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Default Extension="mp4" ContentType="video/mp4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8288000" cy="10287000"/>
  <p:notesSz cx="6858000" cy="9144000"/>
  <p:embeddedFontLst>
    <p:embeddedFont>
      <p:font typeface="Montserrat Bold" charset="-18"/>
      <p:regular r:id="rId17"/>
    </p:embeddedFont>
    <p:embeddedFont>
      <p:font typeface="Montserrat Medium" charset="-18"/>
      <p:regular r:id="rId18"/>
    </p:embeddedFont>
    <p:embeddedFont>
      <p:font typeface="Calibri" pitchFamily="34" charset="0"/>
      <p:regular r:id="rId19"/>
      <p:bold r:id="rId20"/>
      <p:italic r:id="rId21"/>
      <p:boldItalic r:id="rId22"/>
    </p:embeddedFont>
    <p:embeddedFont>
      <p:font typeface="Open Sans" charset="0"/>
      <p:regular r:id="rId23"/>
    </p:embeddedFont>
    <p:embeddedFont>
      <p:font typeface="Open Sans Bold" charset="0"/>
      <p:regular r:id="rId24"/>
    </p:embeddedFont>
    <p:embeddedFont>
      <p:font typeface="TT Bluescreens Bold Italics" charset="-18"/>
      <p:regular r:id="rId25"/>
    </p:embeddedFont>
    <p:embeddedFont>
      <p:font typeface="Cardo Bold" charset="-79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622" autoAdjust="0"/>
  </p:normalViewPr>
  <p:slideViewPr>
    <p:cSldViewPr>
      <p:cViewPr varScale="1">
        <p:scale>
          <a:sx n="45" d="100"/>
          <a:sy n="45" d="100"/>
        </p:scale>
        <p:origin x="-81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13" Type="http://schemas.openxmlformats.org/officeDocument/2006/relationships/image" Target="../media/image34.sv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12" Type="http://schemas.openxmlformats.org/officeDocument/2006/relationships/image" Target="../media/image40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11" Type="http://schemas.openxmlformats.org/officeDocument/2006/relationships/hyperlink" Target="https://wordwall.net/hu/resource/95087847" TargetMode="External"/><Relationship Id="rId5" Type="http://schemas.openxmlformats.org/officeDocument/2006/relationships/image" Target="../media/image36.jpeg"/><Relationship Id="rId10" Type="http://schemas.openxmlformats.org/officeDocument/2006/relationships/image" Target="../media/image32.svg"/><Relationship Id="rId4" Type="http://schemas.openxmlformats.org/officeDocument/2006/relationships/image" Target="../media/image35.jpeg"/><Relationship Id="rId9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5" Type="http://schemas.openxmlformats.org/officeDocument/2006/relationships/image" Target="../media/image44.jpeg"/><Relationship Id="rId4" Type="http://schemas.microsoft.com/office/2007/relationships/media" Target="../media/VAG-mva9e50.mp4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18" Type="http://schemas.openxmlformats.org/officeDocument/2006/relationships/image" Target="../media/image24.svg"/><Relationship Id="rId3" Type="http://schemas.openxmlformats.org/officeDocument/2006/relationships/image" Target="../media/image11.png"/><Relationship Id="rId7" Type="http://schemas.openxmlformats.org/officeDocument/2006/relationships/image" Target="../media/image14.svg"/><Relationship Id="rId12" Type="http://schemas.openxmlformats.org/officeDocument/2006/relationships/image" Target="../media/image17.png"/><Relationship Id="rId17" Type="http://schemas.openxmlformats.org/officeDocument/2006/relationships/image" Target="../media/image20.png"/><Relationship Id="rId2" Type="http://schemas.openxmlformats.org/officeDocument/2006/relationships/image" Target="../media/image10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6.png"/><Relationship Id="rId5" Type="http://schemas.openxmlformats.org/officeDocument/2006/relationships/image" Target="../media/image12.svg"/><Relationship Id="rId15" Type="http://schemas.openxmlformats.org/officeDocument/2006/relationships/image" Target="../media/image21.svg"/><Relationship Id="rId10" Type="http://schemas.openxmlformats.org/officeDocument/2006/relationships/image" Target="../media/image17.svg"/><Relationship Id="rId19" Type="http://schemas.openxmlformats.org/officeDocument/2006/relationships/image" Target="../media/image21.png"/><Relationship Id="rId4" Type="http://schemas.openxmlformats.org/officeDocument/2006/relationships/image" Target="../media/image12.png"/><Relationship Id="rId9" Type="http://schemas.openxmlformats.org/officeDocument/2006/relationships/image" Target="../media/image15.png"/><Relationship Id="rId1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7.jpeg"/><Relationship Id="rId7" Type="http://schemas.openxmlformats.org/officeDocument/2006/relationships/image" Target="../media/image34.svg"/><Relationship Id="rId2" Type="http://schemas.openxmlformats.org/officeDocument/2006/relationships/hyperlink" Target="https://wordwall.net/hu/resource/95088825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32.sv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B6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95430"/>
            <a:ext cx="18288000" cy="10382430"/>
          </a:xfrm>
          <a:custGeom>
            <a:avLst/>
            <a:gdLst/>
            <a:ahLst/>
            <a:cxnLst/>
            <a:rect l="l" t="t" r="r" b="b"/>
            <a:pathLst>
              <a:path w="18288000" h="10382430">
                <a:moveTo>
                  <a:pt x="0" y="0"/>
                </a:moveTo>
                <a:lnTo>
                  <a:pt x="18288000" y="0"/>
                </a:lnTo>
                <a:lnTo>
                  <a:pt x="18288000" y="10382430"/>
                </a:lnTo>
                <a:lnTo>
                  <a:pt x="0" y="103824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9963" r="-7541" b="-1296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944097" y="0"/>
            <a:ext cx="4487444" cy="1711914"/>
          </a:xfrm>
          <a:custGeom>
            <a:avLst/>
            <a:gdLst/>
            <a:ahLst/>
            <a:cxnLst/>
            <a:rect l="l" t="t" r="r" b="b"/>
            <a:pathLst>
              <a:path w="4487444" h="1711914">
                <a:moveTo>
                  <a:pt x="0" y="0"/>
                </a:moveTo>
                <a:lnTo>
                  <a:pt x="4487444" y="0"/>
                </a:lnTo>
                <a:lnTo>
                  <a:pt x="4487444" y="1711914"/>
                </a:lnTo>
                <a:lnTo>
                  <a:pt x="0" y="17119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395066" y="9065595"/>
            <a:ext cx="15497868" cy="14122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00"/>
              </a:lnSpc>
            </a:pPr>
            <a:r>
              <a:rPr lang="en-US" sz="10600" spc="424">
                <a:gradFill>
                  <a:gsLst>
                    <a:gs pos="0">
                      <a:srgbClr val="7CCE6B">
                        <a:alpha val="100000"/>
                      </a:srgbClr>
                    </a:gs>
                    <a:gs pos="100000">
                      <a:srgbClr val="D8FFD0">
                        <a:alpha val="100000"/>
                      </a:srgbClr>
                    </a:gs>
                  </a:gsLst>
                  <a:lin ang="5400000"/>
                </a:gradFill>
                <a:latin typeface="League Gothic"/>
                <a:ea typeface="League Gothic"/>
                <a:cs typeface="League Gothic"/>
                <a:sym typeface="League Gothic"/>
              </a:rPr>
              <a:t>FOGATLÓ HASZNÁLATÁNAK ESZKÖZEI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8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258300"/>
            <a:ext cx="16230600" cy="38100"/>
          </a:xfrm>
          <a:prstGeom prst="rect">
            <a:avLst/>
          </a:prstGeom>
          <a:solidFill>
            <a:srgbClr val="81B673"/>
          </a:solidFill>
        </p:spPr>
      </p:sp>
      <p:sp>
        <p:nvSpPr>
          <p:cNvPr id="3" name="AutoShape 3"/>
          <p:cNvSpPr/>
          <p:nvPr/>
        </p:nvSpPr>
        <p:spPr>
          <a:xfrm>
            <a:off x="1028700" y="990600"/>
            <a:ext cx="16230600" cy="38100"/>
          </a:xfrm>
          <a:prstGeom prst="rect">
            <a:avLst/>
          </a:prstGeom>
          <a:solidFill>
            <a:srgbClr val="81B673"/>
          </a:solidFill>
        </p:spPr>
      </p:sp>
      <p:sp>
        <p:nvSpPr>
          <p:cNvPr id="4" name="AutoShape 4"/>
          <p:cNvSpPr/>
          <p:nvPr/>
        </p:nvSpPr>
        <p:spPr>
          <a:xfrm>
            <a:off x="1028700" y="1028700"/>
            <a:ext cx="6283411" cy="8317127"/>
          </a:xfrm>
          <a:prstGeom prst="rect">
            <a:avLst/>
          </a:prstGeom>
          <a:solidFill>
            <a:srgbClr val="81B673"/>
          </a:solidFill>
        </p:spPr>
      </p:sp>
      <p:sp>
        <p:nvSpPr>
          <p:cNvPr id="5" name="Freeform 5"/>
          <p:cNvSpPr/>
          <p:nvPr/>
        </p:nvSpPr>
        <p:spPr>
          <a:xfrm>
            <a:off x="8552173" y="2225676"/>
            <a:ext cx="8806524" cy="5835648"/>
          </a:xfrm>
          <a:custGeom>
            <a:avLst/>
            <a:gdLst/>
            <a:ahLst/>
            <a:cxnLst/>
            <a:rect l="l" t="t" r="r" b="b"/>
            <a:pathLst>
              <a:path w="8806524" h="5835648">
                <a:moveTo>
                  <a:pt x="0" y="0"/>
                </a:moveTo>
                <a:lnTo>
                  <a:pt x="8806524" y="0"/>
                </a:lnTo>
                <a:lnTo>
                  <a:pt x="8806524" y="5835648"/>
                </a:lnTo>
                <a:lnTo>
                  <a:pt x="0" y="58356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387530" y="1561328"/>
            <a:ext cx="5565750" cy="2352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00"/>
              </a:lnSpc>
            </a:pPr>
            <a:r>
              <a:rPr lang="en-US" sz="9000" spc="270">
                <a:gradFill>
                  <a:gsLst>
                    <a:gs pos="0">
                      <a:srgbClr val="000000">
                        <a:alpha val="100000"/>
                      </a:srgbClr>
                    </a:gs>
                    <a:gs pos="100000">
                      <a:srgbClr val="C89116">
                        <a:alpha val="100000"/>
                      </a:srgbClr>
                    </a:gs>
                  </a:gsLst>
                  <a:lin ang="0"/>
                </a:gradFill>
                <a:latin typeface="League Gothic"/>
                <a:ea typeface="League Gothic"/>
                <a:cs typeface="League Gothic"/>
                <a:sym typeface="League Gothic"/>
              </a:rPr>
              <a:t>A SZÜGYHÁM RÉSZEI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359974" y="4028476"/>
            <a:ext cx="3822502" cy="5692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46"/>
              </a:lnSpc>
            </a:pPr>
            <a:r>
              <a:rPr lang="en-US" sz="253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10. hajtószár, </a:t>
            </a:r>
          </a:p>
          <a:p>
            <a:pPr algn="l">
              <a:lnSpc>
                <a:spcPts val="3546"/>
              </a:lnSpc>
            </a:pPr>
            <a:r>
              <a:rPr lang="en-US" sz="253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11. szügyelő, </a:t>
            </a:r>
          </a:p>
          <a:p>
            <a:pPr algn="l">
              <a:lnSpc>
                <a:spcPts val="3546"/>
              </a:lnSpc>
            </a:pPr>
            <a:r>
              <a:rPr lang="en-US" sz="253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12. kápa a kápakarikával, </a:t>
            </a:r>
          </a:p>
          <a:p>
            <a:pPr algn="l">
              <a:lnSpc>
                <a:spcPts val="3546"/>
              </a:lnSpc>
            </a:pPr>
            <a:r>
              <a:rPr lang="en-US" sz="253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13. hasló, </a:t>
            </a:r>
          </a:p>
          <a:p>
            <a:pPr algn="l">
              <a:lnSpc>
                <a:spcPts val="3546"/>
              </a:lnSpc>
            </a:pPr>
            <a:r>
              <a:rPr lang="en-US" sz="253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14. vállszíj, </a:t>
            </a:r>
          </a:p>
          <a:p>
            <a:pPr algn="l">
              <a:lnSpc>
                <a:spcPts val="3546"/>
              </a:lnSpc>
            </a:pPr>
            <a:r>
              <a:rPr lang="en-US" sz="253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15. ágyékszíj, </a:t>
            </a:r>
          </a:p>
          <a:p>
            <a:pPr algn="l">
              <a:lnSpc>
                <a:spcPts val="3546"/>
              </a:lnSpc>
            </a:pPr>
            <a:r>
              <a:rPr lang="en-US" sz="253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16. farmatring, </a:t>
            </a:r>
          </a:p>
          <a:p>
            <a:pPr algn="l">
              <a:lnSpc>
                <a:spcPts val="3546"/>
              </a:lnSpc>
            </a:pPr>
            <a:r>
              <a:rPr lang="en-US" sz="253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17. istrángtáska, </a:t>
            </a:r>
          </a:p>
          <a:p>
            <a:pPr algn="l">
              <a:lnSpc>
                <a:spcPts val="3546"/>
              </a:lnSpc>
            </a:pPr>
            <a:r>
              <a:rPr lang="en-US" sz="253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18. tartószíj, </a:t>
            </a:r>
          </a:p>
          <a:p>
            <a:pPr algn="l">
              <a:lnSpc>
                <a:spcPts val="3546"/>
              </a:lnSpc>
            </a:pPr>
            <a:r>
              <a:rPr lang="en-US" sz="253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19. szügyelő karika, </a:t>
            </a:r>
          </a:p>
          <a:p>
            <a:pPr algn="l">
              <a:lnSpc>
                <a:spcPts val="3546"/>
              </a:lnSpc>
            </a:pPr>
            <a:r>
              <a:rPr lang="en-US" sz="253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20. istráng</a:t>
            </a:r>
          </a:p>
          <a:p>
            <a:pPr algn="ctr">
              <a:lnSpc>
                <a:spcPts val="3126"/>
              </a:lnSpc>
            </a:pPr>
            <a:endParaRPr/>
          </a:p>
          <a:p>
            <a:pPr algn="ctr">
              <a:lnSpc>
                <a:spcPts val="3126"/>
              </a:lnSpc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B6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89143" y="251571"/>
            <a:ext cx="3763208" cy="4692286"/>
          </a:xfrm>
          <a:prstGeom prst="rect">
            <a:avLst/>
          </a:prstGeom>
          <a:solidFill>
            <a:srgbClr val="EEF8EB"/>
          </a:solidFill>
        </p:spPr>
      </p:sp>
      <p:sp>
        <p:nvSpPr>
          <p:cNvPr id="3" name="AutoShape 3"/>
          <p:cNvSpPr/>
          <p:nvPr/>
        </p:nvSpPr>
        <p:spPr>
          <a:xfrm>
            <a:off x="4827129" y="273377"/>
            <a:ext cx="3763208" cy="4692286"/>
          </a:xfrm>
          <a:prstGeom prst="rect">
            <a:avLst/>
          </a:prstGeom>
          <a:solidFill>
            <a:srgbClr val="EEF8EB"/>
          </a:solidFill>
        </p:spPr>
      </p:sp>
      <p:sp>
        <p:nvSpPr>
          <p:cNvPr id="4" name="AutoShape 4"/>
          <p:cNvSpPr/>
          <p:nvPr/>
        </p:nvSpPr>
        <p:spPr>
          <a:xfrm>
            <a:off x="9350557" y="273377"/>
            <a:ext cx="3763208" cy="4692286"/>
          </a:xfrm>
          <a:prstGeom prst="rect">
            <a:avLst/>
          </a:prstGeom>
          <a:solidFill>
            <a:srgbClr val="EEF8EB"/>
          </a:solidFill>
        </p:spPr>
      </p:sp>
      <p:sp>
        <p:nvSpPr>
          <p:cNvPr id="5" name="AutoShape 5"/>
          <p:cNvSpPr/>
          <p:nvPr/>
        </p:nvSpPr>
        <p:spPr>
          <a:xfrm>
            <a:off x="13873986" y="247745"/>
            <a:ext cx="3763208" cy="4692286"/>
          </a:xfrm>
          <a:prstGeom prst="rect">
            <a:avLst/>
          </a:prstGeom>
          <a:solidFill>
            <a:srgbClr val="EEF8EB"/>
          </a:solidFill>
        </p:spPr>
      </p:sp>
      <p:sp>
        <p:nvSpPr>
          <p:cNvPr id="6" name="AutoShape 6"/>
          <p:cNvSpPr/>
          <p:nvPr/>
        </p:nvSpPr>
        <p:spPr>
          <a:xfrm>
            <a:off x="89143" y="251571"/>
            <a:ext cx="3763208" cy="1334532"/>
          </a:xfrm>
          <a:prstGeom prst="rect">
            <a:avLst/>
          </a:prstGeom>
          <a:solidFill>
            <a:srgbClr val="81B673">
              <a:alpha val="69804"/>
            </a:srgbClr>
          </a:solidFill>
        </p:spPr>
      </p:sp>
      <p:sp>
        <p:nvSpPr>
          <p:cNvPr id="7" name="AutoShape 7"/>
          <p:cNvSpPr/>
          <p:nvPr/>
        </p:nvSpPr>
        <p:spPr>
          <a:xfrm>
            <a:off x="4827129" y="273377"/>
            <a:ext cx="3763208" cy="1377586"/>
          </a:xfrm>
          <a:prstGeom prst="rect">
            <a:avLst/>
          </a:prstGeom>
          <a:solidFill>
            <a:srgbClr val="81B673">
              <a:alpha val="69804"/>
            </a:srgbClr>
          </a:solidFill>
        </p:spPr>
      </p:sp>
      <p:sp>
        <p:nvSpPr>
          <p:cNvPr id="8" name="AutoShape 8"/>
          <p:cNvSpPr/>
          <p:nvPr/>
        </p:nvSpPr>
        <p:spPr>
          <a:xfrm>
            <a:off x="9350557" y="273377"/>
            <a:ext cx="3763208" cy="1377586"/>
          </a:xfrm>
          <a:prstGeom prst="rect">
            <a:avLst/>
          </a:prstGeom>
          <a:solidFill>
            <a:srgbClr val="81B673">
              <a:alpha val="69804"/>
            </a:srgbClr>
          </a:solidFill>
        </p:spPr>
      </p:sp>
      <p:sp>
        <p:nvSpPr>
          <p:cNvPr id="9" name="AutoShape 9"/>
          <p:cNvSpPr/>
          <p:nvPr/>
        </p:nvSpPr>
        <p:spPr>
          <a:xfrm>
            <a:off x="13873986" y="247745"/>
            <a:ext cx="3763208" cy="1377586"/>
          </a:xfrm>
          <a:prstGeom prst="rect">
            <a:avLst/>
          </a:prstGeom>
          <a:solidFill>
            <a:srgbClr val="81B673">
              <a:alpha val="69804"/>
            </a:srgbClr>
          </a:solidFill>
        </p:spPr>
      </p:sp>
      <p:sp>
        <p:nvSpPr>
          <p:cNvPr id="10" name="Freeform 10"/>
          <p:cNvSpPr/>
          <p:nvPr/>
        </p:nvSpPr>
        <p:spPr>
          <a:xfrm>
            <a:off x="607076" y="1570961"/>
            <a:ext cx="2743009" cy="2838226"/>
          </a:xfrm>
          <a:custGeom>
            <a:avLst/>
            <a:gdLst/>
            <a:ahLst/>
            <a:cxnLst/>
            <a:rect l="l" t="t" r="r" b="b"/>
            <a:pathLst>
              <a:path w="2743009" h="2838226">
                <a:moveTo>
                  <a:pt x="0" y="0"/>
                </a:moveTo>
                <a:lnTo>
                  <a:pt x="2743010" y="0"/>
                </a:lnTo>
                <a:lnTo>
                  <a:pt x="2743010" y="2838225"/>
                </a:lnTo>
                <a:lnTo>
                  <a:pt x="0" y="28382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5068" b="-14135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9930629" y="1650963"/>
            <a:ext cx="2545270" cy="2549612"/>
          </a:xfrm>
          <a:custGeom>
            <a:avLst/>
            <a:gdLst/>
            <a:ahLst/>
            <a:cxnLst/>
            <a:rect l="l" t="t" r="r" b="b"/>
            <a:pathLst>
              <a:path w="2545270" h="2549612">
                <a:moveTo>
                  <a:pt x="0" y="0"/>
                </a:moveTo>
                <a:lnTo>
                  <a:pt x="2545270" y="0"/>
                </a:lnTo>
                <a:lnTo>
                  <a:pt x="2545270" y="2549612"/>
                </a:lnTo>
                <a:lnTo>
                  <a:pt x="0" y="2549612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 l="-6430" t="-60148" r="-25177" b="-15498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4450401" y="1625331"/>
            <a:ext cx="2610377" cy="2671347"/>
          </a:xfrm>
          <a:custGeom>
            <a:avLst/>
            <a:gdLst/>
            <a:ahLst/>
            <a:cxnLst/>
            <a:rect l="l" t="t" r="r" b="b"/>
            <a:pathLst>
              <a:path w="2610377" h="2671347">
                <a:moveTo>
                  <a:pt x="0" y="0"/>
                </a:moveTo>
                <a:lnTo>
                  <a:pt x="2610377" y="0"/>
                </a:lnTo>
                <a:lnTo>
                  <a:pt x="2610377" y="2671347"/>
                </a:lnTo>
                <a:lnTo>
                  <a:pt x="0" y="26713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0280" r="-9101" b="-12248"/>
            </a:stretch>
          </a:blipFill>
        </p:spPr>
      </p:sp>
      <p:sp>
        <p:nvSpPr>
          <p:cNvPr id="13" name="AutoShape 13"/>
          <p:cNvSpPr/>
          <p:nvPr/>
        </p:nvSpPr>
        <p:spPr>
          <a:xfrm>
            <a:off x="89143" y="5606820"/>
            <a:ext cx="3763208" cy="4692286"/>
          </a:xfrm>
          <a:prstGeom prst="rect">
            <a:avLst/>
          </a:prstGeom>
          <a:solidFill>
            <a:srgbClr val="EEF8EB"/>
          </a:solidFill>
        </p:spPr>
      </p:sp>
      <p:sp>
        <p:nvSpPr>
          <p:cNvPr id="14" name="AutoShape 14"/>
          <p:cNvSpPr/>
          <p:nvPr/>
        </p:nvSpPr>
        <p:spPr>
          <a:xfrm>
            <a:off x="4827129" y="5594714"/>
            <a:ext cx="3763208" cy="4692286"/>
          </a:xfrm>
          <a:prstGeom prst="rect">
            <a:avLst/>
          </a:prstGeom>
          <a:solidFill>
            <a:srgbClr val="EEF8EB"/>
          </a:solidFill>
        </p:spPr>
      </p:sp>
      <p:sp>
        <p:nvSpPr>
          <p:cNvPr id="15" name="AutoShape 15"/>
          <p:cNvSpPr/>
          <p:nvPr/>
        </p:nvSpPr>
        <p:spPr>
          <a:xfrm>
            <a:off x="9350557" y="5606820"/>
            <a:ext cx="3763208" cy="4692286"/>
          </a:xfrm>
          <a:prstGeom prst="rect">
            <a:avLst/>
          </a:prstGeom>
          <a:solidFill>
            <a:srgbClr val="EEF8EB"/>
          </a:solidFill>
        </p:spPr>
      </p:sp>
      <p:sp>
        <p:nvSpPr>
          <p:cNvPr id="16" name="Freeform 16"/>
          <p:cNvSpPr/>
          <p:nvPr/>
        </p:nvSpPr>
        <p:spPr>
          <a:xfrm>
            <a:off x="9988423" y="6972300"/>
            <a:ext cx="2487476" cy="2776204"/>
          </a:xfrm>
          <a:custGeom>
            <a:avLst/>
            <a:gdLst/>
            <a:ahLst/>
            <a:cxnLst/>
            <a:rect l="l" t="t" r="r" b="b"/>
            <a:pathLst>
              <a:path w="2487476" h="2776204">
                <a:moveTo>
                  <a:pt x="0" y="0"/>
                </a:moveTo>
                <a:lnTo>
                  <a:pt x="2487476" y="0"/>
                </a:lnTo>
                <a:lnTo>
                  <a:pt x="2487476" y="2776204"/>
                </a:lnTo>
                <a:lnTo>
                  <a:pt x="0" y="2776204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/>
            <a:stretch>
              <a:fillRect l="-24496" t="-36313" b="-12815"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363139" y="6788885"/>
            <a:ext cx="3230885" cy="2959620"/>
          </a:xfrm>
          <a:custGeom>
            <a:avLst/>
            <a:gdLst/>
            <a:ahLst/>
            <a:cxnLst/>
            <a:rect l="l" t="t" r="r" b="b"/>
            <a:pathLst>
              <a:path w="3230885" h="2959620">
                <a:moveTo>
                  <a:pt x="0" y="0"/>
                </a:moveTo>
                <a:lnTo>
                  <a:pt x="3230884" y="0"/>
                </a:lnTo>
                <a:lnTo>
                  <a:pt x="3230884" y="2959619"/>
                </a:lnTo>
                <a:lnTo>
                  <a:pt x="0" y="2959619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/>
            <a:stretch>
              <a:fillRect t="-11023" b="-34919"/>
            </a:stretch>
          </a:blipFill>
        </p:spPr>
      </p:sp>
      <p:sp>
        <p:nvSpPr>
          <p:cNvPr id="18" name="AutoShape 18"/>
          <p:cNvSpPr/>
          <p:nvPr/>
        </p:nvSpPr>
        <p:spPr>
          <a:xfrm>
            <a:off x="89143" y="5411299"/>
            <a:ext cx="3763208" cy="1377586"/>
          </a:xfrm>
          <a:prstGeom prst="rect">
            <a:avLst/>
          </a:prstGeom>
          <a:solidFill>
            <a:srgbClr val="81B673">
              <a:alpha val="69804"/>
            </a:srgbClr>
          </a:solidFill>
        </p:spPr>
      </p:sp>
      <p:sp>
        <p:nvSpPr>
          <p:cNvPr id="19" name="Freeform 19"/>
          <p:cNvSpPr/>
          <p:nvPr/>
        </p:nvSpPr>
        <p:spPr>
          <a:xfrm>
            <a:off x="5155052" y="6972300"/>
            <a:ext cx="2882779" cy="2776204"/>
          </a:xfrm>
          <a:custGeom>
            <a:avLst/>
            <a:gdLst/>
            <a:ahLst/>
            <a:cxnLst/>
            <a:rect l="l" t="t" r="r" b="b"/>
            <a:pathLst>
              <a:path w="2882779" h="2776204">
                <a:moveTo>
                  <a:pt x="0" y="0"/>
                </a:moveTo>
                <a:lnTo>
                  <a:pt x="2882778" y="0"/>
                </a:lnTo>
                <a:lnTo>
                  <a:pt x="2882778" y="2776204"/>
                </a:lnTo>
                <a:lnTo>
                  <a:pt x="0" y="2776204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print"/>
            <a:stretch>
              <a:fillRect l="-26678" t="-72358" r="-22267" b="-34411"/>
            </a:stretch>
          </a:blipFill>
        </p:spPr>
      </p:sp>
      <p:sp>
        <p:nvSpPr>
          <p:cNvPr id="20" name="AutoShape 20"/>
          <p:cNvSpPr/>
          <p:nvPr/>
        </p:nvSpPr>
        <p:spPr>
          <a:xfrm>
            <a:off x="4827129" y="5594714"/>
            <a:ext cx="3763208" cy="1377586"/>
          </a:xfrm>
          <a:prstGeom prst="rect">
            <a:avLst/>
          </a:prstGeom>
          <a:solidFill>
            <a:srgbClr val="81B673">
              <a:alpha val="69804"/>
            </a:srgbClr>
          </a:solidFill>
        </p:spPr>
      </p:sp>
      <p:sp>
        <p:nvSpPr>
          <p:cNvPr id="21" name="AutoShape 21"/>
          <p:cNvSpPr/>
          <p:nvPr/>
        </p:nvSpPr>
        <p:spPr>
          <a:xfrm>
            <a:off x="9351447" y="5606820"/>
            <a:ext cx="3763208" cy="1377586"/>
          </a:xfrm>
          <a:prstGeom prst="rect">
            <a:avLst/>
          </a:prstGeom>
          <a:solidFill>
            <a:srgbClr val="81B673">
              <a:alpha val="69804"/>
            </a:srgbClr>
          </a:solidFill>
        </p:spPr>
      </p:sp>
      <p:sp>
        <p:nvSpPr>
          <p:cNvPr id="22" name="AutoShape 22"/>
          <p:cNvSpPr/>
          <p:nvPr/>
        </p:nvSpPr>
        <p:spPr>
          <a:xfrm>
            <a:off x="13889612" y="6081506"/>
            <a:ext cx="3763208" cy="1377586"/>
          </a:xfrm>
          <a:prstGeom prst="rect">
            <a:avLst/>
          </a:prstGeom>
          <a:solidFill>
            <a:srgbClr val="81B673">
              <a:alpha val="69804"/>
            </a:srgbClr>
          </a:solidFill>
        </p:spPr>
      </p:sp>
      <p:sp>
        <p:nvSpPr>
          <p:cNvPr id="23" name="Freeform 23"/>
          <p:cNvSpPr/>
          <p:nvPr/>
        </p:nvSpPr>
        <p:spPr>
          <a:xfrm>
            <a:off x="5628772" y="1671514"/>
            <a:ext cx="2252490" cy="2737672"/>
          </a:xfrm>
          <a:custGeom>
            <a:avLst/>
            <a:gdLst/>
            <a:ahLst/>
            <a:cxnLst/>
            <a:rect l="l" t="t" r="r" b="b"/>
            <a:pathLst>
              <a:path w="2252490" h="2737672">
                <a:moveTo>
                  <a:pt x="0" y="0"/>
                </a:moveTo>
                <a:lnTo>
                  <a:pt x="2252490" y="0"/>
                </a:lnTo>
                <a:lnTo>
                  <a:pt x="2252490" y="2737672"/>
                </a:lnTo>
                <a:lnTo>
                  <a:pt x="0" y="2737672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/>
            <a:stretch>
              <a:fillRect t="-2919" b="-7076"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10278308" y="4342511"/>
            <a:ext cx="1617088" cy="627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52"/>
              </a:lnSpc>
            </a:pPr>
            <a:r>
              <a:rPr lang="en-US" sz="368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Vállszíj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3746984" y="4424595"/>
            <a:ext cx="4017213" cy="4820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93"/>
              </a:lnSpc>
            </a:pPr>
            <a:r>
              <a:rPr lang="en-US" sz="2852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Kápa a kápakarikával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0" y="244802"/>
            <a:ext cx="3763208" cy="15392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15559" lvl="1" indent="-157780" algn="l">
              <a:lnSpc>
                <a:spcPts val="2046"/>
              </a:lnSpc>
              <a:buFont typeface="Arial"/>
              <a:buChar char="•"/>
            </a:pPr>
            <a:r>
              <a:rPr lang="en-US" sz="146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 ló szügyét és vállát átfogó szügylapból áll</a:t>
            </a:r>
          </a:p>
          <a:p>
            <a:pPr marL="315559" lvl="1" indent="-157780" algn="l">
              <a:lnSpc>
                <a:spcPts val="2046"/>
              </a:lnSpc>
              <a:buFont typeface="Arial"/>
              <a:buChar char="•"/>
            </a:pPr>
            <a:r>
              <a:rPr lang="en-US" sz="146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végei egy-egy erős csat közvetítésével a jármű vontatásár a szolgáló két istrángban folytatódik</a:t>
            </a:r>
          </a:p>
          <a:p>
            <a:pPr algn="ctr">
              <a:lnSpc>
                <a:spcPts val="2046"/>
              </a:lnSpc>
            </a:pPr>
            <a:endParaRPr/>
          </a:p>
        </p:txBody>
      </p:sp>
      <p:sp>
        <p:nvSpPr>
          <p:cNvPr id="27" name="TextBox 27"/>
          <p:cNvSpPr txBox="1"/>
          <p:nvPr/>
        </p:nvSpPr>
        <p:spPr>
          <a:xfrm>
            <a:off x="912913" y="4342511"/>
            <a:ext cx="1937382" cy="601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15"/>
              </a:lnSpc>
            </a:pPr>
            <a:r>
              <a:rPr lang="en-US" sz="3511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Szügyelő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943475" y="4473984"/>
            <a:ext cx="3530515" cy="469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94"/>
              </a:lnSpc>
            </a:pPr>
            <a:r>
              <a:rPr lang="en-US" sz="271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Istráng/Istrángtáska</a:t>
            </a:r>
          </a:p>
        </p:txBody>
      </p:sp>
      <p:grpSp>
        <p:nvGrpSpPr>
          <p:cNvPr id="29" name="Group 29"/>
          <p:cNvGrpSpPr/>
          <p:nvPr/>
        </p:nvGrpSpPr>
        <p:grpSpPr>
          <a:xfrm>
            <a:off x="12958205" y="6474895"/>
            <a:ext cx="5724287" cy="4045079"/>
            <a:chOff x="0" y="0"/>
            <a:chExt cx="7632383" cy="5393439"/>
          </a:xfrm>
        </p:grpSpPr>
        <p:sp>
          <p:nvSpPr>
            <p:cNvPr id="30" name="TextBox 30"/>
            <p:cNvSpPr txBox="1"/>
            <p:nvPr/>
          </p:nvSpPr>
          <p:spPr>
            <a:xfrm rot="-621772">
              <a:off x="192159" y="1069201"/>
              <a:ext cx="7163021" cy="18907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290"/>
                </a:lnSpc>
              </a:pPr>
              <a:r>
                <a:rPr lang="en-US" sz="11613" b="1" i="1">
                  <a:solidFill>
                    <a:srgbClr val="EEF8EB"/>
                  </a:solidFill>
                  <a:latin typeface="TT Bluescreens Bold Italics"/>
                  <a:ea typeface="TT Bluescreens Bold Italics"/>
                  <a:cs typeface="TT Bluescreens Bold Italics"/>
                  <a:sym typeface="TT Bluescreens Bold Italics"/>
                </a:rPr>
                <a:t>Szügyhám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 rot="-621772">
              <a:off x="187294" y="2840267"/>
              <a:ext cx="7333183" cy="19091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169"/>
                </a:lnSpc>
              </a:pPr>
              <a:r>
                <a:rPr lang="en-US" sz="11461" b="1" i="1">
                  <a:solidFill>
                    <a:srgbClr val="2E8B58"/>
                  </a:solidFill>
                  <a:latin typeface="TT Bluescreens Bold Italics"/>
                  <a:ea typeface="TT Bluescreens Bold Italics"/>
                  <a:cs typeface="TT Bluescreens Bold Italics"/>
                  <a:sym typeface="TT Bluescreens Bold Italics"/>
                </a:rPr>
                <a:t>részei</a:t>
              </a:r>
            </a:p>
          </p:txBody>
        </p:sp>
      </p:grpSp>
      <p:sp>
        <p:nvSpPr>
          <p:cNvPr id="32" name="TextBox 32"/>
          <p:cNvSpPr txBox="1"/>
          <p:nvPr/>
        </p:nvSpPr>
        <p:spPr>
          <a:xfrm>
            <a:off x="4870127" y="203834"/>
            <a:ext cx="3718431" cy="14880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7663" lvl="1" indent="-183832" algn="l">
              <a:lnSpc>
                <a:spcPts val="2384"/>
              </a:lnSpc>
              <a:buFont typeface="Arial"/>
              <a:buChar char="•"/>
            </a:pPr>
            <a:r>
              <a:rPr lang="en-US" sz="1702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Istráng: lehet kötél, szíj, vagy láncistráng</a:t>
            </a:r>
          </a:p>
          <a:p>
            <a:pPr marL="367663" lvl="1" indent="-183832" algn="l">
              <a:lnSpc>
                <a:spcPts val="2384"/>
              </a:lnSpc>
              <a:buFont typeface="Arial"/>
              <a:buChar char="•"/>
            </a:pPr>
            <a:r>
              <a:rPr lang="en-US" sz="1702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Istrángtáska: a kötélistrángnak az a bőr borítású szakasza, amely a ló oldalával érintkezik 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616027" y="9691253"/>
            <a:ext cx="2531154" cy="6078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5"/>
              </a:lnSpc>
            </a:pPr>
            <a:r>
              <a:rPr lang="en-US" sz="3553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Farmatring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5360524" y="9700879"/>
            <a:ext cx="2471834" cy="5576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13"/>
              </a:lnSpc>
            </a:pPr>
            <a:r>
              <a:rPr lang="en-US" sz="3224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Szügykarika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9205693" y="260909"/>
            <a:ext cx="3908072" cy="13900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28885" lvl="1" indent="-214443" algn="just">
              <a:lnSpc>
                <a:spcPts val="2781"/>
              </a:lnSpc>
              <a:buFont typeface="Arial"/>
              <a:buChar char="•"/>
            </a:pPr>
            <a:r>
              <a:rPr lang="en-US" sz="1986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Helyén tartja a szügyelőt, külső oldalán található a vállszíjkarika (gyeplőkarika)</a:t>
            </a:r>
          </a:p>
          <a:p>
            <a:pPr algn="just">
              <a:lnSpc>
                <a:spcPts val="2781"/>
              </a:lnSpc>
            </a:pPr>
            <a:endParaRPr/>
          </a:p>
        </p:txBody>
      </p:sp>
      <p:sp>
        <p:nvSpPr>
          <p:cNvPr id="36" name="TextBox 36"/>
          <p:cNvSpPr txBox="1"/>
          <p:nvPr/>
        </p:nvSpPr>
        <p:spPr>
          <a:xfrm>
            <a:off x="10352461" y="9596241"/>
            <a:ext cx="1333960" cy="639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70"/>
              </a:lnSpc>
            </a:pPr>
            <a:r>
              <a:rPr lang="en-US" sz="3764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Hasló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3876655" y="194309"/>
            <a:ext cx="3776165" cy="14566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57343" lvl="1" indent="-178672" algn="l">
              <a:lnSpc>
                <a:spcPts val="2317"/>
              </a:lnSpc>
              <a:buFont typeface="Arial"/>
              <a:buChar char="•"/>
            </a:pPr>
            <a:r>
              <a:rPr lang="en-US" sz="1655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 nyeregtájékon keresztül húzódik.</a:t>
            </a:r>
          </a:p>
          <a:p>
            <a:pPr marL="357343" lvl="1" indent="-178672" algn="l">
              <a:lnSpc>
                <a:spcPts val="2317"/>
              </a:lnSpc>
              <a:buFont typeface="Arial"/>
              <a:buChar char="•"/>
            </a:pPr>
            <a:r>
              <a:rPr lang="en-US" sz="1655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A felső részén, két karika található a szárak vezetésére, alsó része (párnázott) a szügylap két végét tartja beállítható magasságban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9350557" y="5706770"/>
            <a:ext cx="3763208" cy="8855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2975" lvl="1" indent="-181488" algn="l">
              <a:lnSpc>
                <a:spcPts val="2353"/>
              </a:lnSpc>
              <a:buFont typeface="Arial"/>
              <a:buChar char="•"/>
            </a:pPr>
            <a:r>
              <a:rPr lang="en-US" sz="168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 hátszíj alulsó része, mely átöleli a lovat</a:t>
            </a:r>
          </a:p>
          <a:p>
            <a:pPr algn="l">
              <a:lnSpc>
                <a:spcPts val="2353"/>
              </a:lnSpc>
            </a:pPr>
            <a:endParaRPr/>
          </a:p>
        </p:txBody>
      </p:sp>
      <p:sp>
        <p:nvSpPr>
          <p:cNvPr id="39" name="TextBox 39"/>
          <p:cNvSpPr txBox="1"/>
          <p:nvPr/>
        </p:nvSpPr>
        <p:spPr>
          <a:xfrm>
            <a:off x="89143" y="5566139"/>
            <a:ext cx="3763208" cy="1204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70731" lvl="1" indent="-185365" algn="l">
              <a:lnSpc>
                <a:spcPts val="2403"/>
              </a:lnSpc>
              <a:buFont typeface="Arial"/>
              <a:buChar char="•"/>
            </a:pPr>
            <a:r>
              <a:rPr lang="en-US" sz="1717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 kápa helyzetének rögzítésére szolgál</a:t>
            </a:r>
          </a:p>
          <a:p>
            <a:pPr marL="370731" lvl="1" indent="-185365" algn="l">
              <a:lnSpc>
                <a:spcPts val="2403"/>
              </a:lnSpc>
              <a:buFont typeface="Arial"/>
              <a:buChar char="•"/>
            </a:pPr>
            <a:r>
              <a:rPr lang="en-US" sz="1717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 ló farka alatt húzódik, és a kápa farmatring-karikájába csatolható 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4827129" y="5505097"/>
            <a:ext cx="3763208" cy="1359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25727" lvl="1" indent="-212863" algn="l">
              <a:lnSpc>
                <a:spcPts val="2760"/>
              </a:lnSpc>
              <a:buFont typeface="Arial"/>
              <a:buChar char="•"/>
            </a:pPr>
            <a:r>
              <a:rPr lang="en-US" sz="197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 szügyelőbe elől belevarrt, erős karika, itt rögzítjük a rúd végéhez rögzített tartóláncot, vagy tartószíjat </a:t>
            </a:r>
          </a:p>
        </p:txBody>
      </p:sp>
      <p:sp>
        <p:nvSpPr>
          <p:cNvPr id="41" name="Freeform 41"/>
          <p:cNvSpPr/>
          <p:nvPr/>
        </p:nvSpPr>
        <p:spPr>
          <a:xfrm>
            <a:off x="13357118" y="5273047"/>
            <a:ext cx="4930882" cy="1616918"/>
          </a:xfrm>
          <a:custGeom>
            <a:avLst/>
            <a:gdLst/>
            <a:ahLst/>
            <a:cxnLst/>
            <a:rect l="l" t="t" r="r" b="b"/>
            <a:pathLst>
              <a:path w="4930882" h="1616918">
                <a:moveTo>
                  <a:pt x="0" y="0"/>
                </a:moveTo>
                <a:lnTo>
                  <a:pt x="4930882" y="0"/>
                </a:lnTo>
                <a:lnTo>
                  <a:pt x="4930882" y="1616918"/>
                </a:lnTo>
                <a:lnTo>
                  <a:pt x="0" y="161691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42" name="TextBox 42"/>
          <p:cNvSpPr txBox="1"/>
          <p:nvPr/>
        </p:nvSpPr>
        <p:spPr>
          <a:xfrm>
            <a:off x="13357118" y="5609947"/>
            <a:ext cx="4046348" cy="5883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12"/>
              </a:lnSpc>
              <a:spcBef>
                <a:spcPct val="0"/>
              </a:spcBef>
            </a:pPr>
            <a:r>
              <a:rPr lang="en-US" sz="4412" u="sng" spc="132">
                <a:solidFill>
                  <a:srgbClr val="000000"/>
                </a:solidFill>
                <a:latin typeface="League Gothic"/>
                <a:ea typeface="League Gothic"/>
                <a:cs typeface="League Gothic"/>
                <a:sym typeface="League Gothic"/>
                <a:hlinkClick r:id="rId11" tooltip="https://wordwall.net/hu/resource/95087847"/>
              </a:rPr>
              <a:t>ELLENŐRZŐ FELADAT</a:t>
            </a:r>
          </a:p>
        </p:txBody>
      </p:sp>
      <p:sp>
        <p:nvSpPr>
          <p:cNvPr id="43" name="Freeform 43"/>
          <p:cNvSpPr/>
          <p:nvPr/>
        </p:nvSpPr>
        <p:spPr>
          <a:xfrm>
            <a:off x="12958205" y="6168603"/>
            <a:ext cx="1342125" cy="1883684"/>
          </a:xfrm>
          <a:custGeom>
            <a:avLst/>
            <a:gdLst/>
            <a:ahLst/>
            <a:cxnLst/>
            <a:rect l="l" t="t" r="r" b="b"/>
            <a:pathLst>
              <a:path w="1342125" h="1883684">
                <a:moveTo>
                  <a:pt x="0" y="0"/>
                </a:moveTo>
                <a:lnTo>
                  <a:pt x="1342125" y="0"/>
                </a:lnTo>
                <a:lnTo>
                  <a:pt x="1342125" y="1883684"/>
                </a:lnTo>
                <a:lnTo>
                  <a:pt x="0" y="1883684"/>
                </a:lnTo>
                <a:lnTo>
                  <a:pt x="0" y="0"/>
                </a:lnTo>
                <a:close/>
              </a:path>
            </a:pathLst>
          </a:custGeom>
          <a:blipFill>
            <a:blip r:embed="rId12" cstate="print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8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88208" y="1009650"/>
            <a:ext cx="6283411" cy="8317127"/>
          </a:xfrm>
          <a:prstGeom prst="rect">
            <a:avLst/>
          </a:prstGeom>
          <a:solidFill>
            <a:srgbClr val="81B673"/>
          </a:solidFill>
        </p:spPr>
      </p:sp>
      <p:sp>
        <p:nvSpPr>
          <p:cNvPr id="3" name="AutoShape 3"/>
          <p:cNvSpPr/>
          <p:nvPr/>
        </p:nvSpPr>
        <p:spPr>
          <a:xfrm>
            <a:off x="1028700" y="9258300"/>
            <a:ext cx="16230600" cy="38100"/>
          </a:xfrm>
          <a:prstGeom prst="rect">
            <a:avLst/>
          </a:prstGeom>
          <a:solidFill>
            <a:srgbClr val="81B673"/>
          </a:solidFill>
        </p:spPr>
      </p:sp>
      <p:sp>
        <p:nvSpPr>
          <p:cNvPr id="4" name="AutoShape 4"/>
          <p:cNvSpPr/>
          <p:nvPr/>
        </p:nvSpPr>
        <p:spPr>
          <a:xfrm>
            <a:off x="1028700" y="990600"/>
            <a:ext cx="16230600" cy="38100"/>
          </a:xfrm>
          <a:prstGeom prst="rect">
            <a:avLst/>
          </a:prstGeom>
          <a:solidFill>
            <a:srgbClr val="81B673"/>
          </a:solidFill>
        </p:spPr>
      </p:sp>
      <p:sp>
        <p:nvSpPr>
          <p:cNvPr id="5" name="Freeform 5"/>
          <p:cNvSpPr/>
          <p:nvPr/>
        </p:nvSpPr>
        <p:spPr>
          <a:xfrm>
            <a:off x="7497239" y="4472503"/>
            <a:ext cx="3293522" cy="1341995"/>
          </a:xfrm>
          <a:custGeom>
            <a:avLst/>
            <a:gdLst/>
            <a:ahLst/>
            <a:cxnLst/>
            <a:rect l="l" t="t" r="r" b="b"/>
            <a:pathLst>
              <a:path w="3293522" h="1341995">
                <a:moveTo>
                  <a:pt x="0" y="0"/>
                </a:moveTo>
                <a:lnTo>
                  <a:pt x="3293522" y="0"/>
                </a:lnTo>
                <a:lnTo>
                  <a:pt x="3293522" y="1341994"/>
                </a:lnTo>
                <a:lnTo>
                  <a:pt x="0" y="13419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1018" b="-74400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7930573" y="3172312"/>
            <a:ext cx="9328727" cy="789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96571" lvl="1" indent="-248285" algn="l">
              <a:lnSpc>
                <a:spcPts val="3220"/>
              </a:lnSpc>
              <a:buFont typeface="Arial"/>
              <a:buChar char="•"/>
            </a:pPr>
            <a:r>
              <a:rPr lang="en-US" sz="2300" b="1" spc="69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A zablát általában fémből készítik, de ma már nem ritka a műanyag, vagy gumi zabla sem.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1835150"/>
            <a:ext cx="5908650" cy="5781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00"/>
              </a:lnSpc>
            </a:pPr>
            <a:r>
              <a:rPr lang="en-US" sz="9000" spc="270">
                <a:gradFill>
                  <a:gsLst>
                    <a:gs pos="0">
                      <a:srgbClr val="000000">
                        <a:alpha val="100000"/>
                      </a:srgbClr>
                    </a:gs>
                    <a:gs pos="100000">
                      <a:srgbClr val="C89116">
                        <a:alpha val="100000"/>
                      </a:srgbClr>
                    </a:gs>
                  </a:gsLst>
                  <a:lin ang="0"/>
                </a:gradFill>
                <a:latin typeface="League Gothic"/>
                <a:ea typeface="League Gothic"/>
                <a:cs typeface="League Gothic"/>
                <a:sym typeface="League Gothic"/>
              </a:rPr>
              <a:t>FOGATOLÁSBAN HASZNÁLATOS ZABLATÍPUSOK ÉS EGYÉB KIEGÉSZÍTŐK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065183" y="4525010"/>
            <a:ext cx="6686757" cy="1189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96571" lvl="1" indent="-248285" algn="l">
              <a:lnSpc>
                <a:spcPts val="3220"/>
              </a:lnSpc>
              <a:buFont typeface="Arial"/>
              <a:buChar char="•"/>
            </a:pPr>
            <a:r>
              <a:rPr lang="en-US" sz="2300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Fogatos használatban a legelterjedtebb a négykarikás zabla.</a:t>
            </a:r>
          </a:p>
          <a:p>
            <a:pPr algn="l">
              <a:lnSpc>
                <a:spcPts val="3220"/>
              </a:lnSpc>
            </a:pPr>
            <a:endParaRPr/>
          </a:p>
        </p:txBody>
      </p:sp>
      <p:sp>
        <p:nvSpPr>
          <p:cNvPr id="9" name="TextBox 9"/>
          <p:cNvSpPr txBox="1"/>
          <p:nvPr/>
        </p:nvSpPr>
        <p:spPr>
          <a:xfrm>
            <a:off x="6676394" y="6105228"/>
            <a:ext cx="11075545" cy="29755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96852" lvl="1" indent="-248426" algn="l">
              <a:lnSpc>
                <a:spcPts val="3221"/>
              </a:lnSpc>
              <a:buFont typeface="Arial"/>
              <a:buChar char="•"/>
            </a:pPr>
            <a:r>
              <a:rPr lang="en-US" sz="2301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Jellegzetes formája az egyszer megtört, középről kifelé vastagodó hengeres zablatest, melynek végein található furatba helyezkedik el a zablakarika.</a:t>
            </a:r>
          </a:p>
          <a:p>
            <a:pPr marL="496852" lvl="1" indent="-248426" algn="l">
              <a:lnSpc>
                <a:spcPts val="3221"/>
              </a:lnSpc>
              <a:buFont typeface="Arial"/>
              <a:buChar char="•"/>
            </a:pPr>
            <a:r>
              <a:rPr lang="en-US" sz="2301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A  karikákat a pofaszíjhoz, míg a zablakarikákat a szárhoz csatoljuk. </a:t>
            </a:r>
          </a:p>
          <a:p>
            <a:pPr marL="496852" lvl="1" indent="-248426" algn="l">
              <a:lnSpc>
                <a:spcPts val="3221"/>
              </a:lnSpc>
              <a:buFont typeface="Arial"/>
              <a:buChar char="•"/>
            </a:pPr>
            <a:r>
              <a:rPr lang="en-US" sz="2301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Ez a megoldás nagyfokú szabadságot biztosít a zabla mozgásának, így a hajtónak finom szársegítségekre is lehetőséget ad. </a:t>
            </a:r>
          </a:p>
          <a:p>
            <a:pPr algn="ctr">
              <a:lnSpc>
                <a:spcPts val="4762"/>
              </a:lnSpc>
            </a:pPr>
            <a:endParaRPr/>
          </a:p>
        </p:txBody>
      </p:sp>
      <p:sp>
        <p:nvSpPr>
          <p:cNvPr id="10" name="TextBox 10"/>
          <p:cNvSpPr txBox="1"/>
          <p:nvPr/>
        </p:nvSpPr>
        <p:spPr>
          <a:xfrm>
            <a:off x="10892010" y="1432112"/>
            <a:ext cx="3405853" cy="1349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43"/>
              </a:lnSpc>
            </a:pPr>
            <a:r>
              <a:rPr lang="en-US" sz="8189" spc="-270">
                <a:gradFill>
                  <a:gsLst>
                    <a:gs pos="0">
                      <a:srgbClr val="000000">
                        <a:alpha val="100000"/>
                      </a:srgbClr>
                    </a:gs>
                    <a:gs pos="100000">
                      <a:srgbClr val="C89116">
                        <a:alpha val="100000"/>
                      </a:srgbClr>
                    </a:gs>
                  </a:gsLst>
                  <a:lin ang="0"/>
                </a:gradFill>
                <a:latin typeface="Distillery Strong"/>
                <a:ea typeface="Distillery Strong"/>
                <a:cs typeface="Distillery Strong"/>
                <a:sym typeface="Distillery Strong"/>
              </a:rPr>
              <a:t>ZABLA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8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34919" y="1028700"/>
            <a:ext cx="6283411" cy="8317127"/>
          </a:xfrm>
          <a:prstGeom prst="rect">
            <a:avLst/>
          </a:prstGeom>
          <a:solidFill>
            <a:srgbClr val="81B673"/>
          </a:solidFill>
        </p:spPr>
      </p:sp>
      <p:sp>
        <p:nvSpPr>
          <p:cNvPr id="3" name="AutoShape 3"/>
          <p:cNvSpPr/>
          <p:nvPr/>
        </p:nvSpPr>
        <p:spPr>
          <a:xfrm>
            <a:off x="1028700" y="990600"/>
            <a:ext cx="16230600" cy="38100"/>
          </a:xfrm>
          <a:prstGeom prst="rect">
            <a:avLst/>
          </a:prstGeom>
          <a:solidFill>
            <a:srgbClr val="81B673"/>
          </a:solidFill>
        </p:spPr>
      </p:sp>
      <p:sp>
        <p:nvSpPr>
          <p:cNvPr id="4" name="Freeform 4"/>
          <p:cNvSpPr/>
          <p:nvPr/>
        </p:nvSpPr>
        <p:spPr>
          <a:xfrm>
            <a:off x="5729579" y="2771112"/>
            <a:ext cx="5435919" cy="4076939"/>
          </a:xfrm>
          <a:custGeom>
            <a:avLst/>
            <a:gdLst/>
            <a:ahLst/>
            <a:cxnLst/>
            <a:rect l="l" t="t" r="r" b="b"/>
            <a:pathLst>
              <a:path w="5435919" h="4076939">
                <a:moveTo>
                  <a:pt x="0" y="0"/>
                </a:moveTo>
                <a:lnTo>
                  <a:pt x="5435918" y="0"/>
                </a:lnTo>
                <a:lnTo>
                  <a:pt x="5435918" y="4076939"/>
                </a:lnTo>
                <a:lnTo>
                  <a:pt x="0" y="4076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9287541" y="5095875"/>
            <a:ext cx="8300015" cy="3589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96571" lvl="1" indent="-248285" algn="l">
              <a:lnSpc>
                <a:spcPts val="3220"/>
              </a:lnSpc>
              <a:buFont typeface="Arial"/>
              <a:buChar char="•"/>
            </a:pPr>
            <a:r>
              <a:rPr lang="en-US" sz="2300" b="1" spc="69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Biztonságos hajtás nélkülözhetetlen segédeszköze.</a:t>
            </a:r>
          </a:p>
          <a:p>
            <a:pPr marL="496571" lvl="1" indent="-248285" algn="l">
              <a:lnSpc>
                <a:spcPts val="3220"/>
              </a:lnSpc>
              <a:buFont typeface="Arial"/>
              <a:buChar char="•"/>
            </a:pPr>
            <a:r>
              <a:rPr lang="en-US" sz="2300" b="1" spc="69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Az ostornak két része van az ostornyél és a csapószíj, a két elemet egy forgó fogja össze.</a:t>
            </a:r>
          </a:p>
          <a:p>
            <a:pPr marL="496571" lvl="1" indent="-248285" algn="l">
              <a:lnSpc>
                <a:spcPts val="3220"/>
              </a:lnSpc>
              <a:buFont typeface="Arial"/>
              <a:buChar char="•"/>
            </a:pPr>
            <a:r>
              <a:rPr lang="en-US" sz="2300" b="1" spc="69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Az ostornyél anyaga lehet mogyorófa, nád, acéldróttal erősített nád, különféle műanyagok, üvegszál...</a:t>
            </a:r>
          </a:p>
          <a:p>
            <a:pPr marL="496571" lvl="1" indent="-248285" algn="l">
              <a:lnSpc>
                <a:spcPts val="3220"/>
              </a:lnSpc>
              <a:buFont typeface="Arial"/>
              <a:buChar char="•"/>
            </a:pPr>
            <a:r>
              <a:rPr lang="en-US" sz="2300" b="1" spc="69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Színe a kocsi és a szerszám színével harmonizáljon.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1835150"/>
            <a:ext cx="5908650" cy="5781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00"/>
              </a:lnSpc>
            </a:pPr>
            <a:r>
              <a:rPr lang="en-US" sz="9000" spc="270">
                <a:gradFill>
                  <a:gsLst>
                    <a:gs pos="0">
                      <a:srgbClr val="000000">
                        <a:alpha val="100000"/>
                      </a:srgbClr>
                    </a:gs>
                    <a:gs pos="100000">
                      <a:srgbClr val="C89116">
                        <a:alpha val="100000"/>
                      </a:srgbClr>
                    </a:gs>
                  </a:gsLst>
                  <a:lin ang="0"/>
                </a:gradFill>
                <a:latin typeface="League Gothic"/>
                <a:ea typeface="League Gothic"/>
                <a:cs typeface="League Gothic"/>
                <a:sym typeface="League Gothic"/>
              </a:rPr>
              <a:t>FOGATOLÁSBAN HASZNÁLATOS ZABLATÍPUSOK ÉS EGYÉB KIEGÉSZÍTŐK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940656" y="1228725"/>
            <a:ext cx="3830105" cy="15423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10"/>
              </a:lnSpc>
            </a:pPr>
            <a:r>
              <a:rPr lang="en-US" sz="9392" spc="-309">
                <a:gradFill>
                  <a:gsLst>
                    <a:gs pos="0">
                      <a:srgbClr val="000000">
                        <a:alpha val="100000"/>
                      </a:srgbClr>
                    </a:gs>
                    <a:gs pos="100000">
                      <a:srgbClr val="C89116">
                        <a:alpha val="100000"/>
                      </a:srgbClr>
                    </a:gs>
                  </a:gsLst>
                  <a:lin ang="0"/>
                </a:gradFill>
                <a:latin typeface="Distillery Strong"/>
                <a:ea typeface="Distillery Strong"/>
                <a:cs typeface="Distillery Strong"/>
                <a:sym typeface="Distillery Strong"/>
              </a:rPr>
              <a:t>OSTOR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8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172241" y="943177"/>
            <a:ext cx="16087059" cy="56948"/>
          </a:xfrm>
          <a:prstGeom prst="rect">
            <a:avLst/>
          </a:prstGeom>
          <a:solidFill>
            <a:srgbClr val="81B673"/>
          </a:solidFill>
        </p:spPr>
      </p:sp>
      <p:sp>
        <p:nvSpPr>
          <p:cNvPr id="3" name="Freeform 3"/>
          <p:cNvSpPr/>
          <p:nvPr/>
        </p:nvSpPr>
        <p:spPr>
          <a:xfrm>
            <a:off x="12812602" y="7334037"/>
            <a:ext cx="5123656" cy="2690225"/>
          </a:xfrm>
          <a:custGeom>
            <a:avLst/>
            <a:gdLst/>
            <a:ahLst/>
            <a:cxnLst/>
            <a:rect l="l" t="t" r="r" b="b"/>
            <a:pathLst>
              <a:path w="5123656" h="2690225">
                <a:moveTo>
                  <a:pt x="0" y="0"/>
                </a:moveTo>
                <a:lnTo>
                  <a:pt x="5123656" y="0"/>
                </a:lnTo>
                <a:lnTo>
                  <a:pt x="5123656" y="2690225"/>
                </a:lnTo>
                <a:lnTo>
                  <a:pt x="0" y="26902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AutoShape 4"/>
          <p:cNvSpPr/>
          <p:nvPr/>
        </p:nvSpPr>
        <p:spPr>
          <a:xfrm>
            <a:off x="216092" y="1028700"/>
            <a:ext cx="6283411" cy="8317127"/>
          </a:xfrm>
          <a:prstGeom prst="rect">
            <a:avLst/>
          </a:prstGeom>
          <a:solidFill>
            <a:srgbClr val="81B673"/>
          </a:solidFill>
        </p:spPr>
      </p:sp>
      <p:sp>
        <p:nvSpPr>
          <p:cNvPr id="5" name="TextBox 5"/>
          <p:cNvSpPr txBox="1"/>
          <p:nvPr/>
        </p:nvSpPr>
        <p:spPr>
          <a:xfrm>
            <a:off x="1028700" y="1835150"/>
            <a:ext cx="5908650" cy="5781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00"/>
              </a:lnSpc>
            </a:pPr>
            <a:r>
              <a:rPr lang="en-US" sz="9000" spc="270">
                <a:gradFill>
                  <a:gsLst>
                    <a:gs pos="0">
                      <a:srgbClr val="000000">
                        <a:alpha val="100000"/>
                      </a:srgbClr>
                    </a:gs>
                    <a:gs pos="100000">
                      <a:srgbClr val="C89116">
                        <a:alpha val="100000"/>
                      </a:srgbClr>
                    </a:gs>
                  </a:gsLst>
                  <a:lin ang="0"/>
                </a:gradFill>
                <a:latin typeface="League Gothic"/>
                <a:ea typeface="League Gothic"/>
                <a:cs typeface="League Gothic"/>
                <a:sym typeface="League Gothic"/>
              </a:rPr>
              <a:t>FOGATOLÁSBAN HASZNÁLATOS ZABLATÍPUSOK ÉS EGYÉB KIEGÉSZÍTŐK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937350" y="7286412"/>
            <a:ext cx="7340196" cy="26857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56"/>
              </a:lnSpc>
            </a:pPr>
            <a:endParaRPr/>
          </a:p>
          <a:p>
            <a:pPr marL="548427" lvl="1" indent="-274214" algn="l">
              <a:lnSpc>
                <a:spcPts val="3556"/>
              </a:lnSpc>
              <a:buFont typeface="Arial"/>
              <a:buChar char="•"/>
            </a:pPr>
            <a:r>
              <a:rPr lang="en-US" sz="2540" b="1" u="sng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Kidolgozásuk szerint lehetnek:</a:t>
            </a:r>
          </a:p>
          <a:p>
            <a:pPr algn="l">
              <a:lnSpc>
                <a:spcPts val="3556"/>
              </a:lnSpc>
            </a:pPr>
            <a:r>
              <a:rPr lang="en-US" sz="2540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-Hasított sallangok</a:t>
            </a:r>
          </a:p>
          <a:p>
            <a:pPr algn="l">
              <a:lnSpc>
                <a:spcPts val="3556"/>
              </a:lnSpc>
            </a:pPr>
            <a:r>
              <a:rPr lang="en-US" sz="2540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-Kivágott sallangok</a:t>
            </a:r>
          </a:p>
          <a:p>
            <a:pPr algn="l">
              <a:lnSpc>
                <a:spcPts val="3556"/>
              </a:lnSpc>
            </a:pPr>
            <a:r>
              <a:rPr lang="en-US" sz="2540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-Fonott sallangok</a:t>
            </a:r>
          </a:p>
          <a:p>
            <a:pPr algn="l">
              <a:lnSpc>
                <a:spcPts val="3556"/>
              </a:lnSpc>
            </a:pPr>
            <a:r>
              <a:rPr lang="en-US" sz="2540" b="1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-Posztó sallangok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754046" y="2828921"/>
            <a:ext cx="11025249" cy="4222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67"/>
              </a:lnSpc>
              <a:spcBef>
                <a:spcPct val="0"/>
              </a:spcBef>
            </a:pPr>
            <a:r>
              <a:rPr lang="en-US" sz="2547" b="1">
                <a:solidFill>
                  <a:srgbClr val="01010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 hám díszítésére szolgálnak a csatok, veretek és sallangok.</a:t>
            </a:r>
          </a:p>
          <a:p>
            <a:pPr algn="ctr">
              <a:lnSpc>
                <a:spcPts val="3567"/>
              </a:lnSpc>
              <a:spcBef>
                <a:spcPct val="0"/>
              </a:spcBef>
            </a:pPr>
            <a:r>
              <a:rPr lang="en-US" sz="2547" b="1" u="sng">
                <a:solidFill>
                  <a:srgbClr val="01010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Elhelyezkedésük szerint a sallangok lehetnek:</a:t>
            </a:r>
          </a:p>
          <a:p>
            <a:pPr algn="ctr">
              <a:lnSpc>
                <a:spcPts val="3567"/>
              </a:lnSpc>
              <a:spcBef>
                <a:spcPct val="0"/>
              </a:spcBef>
            </a:pPr>
            <a:r>
              <a:rPr lang="en-US" sz="2547" b="1">
                <a:solidFill>
                  <a:srgbClr val="01010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homloksallang, pofa vagy fülsallang, oldalsallang és vesesallang.</a:t>
            </a:r>
          </a:p>
          <a:p>
            <a:pPr algn="ctr">
              <a:lnSpc>
                <a:spcPts val="3846"/>
              </a:lnSpc>
              <a:spcBef>
                <a:spcPct val="0"/>
              </a:spcBef>
            </a:pPr>
            <a:r>
              <a:rPr lang="en-US" sz="2747" b="1">
                <a:solidFill>
                  <a:srgbClr val="01010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 ló kantárjára két fülsallangot és egy homlok sallangot tehetünk. A hámra kerül a kisebb vesesallang, a váll vagy a hátszíjhoz csatolva és a legnagyobb az oldalsallang a marszíj és a hátszíj közé függesztve. Egy lovas hám esetén ezek mind két oldalon megjelentek, több ló befogása esetén csak a külső oldalon használjuk.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573629" y="1087823"/>
            <a:ext cx="5386082" cy="17887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25"/>
              </a:lnSpc>
            </a:pPr>
            <a:r>
              <a:rPr lang="en-US" sz="7861" spc="-259">
                <a:gradFill>
                  <a:gsLst>
                    <a:gs pos="0">
                      <a:srgbClr val="000000">
                        <a:alpha val="100000"/>
                      </a:srgbClr>
                    </a:gs>
                    <a:gs pos="100000">
                      <a:srgbClr val="C89116">
                        <a:alpha val="100000"/>
                      </a:srgbClr>
                    </a:gs>
                  </a:gsLst>
                  <a:lin ang="0"/>
                </a:gradFill>
                <a:latin typeface="Distillery Strong"/>
                <a:ea typeface="Distillery Strong"/>
                <a:cs typeface="Distillery Strong"/>
                <a:sym typeface="Distillery Strong"/>
              </a:rPr>
              <a:t>SALLANGOK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8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8167634" y="2227454"/>
            <a:ext cx="9546212" cy="5053865"/>
          </a:xfrm>
          <a:prstGeom prst="rect">
            <a:avLst/>
          </a:prstGeom>
          <a:solidFill>
            <a:srgbClr val="81B673"/>
          </a:solidFill>
        </p:spPr>
      </p:sp>
      <p:sp>
        <p:nvSpPr>
          <p:cNvPr id="3" name="AutoShape 3"/>
          <p:cNvSpPr/>
          <p:nvPr/>
        </p:nvSpPr>
        <p:spPr>
          <a:xfrm>
            <a:off x="1028700" y="9258300"/>
            <a:ext cx="16230600" cy="38100"/>
          </a:xfrm>
          <a:prstGeom prst="rect">
            <a:avLst/>
          </a:prstGeom>
          <a:solidFill>
            <a:srgbClr val="81B673"/>
          </a:solidFill>
        </p:spPr>
      </p:sp>
      <p:sp>
        <p:nvSpPr>
          <p:cNvPr id="4" name="AutoShape 4"/>
          <p:cNvSpPr/>
          <p:nvPr/>
        </p:nvSpPr>
        <p:spPr>
          <a:xfrm>
            <a:off x="1028700" y="990600"/>
            <a:ext cx="16230600" cy="38100"/>
          </a:xfrm>
          <a:prstGeom prst="rect">
            <a:avLst/>
          </a:prstGeom>
          <a:solidFill>
            <a:srgbClr val="81B673"/>
          </a:solidFill>
        </p:spPr>
      </p:sp>
      <p:sp>
        <p:nvSpPr>
          <p:cNvPr id="5" name="TextBox 5"/>
          <p:cNvSpPr txBox="1"/>
          <p:nvPr/>
        </p:nvSpPr>
        <p:spPr>
          <a:xfrm>
            <a:off x="8167634" y="2391665"/>
            <a:ext cx="9091666" cy="4695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404" lvl="1" indent="-323702" algn="just">
              <a:lnSpc>
                <a:spcPts val="4198"/>
              </a:lnSpc>
              <a:buFont typeface="Arial"/>
              <a:buChar char="•"/>
            </a:pPr>
            <a:r>
              <a:rPr lang="en-US" sz="2998" b="1" u="none" strike="noStrike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Ostorhegyes - Hecker Walter, Palágyi Béla</a:t>
            </a:r>
          </a:p>
          <a:p>
            <a:pPr marL="647404" lvl="1" indent="-323702" algn="just">
              <a:lnSpc>
                <a:spcPts val="4198"/>
              </a:lnSpc>
              <a:buFont typeface="Arial"/>
              <a:buChar char="•"/>
            </a:pPr>
            <a:r>
              <a:rPr lang="en-US" sz="2998" b="1" u="none" strike="noStrike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Lótenyésztők kézikönyve -Bodó Imre, Hecker Walter</a:t>
            </a:r>
          </a:p>
          <a:p>
            <a:pPr marL="647404" lvl="1" indent="-323702" algn="just">
              <a:lnSpc>
                <a:spcPts val="4198"/>
              </a:lnSpc>
              <a:buFont typeface="Arial"/>
              <a:buChar char="•"/>
            </a:pPr>
            <a:r>
              <a:rPr lang="en-US" sz="2998" b="1" u="none" strike="noStrike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Magyar népi fogatok - Pásztorélet, szekerek, kocsik, fogatolási módok /Lovaskultúra 5. - Pataki Balázs</a:t>
            </a:r>
          </a:p>
          <a:p>
            <a:pPr marL="647404" lvl="1" indent="-323702" algn="just">
              <a:lnSpc>
                <a:spcPts val="4198"/>
              </a:lnSpc>
              <a:buFont typeface="Arial"/>
              <a:buChar char="•"/>
            </a:pPr>
            <a:r>
              <a:rPr lang="en-US" sz="2998" b="1" u="none" strike="noStrike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Lóhasználat és versenyzési ismeretek I. -Iby Zoltán</a:t>
            </a:r>
          </a:p>
          <a:p>
            <a:pPr marL="647404" lvl="1" indent="-323702" algn="just">
              <a:lnSpc>
                <a:spcPts val="4198"/>
              </a:lnSpc>
              <a:buFont typeface="Arial"/>
              <a:buChar char="•"/>
            </a:pPr>
            <a:r>
              <a:rPr lang="en-US" sz="2998" b="1" u="none" strike="noStrike">
                <a:solidFill>
                  <a:srgbClr val="000000"/>
                </a:solidFill>
                <a:latin typeface="Cardo Bold"/>
                <a:ea typeface="Cardo Bold"/>
                <a:cs typeface="Cardo Bold"/>
                <a:sym typeface="Cardo Bold"/>
              </a:rPr>
              <a:t>http://fogathajtas.lovasszovetseg.hu/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17509" y="1198754"/>
            <a:ext cx="14900250" cy="762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 spc="150">
                <a:gradFill>
                  <a:gsLst>
                    <a:gs pos="0">
                      <a:srgbClr val="000000">
                        <a:alpha val="100000"/>
                      </a:srgbClr>
                    </a:gs>
                    <a:gs pos="100000">
                      <a:srgbClr val="C89116">
                        <a:alpha val="100000"/>
                      </a:srgbClr>
                    </a:gs>
                  </a:gsLst>
                  <a:lin ang="0"/>
                </a:gradFill>
                <a:latin typeface="Montserrat Medium"/>
                <a:ea typeface="Montserrat Medium"/>
                <a:cs typeface="Montserrat Medium"/>
                <a:sym typeface="Montserrat Medium"/>
              </a:rPr>
              <a:t> Forrás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63158" y="7535955"/>
            <a:ext cx="6418380" cy="1028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98"/>
              </a:lnSpc>
              <a:spcBef>
                <a:spcPct val="0"/>
              </a:spcBef>
            </a:pPr>
            <a:r>
              <a:rPr lang="en-US" sz="2998" b="1" u="none" strike="noStrike">
                <a:gradFill>
                  <a:gsLst>
                    <a:gs pos="0">
                      <a:srgbClr val="000000">
                        <a:alpha val="100000"/>
                      </a:srgbClr>
                    </a:gs>
                    <a:gs pos="100000">
                      <a:srgbClr val="C89116">
                        <a:alpha val="100000"/>
                      </a:srgbClr>
                    </a:gs>
                  </a:gsLst>
                  <a:lin ang="0"/>
                </a:gradFill>
                <a:latin typeface="Cardo Bold"/>
                <a:ea typeface="Cardo Bold"/>
                <a:cs typeface="Cardo Bold"/>
                <a:sym typeface="Cardo Bold"/>
              </a:rPr>
              <a:t>Készítette:</a:t>
            </a:r>
          </a:p>
          <a:p>
            <a:pPr marL="0" lvl="0" indent="0" algn="ctr">
              <a:lnSpc>
                <a:spcPts val="4198"/>
              </a:lnSpc>
              <a:spcBef>
                <a:spcPct val="0"/>
              </a:spcBef>
            </a:pPr>
            <a:r>
              <a:rPr lang="en-US" sz="2998" b="1" u="none" strike="noStrike">
                <a:gradFill>
                  <a:gsLst>
                    <a:gs pos="0">
                      <a:srgbClr val="000000">
                        <a:alpha val="100000"/>
                      </a:srgbClr>
                    </a:gs>
                    <a:gs pos="100000">
                      <a:srgbClr val="C89116">
                        <a:alpha val="100000"/>
                      </a:srgbClr>
                    </a:gs>
                  </a:gsLst>
                  <a:lin ang="0"/>
                </a:gradFill>
                <a:latin typeface="Cardo Bold"/>
                <a:ea typeface="Cardo Bold"/>
                <a:cs typeface="Cardo Bold"/>
                <a:sym typeface="Cardo Bold"/>
              </a:rPr>
              <a:t>Radics- Lafkó Zsuzsanna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622087" y="7487713"/>
            <a:ext cx="7472362" cy="2076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8"/>
              </a:lnSpc>
            </a:pPr>
            <a:r>
              <a:rPr lang="en-US" sz="2998" b="1">
                <a:gradFill>
                  <a:gsLst>
                    <a:gs pos="0">
                      <a:srgbClr val="000000">
                        <a:alpha val="100000"/>
                      </a:srgbClr>
                    </a:gs>
                    <a:gs pos="100000">
                      <a:srgbClr val="C89116">
                        <a:alpha val="100000"/>
                      </a:srgbClr>
                    </a:gs>
                  </a:gsLst>
                  <a:lin ang="0"/>
                </a:gradFill>
                <a:latin typeface="Cardo Bold"/>
                <a:ea typeface="Cardo Bold"/>
                <a:cs typeface="Cardo Bold"/>
                <a:sym typeface="Cardo Bold"/>
              </a:rPr>
              <a:t>Közreműködött:</a:t>
            </a:r>
          </a:p>
          <a:p>
            <a:pPr algn="ctr">
              <a:lnSpc>
                <a:spcPts val="4198"/>
              </a:lnSpc>
            </a:pPr>
            <a:r>
              <a:rPr lang="en-US" sz="2998" b="1">
                <a:gradFill>
                  <a:gsLst>
                    <a:gs pos="0">
                      <a:srgbClr val="000000">
                        <a:alpha val="100000"/>
                      </a:srgbClr>
                    </a:gs>
                    <a:gs pos="100000">
                      <a:srgbClr val="C89116">
                        <a:alpha val="100000"/>
                      </a:srgbClr>
                    </a:gs>
                  </a:gsLst>
                  <a:lin ang="0"/>
                </a:gradFill>
                <a:latin typeface="Cardo Bold"/>
                <a:ea typeface="Cardo Bold"/>
                <a:cs typeface="Cardo Bold"/>
                <a:sym typeface="Cardo Bold"/>
              </a:rPr>
              <a:t>Sogrik Teréz, Mátyus Ivett, Kulcsár Andrea</a:t>
            </a:r>
          </a:p>
          <a:p>
            <a:pPr algn="ctr">
              <a:lnSpc>
                <a:spcPts val="4198"/>
              </a:lnSpc>
            </a:pPr>
            <a:r>
              <a:rPr lang="en-US" sz="2998" b="1">
                <a:gradFill>
                  <a:gsLst>
                    <a:gs pos="0">
                      <a:srgbClr val="000000">
                        <a:alpha val="100000"/>
                      </a:srgbClr>
                    </a:gs>
                    <a:gs pos="100000">
                      <a:srgbClr val="C89116">
                        <a:alpha val="100000"/>
                      </a:srgbClr>
                    </a:gs>
                  </a:gsLst>
                  <a:lin ang="0"/>
                </a:gradFill>
                <a:latin typeface="Cardo Bold"/>
                <a:ea typeface="Cardo Bold"/>
                <a:cs typeface="Cardo Bold"/>
                <a:sym typeface="Cardo Bold"/>
              </a:rPr>
              <a:t>Pálfalusi Adél, János Gréta</a:t>
            </a:r>
          </a:p>
          <a:p>
            <a:pPr algn="ctr">
              <a:lnSpc>
                <a:spcPts val="4198"/>
              </a:lnSpc>
              <a:spcBef>
                <a:spcPct val="0"/>
              </a:spcBef>
            </a:pPr>
            <a:endParaRPr/>
          </a:p>
        </p:txBody>
      </p:sp>
      <p:pic>
        <p:nvPicPr>
          <p:cNvPr id="9" name="Picture 9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4">
                  <p14:trim st="43550.0000" end="5.0110"/>
                </p14:media>
              </p:ext>
            </p:extLst>
          </p:nvPr>
        </p:nvPicPr>
        <p:blipFill>
          <a:blip r:embed="rId5"/>
          <a:srcRect l="6252" r="6252"/>
          <a:stretch>
            <a:fillRect/>
          </a:stretch>
        </p:blipFill>
        <p:spPr>
          <a:xfrm>
            <a:off x="230713" y="2227454"/>
            <a:ext cx="7690296" cy="50538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B6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976933" y="1309309"/>
            <a:ext cx="10073724" cy="9067394"/>
          </a:xfrm>
          <a:prstGeom prst="rect">
            <a:avLst/>
          </a:prstGeom>
          <a:solidFill>
            <a:srgbClr val="EEF8EB"/>
          </a:solidFill>
        </p:spPr>
      </p:sp>
      <p:sp>
        <p:nvSpPr>
          <p:cNvPr id="3" name="AutoShape 3"/>
          <p:cNvSpPr/>
          <p:nvPr/>
        </p:nvSpPr>
        <p:spPr>
          <a:xfrm>
            <a:off x="1028700" y="9258300"/>
            <a:ext cx="16230600" cy="38100"/>
          </a:xfrm>
          <a:prstGeom prst="rect">
            <a:avLst/>
          </a:prstGeom>
          <a:solidFill>
            <a:srgbClr val="EEF8EB"/>
          </a:solidFill>
        </p:spPr>
      </p:sp>
      <p:sp>
        <p:nvSpPr>
          <p:cNvPr id="4" name="AutoShape 4"/>
          <p:cNvSpPr/>
          <p:nvPr/>
        </p:nvSpPr>
        <p:spPr>
          <a:xfrm>
            <a:off x="1028700" y="990600"/>
            <a:ext cx="16230600" cy="38100"/>
          </a:xfrm>
          <a:prstGeom prst="rect">
            <a:avLst/>
          </a:prstGeom>
          <a:solidFill>
            <a:srgbClr val="EEF8EB"/>
          </a:solidFill>
        </p:spPr>
      </p:sp>
      <p:sp>
        <p:nvSpPr>
          <p:cNvPr id="5" name="TextBox 5"/>
          <p:cNvSpPr txBox="1"/>
          <p:nvPr/>
        </p:nvSpPr>
        <p:spPr>
          <a:xfrm>
            <a:off x="6809469" y="1350670"/>
            <a:ext cx="9847289" cy="7135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554" lvl="1" indent="-388777" algn="l">
              <a:lnSpc>
                <a:spcPts val="5042"/>
              </a:lnSpc>
              <a:buFont typeface="Arial"/>
              <a:buChar char="•"/>
            </a:pPr>
            <a:r>
              <a:rPr lang="en-US" sz="3601" b="1" spc="108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 fogatozás nem csak a kocsiról szól, a lovak kezdetben a mezőgazdaságban segítették a földművelésben az  embert</a:t>
            </a:r>
          </a:p>
          <a:p>
            <a:pPr marL="777554" lvl="1" indent="-388777" algn="l">
              <a:lnSpc>
                <a:spcPts val="5042"/>
              </a:lnSpc>
              <a:buFont typeface="Arial"/>
              <a:buChar char="•"/>
            </a:pPr>
            <a:r>
              <a:rPr lang="en-US" sz="3601" b="1" spc="108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 nehéz típusú (hidegvérű) lovakat erre a feladatra tenyésztették ki.</a:t>
            </a:r>
          </a:p>
          <a:p>
            <a:pPr marL="820731" lvl="1" indent="-410366" algn="l">
              <a:lnSpc>
                <a:spcPts val="5322"/>
              </a:lnSpc>
              <a:buFont typeface="Arial"/>
              <a:buChar char="•"/>
            </a:pPr>
            <a:r>
              <a:rPr lang="en-US" sz="3801" b="1" spc="114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Később könnyebb típusú lovakat is használtak mint: Nóniusz, Kisbéri, Gidrán, Lipicai(a kocsit is elhúzták illetve hátaslóként is kiválóak)</a:t>
            </a:r>
          </a:p>
        </p:txBody>
      </p:sp>
      <p:sp>
        <p:nvSpPr>
          <p:cNvPr id="6" name="Freeform 6"/>
          <p:cNvSpPr/>
          <p:nvPr/>
        </p:nvSpPr>
        <p:spPr>
          <a:xfrm>
            <a:off x="382766" y="1846340"/>
            <a:ext cx="6594167" cy="6210792"/>
          </a:xfrm>
          <a:custGeom>
            <a:avLst/>
            <a:gdLst/>
            <a:ahLst/>
            <a:cxnLst/>
            <a:rect l="l" t="t" r="r" b="b"/>
            <a:pathLst>
              <a:path w="6594167" h="6210792">
                <a:moveTo>
                  <a:pt x="0" y="0"/>
                </a:moveTo>
                <a:lnTo>
                  <a:pt x="6594167" y="0"/>
                </a:lnTo>
                <a:lnTo>
                  <a:pt x="6594167" y="6210792"/>
                </a:lnTo>
                <a:lnTo>
                  <a:pt x="0" y="62107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959" t="-548" b="-548"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8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-988371"/>
            <a:ext cx="16230600" cy="3001687"/>
          </a:xfrm>
          <a:prstGeom prst="rect">
            <a:avLst/>
          </a:prstGeom>
          <a:solidFill>
            <a:srgbClr val="81B673"/>
          </a:solidFill>
        </p:spPr>
      </p:sp>
      <p:sp>
        <p:nvSpPr>
          <p:cNvPr id="3" name="Freeform 3"/>
          <p:cNvSpPr/>
          <p:nvPr/>
        </p:nvSpPr>
        <p:spPr>
          <a:xfrm>
            <a:off x="7039585" y="2013316"/>
            <a:ext cx="4353757" cy="3025361"/>
          </a:xfrm>
          <a:custGeom>
            <a:avLst/>
            <a:gdLst/>
            <a:ahLst/>
            <a:cxnLst/>
            <a:rect l="l" t="t" r="r" b="b"/>
            <a:pathLst>
              <a:path w="4353757" h="3025361">
                <a:moveTo>
                  <a:pt x="0" y="0"/>
                </a:moveTo>
                <a:lnTo>
                  <a:pt x="4353757" y="0"/>
                </a:lnTo>
                <a:lnTo>
                  <a:pt x="4353757" y="3025360"/>
                </a:lnTo>
                <a:lnTo>
                  <a:pt x="0" y="30253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49370" b="-43021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745970" y="2013316"/>
            <a:ext cx="3680070" cy="3005648"/>
          </a:xfrm>
          <a:custGeom>
            <a:avLst/>
            <a:gdLst/>
            <a:ahLst/>
            <a:cxnLst/>
            <a:rect l="l" t="t" r="r" b="b"/>
            <a:pathLst>
              <a:path w="3680070" h="3005648">
                <a:moveTo>
                  <a:pt x="0" y="0"/>
                </a:moveTo>
                <a:lnTo>
                  <a:pt x="3680070" y="0"/>
                </a:lnTo>
                <a:lnTo>
                  <a:pt x="3680070" y="3005648"/>
                </a:lnTo>
                <a:lnTo>
                  <a:pt x="0" y="300564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 t="-41765" b="-21921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903635" y="2013316"/>
            <a:ext cx="4334092" cy="3025361"/>
          </a:xfrm>
          <a:custGeom>
            <a:avLst/>
            <a:gdLst/>
            <a:ahLst/>
            <a:cxnLst/>
            <a:rect l="l" t="t" r="r" b="b"/>
            <a:pathLst>
              <a:path w="4334092" h="3025361">
                <a:moveTo>
                  <a:pt x="0" y="0"/>
                </a:moveTo>
                <a:lnTo>
                  <a:pt x="4334091" y="0"/>
                </a:lnTo>
                <a:lnTo>
                  <a:pt x="4334091" y="3025360"/>
                </a:lnTo>
                <a:lnTo>
                  <a:pt x="0" y="30253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612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560525" y="754522"/>
            <a:ext cx="15166950" cy="762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 spc="150">
                <a:gradFill>
                  <a:gsLst>
                    <a:gs pos="0">
                      <a:srgbClr val="000000">
                        <a:alpha val="100000"/>
                      </a:srgbClr>
                    </a:gs>
                    <a:gs pos="100000">
                      <a:srgbClr val="C89116">
                        <a:alpha val="100000"/>
                      </a:srgbClr>
                    </a:gs>
                  </a:gsLst>
                  <a:lin ang="0"/>
                </a:gradFill>
                <a:latin typeface="Montserrat Medium"/>
                <a:ea typeface="Montserrat Medium"/>
                <a:cs typeface="Montserrat Medium"/>
                <a:sym typeface="Montserrat Medium"/>
              </a:rPr>
              <a:t>A lovaskocsik fejlődése és típusai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903635" y="5143500"/>
            <a:ext cx="4236641" cy="4777137"/>
            <a:chOff x="0" y="0"/>
            <a:chExt cx="5648855" cy="6369515"/>
          </a:xfrm>
        </p:grpSpPr>
        <p:sp>
          <p:nvSpPr>
            <p:cNvPr id="8" name="TextBox 8"/>
            <p:cNvSpPr txBox="1"/>
            <p:nvPr/>
          </p:nvSpPr>
          <p:spPr>
            <a:xfrm>
              <a:off x="0" y="0"/>
              <a:ext cx="5648855" cy="5080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69"/>
                </a:lnSpc>
              </a:pPr>
              <a:r>
                <a:rPr lang="en-US" sz="2558" b="1" u="sng" spc="51">
                  <a:solidFill>
                    <a:srgbClr val="01010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LŐCSÖS KOCSI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29814" y="622523"/>
              <a:ext cx="5589226" cy="57599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41864" lvl="1" indent="-220932" algn="l">
                <a:lnSpc>
                  <a:spcPts val="2865"/>
                </a:lnSpc>
                <a:buFont typeface="Arial"/>
                <a:buChar char="•"/>
              </a:pPr>
              <a:r>
                <a:rPr lang="en-US" sz="2046" b="1" spc="61">
                  <a:solidFill>
                    <a:srgbClr val="01010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Hátrányai: nincsenek rugók</a:t>
              </a:r>
            </a:p>
            <a:p>
              <a:pPr marL="441864" lvl="1" indent="-220932" algn="l">
                <a:lnSpc>
                  <a:spcPts val="2865"/>
                </a:lnSpc>
                <a:buFont typeface="Arial"/>
                <a:buChar char="•"/>
              </a:pPr>
              <a:r>
                <a:rPr lang="en-US" sz="2046" b="1" spc="61">
                  <a:solidFill>
                    <a:srgbClr val="01010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Fakerekeit két tengely tartja</a:t>
              </a:r>
            </a:p>
            <a:p>
              <a:pPr marL="441864" lvl="1" indent="-220932" algn="l">
                <a:lnSpc>
                  <a:spcPts val="2865"/>
                </a:lnSpc>
                <a:buFont typeface="Arial"/>
                <a:buChar char="•"/>
              </a:pPr>
              <a:r>
                <a:rPr lang="en-US" sz="2046" b="1" spc="61">
                  <a:solidFill>
                    <a:srgbClr val="01010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Felhérc : a fakerekek tengelyének a végéről tartja az oldalakat</a:t>
              </a:r>
            </a:p>
            <a:p>
              <a:pPr marL="441864" lvl="1" indent="-220932" algn="l">
                <a:lnSpc>
                  <a:spcPts val="2865"/>
                </a:lnSpc>
                <a:buFont typeface="Arial"/>
                <a:buChar char="•"/>
              </a:pPr>
              <a:r>
                <a:rPr lang="en-US" sz="2046" b="1" spc="61">
                  <a:solidFill>
                    <a:srgbClr val="01010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A rúd szárnyai az elülső vánkoson fordulnak el, így a kocsi minden fő része elfordul egymáson (fordulékonyság)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039585" y="5143500"/>
            <a:ext cx="4353757" cy="5043117"/>
            <a:chOff x="0" y="0"/>
            <a:chExt cx="5805010" cy="6724156"/>
          </a:xfrm>
        </p:grpSpPr>
        <p:sp>
          <p:nvSpPr>
            <p:cNvPr id="11" name="TextBox 11"/>
            <p:cNvSpPr txBox="1"/>
            <p:nvPr/>
          </p:nvSpPr>
          <p:spPr>
            <a:xfrm>
              <a:off x="0" y="-9525"/>
              <a:ext cx="5805010" cy="5446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06"/>
                </a:lnSpc>
              </a:pPr>
              <a:r>
                <a:rPr lang="en-US" sz="2672" b="1" u="sng" spc="53">
                  <a:solidFill>
                    <a:srgbClr val="01010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GUMIABRONCSOS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30639" y="640839"/>
              <a:ext cx="5743732" cy="60833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65991" lvl="1" indent="-232995" algn="l">
                <a:lnSpc>
                  <a:spcPts val="3021"/>
                </a:lnSpc>
                <a:buFont typeface="Arial"/>
                <a:buChar char="•"/>
              </a:pPr>
              <a:r>
                <a:rPr lang="en-US" sz="2158" b="1" spc="64">
                  <a:solidFill>
                    <a:srgbClr val="01010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Platósak</a:t>
              </a:r>
            </a:p>
            <a:p>
              <a:pPr marL="465991" lvl="1" indent="-232995" algn="l">
                <a:lnSpc>
                  <a:spcPts val="3021"/>
                </a:lnSpc>
                <a:buFont typeface="Arial"/>
                <a:buChar char="•"/>
              </a:pPr>
              <a:r>
                <a:rPr lang="en-US" sz="2158" b="1" spc="64">
                  <a:solidFill>
                    <a:srgbClr val="01010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Az elülső kerékpár az ötödik kerék segítségével a plató alá fordult</a:t>
              </a:r>
            </a:p>
            <a:p>
              <a:pPr marL="465991" lvl="1" indent="-232995" algn="l">
                <a:lnSpc>
                  <a:spcPts val="3021"/>
                </a:lnSpc>
                <a:buFont typeface="Arial"/>
                <a:buChar char="•"/>
              </a:pPr>
              <a:r>
                <a:rPr lang="en-US" sz="2158" b="1" spc="64">
                  <a:solidFill>
                    <a:srgbClr val="01010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Rugóval felszerelt</a:t>
              </a:r>
            </a:p>
            <a:p>
              <a:pPr marL="465991" lvl="1" indent="-232995" algn="l">
                <a:lnSpc>
                  <a:spcPts val="3021"/>
                </a:lnSpc>
                <a:buFont typeface="Arial"/>
                <a:buChar char="•"/>
              </a:pPr>
              <a:r>
                <a:rPr lang="en-US" sz="2158" b="1" spc="64">
                  <a:solidFill>
                    <a:srgbClr val="01010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Gördülékenyebb de sáros úton nehéz</a:t>
              </a:r>
            </a:p>
            <a:p>
              <a:pPr marL="465991" lvl="1" indent="-232995" algn="l">
                <a:lnSpc>
                  <a:spcPts val="3021"/>
                </a:lnSpc>
                <a:buFont typeface="Arial"/>
                <a:buChar char="•"/>
              </a:pPr>
              <a:r>
                <a:rPr lang="en-US" sz="2158" b="1" spc="64">
                  <a:solidFill>
                    <a:srgbClr val="01010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Padokkal felszerelve pusztabuszként személyek szállítására használják manapság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2190012" y="5143500"/>
            <a:ext cx="4236027" cy="3604361"/>
            <a:chOff x="0" y="0"/>
            <a:chExt cx="5648036" cy="4805814"/>
          </a:xfrm>
        </p:grpSpPr>
        <p:sp>
          <p:nvSpPr>
            <p:cNvPr id="14" name="TextBox 14"/>
            <p:cNvSpPr txBox="1"/>
            <p:nvPr/>
          </p:nvSpPr>
          <p:spPr>
            <a:xfrm>
              <a:off x="0" y="0"/>
              <a:ext cx="5648036" cy="5080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00"/>
                </a:lnSpc>
              </a:pPr>
              <a:r>
                <a:rPr lang="en-US" sz="2500" b="1" u="sng" spc="50">
                  <a:solidFill>
                    <a:srgbClr val="01010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HINTÓK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29810" y="619048"/>
              <a:ext cx="5588416" cy="41994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31801" lvl="1" indent="-215900" algn="l">
                <a:lnSpc>
                  <a:spcPts val="2800"/>
                </a:lnSpc>
                <a:buFont typeface="Arial"/>
                <a:buChar char="•"/>
              </a:pPr>
              <a:r>
                <a:rPr lang="en-US" sz="2000" b="1" spc="60">
                  <a:solidFill>
                    <a:srgbClr val="01010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A hintó többnyire fából készült</a:t>
              </a:r>
            </a:p>
            <a:p>
              <a:pPr marL="431801" lvl="1" indent="-215900" algn="l">
                <a:lnSpc>
                  <a:spcPts val="2800"/>
                </a:lnSpc>
                <a:buFont typeface="Arial"/>
                <a:buChar char="•"/>
              </a:pPr>
              <a:r>
                <a:rPr lang="en-US" sz="2000" b="1" spc="60">
                  <a:solidFill>
                    <a:srgbClr val="01010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Négykerekű, lovak által vontatott kocsi, amelynél a kocsitest laprugók közvetítésével áll kapcsolatban a kocsi aljával</a:t>
              </a:r>
            </a:p>
            <a:p>
              <a:pPr algn="l">
                <a:lnSpc>
                  <a:spcPts val="280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8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258300"/>
            <a:ext cx="16230600" cy="38100"/>
          </a:xfrm>
          <a:prstGeom prst="rect">
            <a:avLst/>
          </a:prstGeom>
          <a:solidFill>
            <a:srgbClr val="81B673"/>
          </a:solidFill>
        </p:spPr>
      </p:sp>
      <p:sp>
        <p:nvSpPr>
          <p:cNvPr id="3" name="AutoShape 3"/>
          <p:cNvSpPr/>
          <p:nvPr/>
        </p:nvSpPr>
        <p:spPr>
          <a:xfrm>
            <a:off x="1028700" y="-249905"/>
            <a:ext cx="16230600" cy="2169641"/>
          </a:xfrm>
          <a:prstGeom prst="rect">
            <a:avLst/>
          </a:prstGeom>
          <a:solidFill>
            <a:srgbClr val="81B673"/>
          </a:solidFill>
        </p:spPr>
      </p:sp>
      <p:sp>
        <p:nvSpPr>
          <p:cNvPr id="4" name="Freeform 4"/>
          <p:cNvSpPr/>
          <p:nvPr/>
        </p:nvSpPr>
        <p:spPr>
          <a:xfrm>
            <a:off x="7569905" y="1919735"/>
            <a:ext cx="4060484" cy="3397695"/>
          </a:xfrm>
          <a:custGeom>
            <a:avLst/>
            <a:gdLst/>
            <a:ahLst/>
            <a:cxnLst/>
            <a:rect l="l" t="t" r="r" b="b"/>
            <a:pathLst>
              <a:path w="4060484" h="3397695">
                <a:moveTo>
                  <a:pt x="0" y="0"/>
                </a:moveTo>
                <a:lnTo>
                  <a:pt x="4060484" y="0"/>
                </a:lnTo>
                <a:lnTo>
                  <a:pt x="4060484" y="3397695"/>
                </a:lnTo>
                <a:lnTo>
                  <a:pt x="0" y="339769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43027" b="-16741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2861057" y="1919735"/>
            <a:ext cx="4161883" cy="3528795"/>
          </a:xfrm>
          <a:custGeom>
            <a:avLst/>
            <a:gdLst/>
            <a:ahLst/>
            <a:cxnLst/>
            <a:rect l="l" t="t" r="r" b="b"/>
            <a:pathLst>
              <a:path w="4161883" h="3528795">
                <a:moveTo>
                  <a:pt x="0" y="0"/>
                </a:moveTo>
                <a:lnTo>
                  <a:pt x="4161883" y="0"/>
                </a:lnTo>
                <a:lnTo>
                  <a:pt x="4161883" y="3528795"/>
                </a:lnTo>
                <a:lnTo>
                  <a:pt x="0" y="352879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49122" b="-8552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882622" y="1923770"/>
            <a:ext cx="4456615" cy="3393660"/>
          </a:xfrm>
          <a:custGeom>
            <a:avLst/>
            <a:gdLst/>
            <a:ahLst/>
            <a:cxnLst/>
            <a:rect l="l" t="t" r="r" b="b"/>
            <a:pathLst>
              <a:path w="4456615" h="3393660">
                <a:moveTo>
                  <a:pt x="0" y="0"/>
                </a:moveTo>
                <a:lnTo>
                  <a:pt x="4456615" y="0"/>
                </a:lnTo>
                <a:lnTo>
                  <a:pt x="4456615" y="3393660"/>
                </a:lnTo>
                <a:lnTo>
                  <a:pt x="0" y="33936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58104" b="-17478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681550" y="900560"/>
            <a:ext cx="15166950" cy="762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 spc="150">
                <a:gradFill>
                  <a:gsLst>
                    <a:gs pos="0">
                      <a:srgbClr val="000000">
                        <a:alpha val="100000"/>
                      </a:srgbClr>
                    </a:gs>
                    <a:gs pos="100000">
                      <a:srgbClr val="C89116">
                        <a:alpha val="100000"/>
                      </a:srgbClr>
                    </a:gs>
                  </a:gsLst>
                  <a:lin ang="0"/>
                </a:gradFill>
                <a:latin typeface="Montserrat Medium"/>
                <a:ea typeface="Montserrat Medium"/>
                <a:cs typeface="Montserrat Medium"/>
                <a:sym typeface="Montserrat Medium"/>
              </a:rPr>
              <a:t>A lovaskocsik fejlődése és típusai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882622" y="6236297"/>
            <a:ext cx="4236027" cy="1679676"/>
            <a:chOff x="0" y="0"/>
            <a:chExt cx="5648036" cy="2239568"/>
          </a:xfrm>
        </p:grpSpPr>
        <p:sp>
          <p:nvSpPr>
            <p:cNvPr id="9" name="TextBox 9"/>
            <p:cNvSpPr txBox="1"/>
            <p:nvPr/>
          </p:nvSpPr>
          <p:spPr>
            <a:xfrm>
              <a:off x="0" y="0"/>
              <a:ext cx="5648036" cy="5080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00"/>
                </a:lnSpc>
              </a:pPr>
              <a:r>
                <a:rPr lang="en-US" sz="2500" b="1" u="sng" spc="50">
                  <a:solidFill>
                    <a:srgbClr val="01010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CZIRÁKY-KOCSI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29810" y="619048"/>
              <a:ext cx="5588416" cy="16332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18158" lvl="1" indent="-259079" algn="l">
                <a:lnSpc>
                  <a:spcPts val="3359"/>
                </a:lnSpc>
                <a:buFont typeface="Arial"/>
                <a:buChar char="•"/>
              </a:pPr>
              <a:r>
                <a:rPr lang="en-US" sz="2399" b="1" spc="71">
                  <a:solidFill>
                    <a:srgbClr val="01010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Vonalvezetése ívelt, így kívánja dinamikussá tenni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147011" y="6192888"/>
            <a:ext cx="4236027" cy="2936976"/>
            <a:chOff x="0" y="0"/>
            <a:chExt cx="5648036" cy="3915968"/>
          </a:xfrm>
        </p:grpSpPr>
        <p:sp>
          <p:nvSpPr>
            <p:cNvPr id="12" name="TextBox 12"/>
            <p:cNvSpPr txBox="1"/>
            <p:nvPr/>
          </p:nvSpPr>
          <p:spPr>
            <a:xfrm>
              <a:off x="0" y="0"/>
              <a:ext cx="5648036" cy="5080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00"/>
                </a:lnSpc>
              </a:pPr>
              <a:r>
                <a:rPr lang="en-US" sz="2500" b="1" u="sng" spc="50">
                  <a:solidFill>
                    <a:srgbClr val="01010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KÁROLYI-KOCSI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29810" y="619048"/>
              <a:ext cx="5588416" cy="33096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18158" lvl="1" indent="-259079" algn="l">
                <a:lnSpc>
                  <a:spcPts val="3359"/>
                </a:lnSpc>
                <a:buFont typeface="Arial"/>
                <a:buChar char="•"/>
              </a:pPr>
              <a:r>
                <a:rPr lang="en-US" sz="2399" b="1" spc="71">
                  <a:solidFill>
                    <a:srgbClr val="01010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Csak a kocsiszekrény van kivágva, szögletesen</a:t>
              </a:r>
            </a:p>
            <a:p>
              <a:pPr marL="518158" lvl="1" indent="-259079" algn="l">
                <a:lnSpc>
                  <a:spcPts val="3359"/>
                </a:lnSpc>
                <a:buFont typeface="Arial"/>
                <a:buChar char="•"/>
              </a:pPr>
              <a:r>
                <a:rPr lang="en-US" sz="2399" b="1" spc="71">
                  <a:solidFill>
                    <a:srgbClr val="01010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 A sárvédők, hajlítottak.</a:t>
              </a:r>
            </a:p>
            <a:p>
              <a:pPr algn="l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3023273" y="6094477"/>
            <a:ext cx="4236027" cy="2517876"/>
            <a:chOff x="0" y="0"/>
            <a:chExt cx="5648036" cy="3357168"/>
          </a:xfrm>
        </p:grpSpPr>
        <p:sp>
          <p:nvSpPr>
            <p:cNvPr id="15" name="TextBox 15"/>
            <p:cNvSpPr txBox="1"/>
            <p:nvPr/>
          </p:nvSpPr>
          <p:spPr>
            <a:xfrm>
              <a:off x="0" y="0"/>
              <a:ext cx="5648036" cy="5080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00"/>
                </a:lnSpc>
              </a:pPr>
              <a:r>
                <a:rPr lang="en-US" sz="2500" b="1" u="sng" spc="50">
                  <a:solidFill>
                    <a:srgbClr val="01010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VADÁSZKOCSI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29810" y="619048"/>
              <a:ext cx="5588416" cy="27508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18158" lvl="1" indent="-259079" algn="l">
                <a:lnSpc>
                  <a:spcPts val="3359"/>
                </a:lnSpc>
                <a:buFont typeface="Arial"/>
                <a:buChar char="•"/>
              </a:pPr>
              <a:r>
                <a:rPr lang="en-US" sz="2399" b="1" spc="71">
                  <a:solidFill>
                    <a:srgbClr val="01010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Az ülések, a hajtó ülésére merőlegesen helyezkednek el, az utasok, egymással szemben ülnek.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B6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90600"/>
            <a:ext cx="16230600" cy="38100"/>
          </a:xfrm>
          <a:prstGeom prst="rect">
            <a:avLst/>
          </a:prstGeom>
          <a:solidFill>
            <a:srgbClr val="EEF8EB"/>
          </a:solidFill>
        </p:spPr>
      </p:sp>
      <p:sp>
        <p:nvSpPr>
          <p:cNvPr id="3" name="AutoShape 3"/>
          <p:cNvSpPr/>
          <p:nvPr/>
        </p:nvSpPr>
        <p:spPr>
          <a:xfrm>
            <a:off x="390666" y="1309309"/>
            <a:ext cx="4209909" cy="8977691"/>
          </a:xfrm>
          <a:prstGeom prst="rect">
            <a:avLst/>
          </a:prstGeom>
          <a:solidFill>
            <a:srgbClr val="EEF8EB"/>
          </a:solidFill>
        </p:spPr>
      </p:sp>
      <p:sp>
        <p:nvSpPr>
          <p:cNvPr id="4" name="AutoShape 4"/>
          <p:cNvSpPr/>
          <p:nvPr/>
        </p:nvSpPr>
        <p:spPr>
          <a:xfrm>
            <a:off x="4890311" y="1309309"/>
            <a:ext cx="3930672" cy="9067394"/>
          </a:xfrm>
          <a:prstGeom prst="rect">
            <a:avLst/>
          </a:prstGeom>
          <a:solidFill>
            <a:srgbClr val="EEF8EB"/>
          </a:solidFill>
        </p:spPr>
      </p:sp>
      <p:sp>
        <p:nvSpPr>
          <p:cNvPr id="5" name="AutoShape 5"/>
          <p:cNvSpPr/>
          <p:nvPr/>
        </p:nvSpPr>
        <p:spPr>
          <a:xfrm>
            <a:off x="9116258" y="1309309"/>
            <a:ext cx="4121253" cy="8977691"/>
          </a:xfrm>
          <a:prstGeom prst="rect">
            <a:avLst/>
          </a:prstGeom>
          <a:solidFill>
            <a:srgbClr val="EEF8EB"/>
          </a:solidFill>
        </p:spPr>
      </p:sp>
      <p:sp>
        <p:nvSpPr>
          <p:cNvPr id="6" name="AutoShape 6"/>
          <p:cNvSpPr/>
          <p:nvPr/>
        </p:nvSpPr>
        <p:spPr>
          <a:xfrm>
            <a:off x="13373100" y="1309309"/>
            <a:ext cx="4689394" cy="9067394"/>
          </a:xfrm>
          <a:prstGeom prst="rect">
            <a:avLst/>
          </a:prstGeom>
          <a:solidFill>
            <a:srgbClr val="EEF8EB"/>
          </a:solidFill>
        </p:spPr>
      </p:sp>
      <p:sp>
        <p:nvSpPr>
          <p:cNvPr id="7" name="Freeform 7"/>
          <p:cNvSpPr/>
          <p:nvPr/>
        </p:nvSpPr>
        <p:spPr>
          <a:xfrm>
            <a:off x="889593" y="2176962"/>
            <a:ext cx="3353018" cy="3124363"/>
          </a:xfrm>
          <a:custGeom>
            <a:avLst/>
            <a:gdLst/>
            <a:ahLst/>
            <a:cxnLst/>
            <a:rect l="l" t="t" r="r" b="b"/>
            <a:pathLst>
              <a:path w="3353018" h="3124363">
                <a:moveTo>
                  <a:pt x="0" y="0"/>
                </a:moveTo>
                <a:lnTo>
                  <a:pt x="3353018" y="0"/>
                </a:lnTo>
                <a:lnTo>
                  <a:pt x="3353018" y="3124363"/>
                </a:lnTo>
                <a:lnTo>
                  <a:pt x="0" y="312436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8751" t="-11097" r="-17707" b="-15072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5271843" y="2176962"/>
            <a:ext cx="3349115" cy="3145960"/>
          </a:xfrm>
          <a:custGeom>
            <a:avLst/>
            <a:gdLst/>
            <a:ahLst/>
            <a:cxnLst/>
            <a:rect l="l" t="t" r="r" b="b"/>
            <a:pathLst>
              <a:path w="3349115" h="3145960">
                <a:moveTo>
                  <a:pt x="0" y="0"/>
                </a:moveTo>
                <a:lnTo>
                  <a:pt x="3349115" y="0"/>
                </a:lnTo>
                <a:lnTo>
                  <a:pt x="3349115" y="3145960"/>
                </a:lnTo>
                <a:lnTo>
                  <a:pt x="0" y="31459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566" t="-6732" r="-27516"/>
            </a:stretch>
          </a:blipFill>
        </p:spPr>
      </p:sp>
      <p:sp>
        <p:nvSpPr>
          <p:cNvPr id="9" name="Freeform 9"/>
          <p:cNvSpPr/>
          <p:nvPr/>
        </p:nvSpPr>
        <p:spPr>
          <a:xfrm rot="-149248">
            <a:off x="2837896" y="5528895"/>
            <a:ext cx="485380" cy="1115815"/>
          </a:xfrm>
          <a:custGeom>
            <a:avLst/>
            <a:gdLst/>
            <a:ahLst/>
            <a:cxnLst/>
            <a:rect l="l" t="t" r="r" b="b"/>
            <a:pathLst>
              <a:path w="485380" h="1115815">
                <a:moveTo>
                  <a:pt x="0" y="0"/>
                </a:moveTo>
                <a:lnTo>
                  <a:pt x="485380" y="0"/>
                </a:lnTo>
                <a:lnTo>
                  <a:pt x="485380" y="1115816"/>
                </a:lnTo>
                <a:lnTo>
                  <a:pt x="0" y="1115816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6530895">
            <a:off x="5036714" y="5818483"/>
            <a:ext cx="1510148" cy="583295"/>
          </a:xfrm>
          <a:custGeom>
            <a:avLst/>
            <a:gdLst/>
            <a:ahLst/>
            <a:cxnLst/>
            <a:rect l="l" t="t" r="r" b="b"/>
            <a:pathLst>
              <a:path w="1510148" h="583295">
                <a:moveTo>
                  <a:pt x="0" y="0"/>
                </a:moveTo>
                <a:lnTo>
                  <a:pt x="1510148" y="0"/>
                </a:lnTo>
                <a:lnTo>
                  <a:pt x="1510148" y="583295"/>
                </a:lnTo>
                <a:lnTo>
                  <a:pt x="0" y="58329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9539026" y="2176962"/>
            <a:ext cx="3275718" cy="3124363"/>
          </a:xfrm>
          <a:custGeom>
            <a:avLst/>
            <a:gdLst/>
            <a:ahLst/>
            <a:cxnLst/>
            <a:rect l="l" t="t" r="r" b="b"/>
            <a:pathLst>
              <a:path w="3275718" h="3124363">
                <a:moveTo>
                  <a:pt x="0" y="0"/>
                </a:moveTo>
                <a:lnTo>
                  <a:pt x="3275717" y="0"/>
                </a:lnTo>
                <a:lnTo>
                  <a:pt x="3275717" y="3124363"/>
                </a:lnTo>
                <a:lnTo>
                  <a:pt x="0" y="312436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24753" t="-6092" r="-26841"/>
            </a:stretch>
          </a:blipFill>
        </p:spPr>
      </p:sp>
      <p:sp>
        <p:nvSpPr>
          <p:cNvPr id="12" name="Freeform 12"/>
          <p:cNvSpPr/>
          <p:nvPr/>
        </p:nvSpPr>
        <p:spPr>
          <a:xfrm rot="3110006">
            <a:off x="6651208" y="5668474"/>
            <a:ext cx="1546265" cy="467745"/>
          </a:xfrm>
          <a:custGeom>
            <a:avLst/>
            <a:gdLst/>
            <a:ahLst/>
            <a:cxnLst/>
            <a:rect l="l" t="t" r="r" b="b"/>
            <a:pathLst>
              <a:path w="1546265" h="467745">
                <a:moveTo>
                  <a:pt x="0" y="0"/>
                </a:moveTo>
                <a:lnTo>
                  <a:pt x="1546265" y="0"/>
                </a:lnTo>
                <a:lnTo>
                  <a:pt x="1546265" y="467745"/>
                </a:lnTo>
                <a:lnTo>
                  <a:pt x="0" y="46774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142205">
            <a:off x="11329274" y="5454866"/>
            <a:ext cx="478248" cy="1099420"/>
          </a:xfrm>
          <a:custGeom>
            <a:avLst/>
            <a:gdLst/>
            <a:ahLst/>
            <a:cxnLst/>
            <a:rect l="l" t="t" r="r" b="b"/>
            <a:pathLst>
              <a:path w="478248" h="1099420">
                <a:moveTo>
                  <a:pt x="0" y="0"/>
                </a:moveTo>
                <a:lnTo>
                  <a:pt x="478248" y="0"/>
                </a:lnTo>
                <a:lnTo>
                  <a:pt x="478248" y="1099421"/>
                </a:lnTo>
                <a:lnTo>
                  <a:pt x="0" y="1099421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print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4659290">
            <a:off x="16577161" y="4954562"/>
            <a:ext cx="1516249" cy="981772"/>
          </a:xfrm>
          <a:custGeom>
            <a:avLst/>
            <a:gdLst/>
            <a:ahLst/>
            <a:cxnLst/>
            <a:rect l="l" t="t" r="r" b="b"/>
            <a:pathLst>
              <a:path w="1516249" h="981772">
                <a:moveTo>
                  <a:pt x="0" y="0"/>
                </a:moveTo>
                <a:lnTo>
                  <a:pt x="1516249" y="0"/>
                </a:lnTo>
                <a:lnTo>
                  <a:pt x="1516249" y="981772"/>
                </a:lnTo>
                <a:lnTo>
                  <a:pt x="0" y="98177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3885211" y="5301325"/>
            <a:ext cx="729851" cy="2181621"/>
          </a:xfrm>
          <a:custGeom>
            <a:avLst/>
            <a:gdLst/>
            <a:ahLst/>
            <a:cxnLst/>
            <a:rect l="l" t="t" r="r" b="b"/>
            <a:pathLst>
              <a:path w="729851" h="2181621">
                <a:moveTo>
                  <a:pt x="0" y="0"/>
                </a:moveTo>
                <a:lnTo>
                  <a:pt x="729851" y="0"/>
                </a:lnTo>
                <a:lnTo>
                  <a:pt x="729851" y="2181621"/>
                </a:lnTo>
                <a:lnTo>
                  <a:pt x="0" y="218162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3951886" y="2272399"/>
            <a:ext cx="3378777" cy="2871101"/>
          </a:xfrm>
          <a:custGeom>
            <a:avLst/>
            <a:gdLst/>
            <a:ahLst/>
            <a:cxnLst/>
            <a:rect l="l" t="t" r="r" b="b"/>
            <a:pathLst>
              <a:path w="3378777" h="2871101">
                <a:moveTo>
                  <a:pt x="0" y="0"/>
                </a:moveTo>
                <a:lnTo>
                  <a:pt x="3378777" y="0"/>
                </a:lnTo>
                <a:lnTo>
                  <a:pt x="3378777" y="2871101"/>
                </a:lnTo>
                <a:lnTo>
                  <a:pt x="0" y="2871101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-20164" r="-11070"/>
            </a:stretch>
          </a:blipFill>
        </p:spPr>
      </p:sp>
      <p:sp>
        <p:nvSpPr>
          <p:cNvPr id="17" name="Freeform 17"/>
          <p:cNvSpPr/>
          <p:nvPr/>
        </p:nvSpPr>
        <p:spPr>
          <a:xfrm rot="5400000">
            <a:off x="14488733" y="5699070"/>
            <a:ext cx="1482762" cy="246509"/>
          </a:xfrm>
          <a:custGeom>
            <a:avLst/>
            <a:gdLst/>
            <a:ahLst/>
            <a:cxnLst/>
            <a:rect l="l" t="t" r="r" b="b"/>
            <a:pathLst>
              <a:path w="1482762" h="246509">
                <a:moveTo>
                  <a:pt x="0" y="0"/>
                </a:moveTo>
                <a:lnTo>
                  <a:pt x="1482762" y="0"/>
                </a:lnTo>
                <a:lnTo>
                  <a:pt x="1482762" y="246509"/>
                </a:lnTo>
                <a:lnTo>
                  <a:pt x="0" y="246509"/>
                </a:lnTo>
                <a:lnTo>
                  <a:pt x="0" y="0"/>
                </a:lnTo>
                <a:close/>
              </a:path>
            </a:pathLst>
          </a:custGeom>
          <a:blipFill>
            <a:blip r:embed="rId17" cstate="print">
              <a:extLs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1122375" y="266700"/>
            <a:ext cx="16043250" cy="762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 spc="150">
                <a:gradFill>
                  <a:gsLst>
                    <a:gs pos="0">
                      <a:srgbClr val="000000">
                        <a:alpha val="100000"/>
                      </a:srgbClr>
                    </a:gs>
                    <a:gs pos="100000">
                      <a:srgbClr val="C89116">
                        <a:alpha val="100000"/>
                      </a:srgbClr>
                    </a:gs>
                  </a:gsLst>
                  <a:lin ang="0"/>
                </a:gradFill>
                <a:latin typeface="Montserrat Medium"/>
                <a:ea typeface="Montserrat Medium"/>
                <a:cs typeface="Montserrat Medium"/>
                <a:sym typeface="Montserrat Medium"/>
              </a:rPr>
              <a:t>Fogatos lovak elnevezései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889593" y="1584309"/>
            <a:ext cx="3207327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2500" b="1" spc="50">
                <a:gradFill>
                  <a:gsLst>
                    <a:gs pos="0">
                      <a:srgbClr val="000000">
                        <a:alpha val="100000"/>
                      </a:srgbClr>
                    </a:gs>
                    <a:gs pos="100000">
                      <a:srgbClr val="C89116">
                        <a:alpha val="100000"/>
                      </a:srgbClr>
                    </a:gs>
                  </a:gsLst>
                  <a:lin ang="0"/>
                </a:gradFill>
                <a:latin typeface="Montserrat Bold"/>
                <a:ea typeface="Montserrat Bold"/>
                <a:cs typeface="Montserrat Bold"/>
                <a:sym typeface="Montserrat Bold"/>
              </a:rPr>
              <a:t>EGYESFOGAT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159045" y="1584309"/>
            <a:ext cx="3207327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2500" b="1" spc="50">
                <a:gradFill>
                  <a:gsLst>
                    <a:gs pos="0">
                      <a:srgbClr val="000000">
                        <a:alpha val="100000"/>
                      </a:srgbClr>
                    </a:gs>
                    <a:gs pos="100000">
                      <a:srgbClr val="C89116">
                        <a:alpha val="100000"/>
                      </a:srgbClr>
                    </a:gs>
                  </a:gsLst>
                  <a:lin ang="0"/>
                </a:gradFill>
                <a:latin typeface="Montserrat Bold"/>
                <a:ea typeface="Montserrat Bold"/>
                <a:cs typeface="Montserrat Bold"/>
                <a:sym typeface="Montserrat Bold"/>
              </a:rPr>
              <a:t>KETTESFOGAT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493378" y="1584309"/>
            <a:ext cx="3207327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2500" b="1" spc="50">
                <a:gradFill>
                  <a:gsLst>
                    <a:gs pos="0">
                      <a:srgbClr val="000000">
                        <a:alpha val="100000"/>
                      </a:srgbClr>
                    </a:gs>
                    <a:gs pos="100000">
                      <a:srgbClr val="C89116">
                        <a:alpha val="100000"/>
                      </a:srgbClr>
                    </a:gs>
                  </a:gsLst>
                  <a:lin ang="0"/>
                </a:gradFill>
                <a:latin typeface="Montserrat Bold"/>
                <a:ea typeface="Montserrat Bold"/>
                <a:cs typeface="Montserrat Bold"/>
                <a:sym typeface="Montserrat Bold"/>
              </a:rPr>
              <a:t>HÁRMASFOGAT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4003927" y="1584309"/>
            <a:ext cx="3207327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2500" b="1" spc="50">
                <a:gradFill>
                  <a:gsLst>
                    <a:gs pos="0">
                      <a:srgbClr val="000000">
                        <a:alpha val="100000"/>
                      </a:srgbClr>
                    </a:gs>
                    <a:gs pos="100000">
                      <a:srgbClr val="C89116">
                        <a:alpha val="100000"/>
                      </a:srgbClr>
                    </a:gs>
                  </a:gsLst>
                  <a:lin ang="0"/>
                </a:gradFill>
                <a:latin typeface="Montserrat Bold"/>
                <a:ea typeface="Montserrat Bold"/>
                <a:cs typeface="Montserrat Bold"/>
                <a:sym typeface="Montserrat Bold"/>
              </a:rPr>
              <a:t>NÉGYESFOGAT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72940" y="6974712"/>
            <a:ext cx="3845362" cy="1397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sz="19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ha egy rúd van: baloldalra </a:t>
            </a:r>
          </a:p>
          <a:p>
            <a:pPr algn="ctr">
              <a:lnSpc>
                <a:spcPts val="2799"/>
              </a:lnSpc>
            </a:pPr>
            <a:r>
              <a:rPr lang="en-US" sz="19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van befogva a ló ill. két rúd közé </a:t>
            </a:r>
          </a:p>
          <a:p>
            <a:pPr algn="ctr">
              <a:lnSpc>
                <a:spcPts val="2799"/>
              </a:lnSpc>
            </a:pPr>
            <a:r>
              <a:rPr lang="en-US" sz="19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is szokták</a:t>
            </a:r>
          </a:p>
          <a:p>
            <a:pPr algn="ctr">
              <a:lnSpc>
                <a:spcPts val="2799"/>
              </a:lnSpc>
            </a:pPr>
            <a:endParaRPr/>
          </a:p>
        </p:txBody>
      </p:sp>
      <p:sp>
        <p:nvSpPr>
          <p:cNvPr id="24" name="TextBox 24"/>
          <p:cNvSpPr txBox="1"/>
          <p:nvPr/>
        </p:nvSpPr>
        <p:spPr>
          <a:xfrm>
            <a:off x="5584745" y="7016838"/>
            <a:ext cx="1045964" cy="4979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2"/>
              </a:lnSpc>
            </a:pPr>
            <a:r>
              <a:rPr lang="en-US" sz="2894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rudas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7278409" y="6955662"/>
            <a:ext cx="1342549" cy="4649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2"/>
              </a:lnSpc>
            </a:pPr>
            <a:r>
              <a:rPr lang="en-US" sz="2694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nyerges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9539026" y="6608294"/>
            <a:ext cx="3532942" cy="3576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75"/>
              </a:lnSpc>
            </a:pPr>
            <a:r>
              <a:rPr lang="en-US" sz="2054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 betanítandó csikót a kettes fogat rudas lova mellé egy vendéghámfához fogják                       </a:t>
            </a:r>
          </a:p>
          <a:p>
            <a:pPr algn="l">
              <a:lnSpc>
                <a:spcPts val="3435"/>
              </a:lnSpc>
            </a:pPr>
            <a:r>
              <a:rPr lang="en-US" sz="2454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        </a:t>
            </a:r>
            <a:r>
              <a:rPr lang="en-US" sz="2454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 – lógós H</a:t>
            </a:r>
            <a:r>
              <a:rPr lang="en-US" sz="2454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armadik ló hámfáját a rúd végéhez kötik </a:t>
            </a:r>
          </a:p>
          <a:p>
            <a:pPr algn="l">
              <a:lnSpc>
                <a:spcPts val="3435"/>
              </a:lnSpc>
            </a:pPr>
            <a:r>
              <a:rPr lang="en-US" sz="2454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      </a:t>
            </a:r>
            <a:r>
              <a:rPr lang="en-US" sz="2454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– koppantós</a:t>
            </a:r>
          </a:p>
          <a:p>
            <a:pPr algn="l">
              <a:lnSpc>
                <a:spcPts val="3435"/>
              </a:lnSpc>
            </a:pPr>
            <a:endParaRPr/>
          </a:p>
          <a:p>
            <a:pPr algn="l">
              <a:lnSpc>
                <a:spcPts val="2875"/>
              </a:lnSpc>
            </a:pPr>
            <a:endParaRPr/>
          </a:p>
        </p:txBody>
      </p:sp>
      <p:sp>
        <p:nvSpPr>
          <p:cNvPr id="27" name="TextBox 27"/>
          <p:cNvSpPr txBox="1"/>
          <p:nvPr/>
        </p:nvSpPr>
        <p:spPr>
          <a:xfrm>
            <a:off x="16818648" y="6411397"/>
            <a:ext cx="1243846" cy="4223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4"/>
              </a:lnSpc>
            </a:pPr>
            <a:r>
              <a:rPr lang="en-US" sz="2496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nyerges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6360153" y="7279782"/>
            <a:ext cx="923211" cy="430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77"/>
              </a:lnSpc>
            </a:pPr>
            <a:r>
              <a:rPr lang="en-US" sz="2555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rudas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4776987" y="6616618"/>
            <a:ext cx="1152763" cy="396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2"/>
              </a:lnSpc>
            </a:pPr>
            <a:r>
              <a:rPr lang="en-US" sz="2401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gyeplős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4111428" y="7606771"/>
            <a:ext cx="1818323" cy="387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89"/>
              </a:lnSpc>
            </a:pPr>
            <a:r>
              <a:rPr lang="en-US" sz="234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ostorhegyes</a:t>
            </a:r>
          </a:p>
        </p:txBody>
      </p:sp>
      <p:sp>
        <p:nvSpPr>
          <p:cNvPr id="31" name="Freeform 31"/>
          <p:cNvSpPr/>
          <p:nvPr/>
        </p:nvSpPr>
        <p:spPr>
          <a:xfrm rot="5400000">
            <a:off x="15002350" y="5572419"/>
            <a:ext cx="2715606" cy="451470"/>
          </a:xfrm>
          <a:custGeom>
            <a:avLst/>
            <a:gdLst/>
            <a:ahLst/>
            <a:cxnLst/>
            <a:rect l="l" t="t" r="r" b="b"/>
            <a:pathLst>
              <a:path w="2715606" h="451470">
                <a:moveTo>
                  <a:pt x="0" y="0"/>
                </a:moveTo>
                <a:lnTo>
                  <a:pt x="2715607" y="0"/>
                </a:lnTo>
                <a:lnTo>
                  <a:pt x="2715607" y="451470"/>
                </a:lnTo>
                <a:lnTo>
                  <a:pt x="0" y="451470"/>
                </a:lnTo>
                <a:lnTo>
                  <a:pt x="0" y="0"/>
                </a:lnTo>
                <a:close/>
              </a:path>
            </a:pathLst>
          </a:custGeom>
          <a:blipFill>
            <a:blip r:embed="rId19" cstate="print">
              <a:extLs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B6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14277" y="-183908"/>
            <a:ext cx="18402277" cy="3976516"/>
          </a:xfrm>
          <a:prstGeom prst="rect">
            <a:avLst/>
          </a:prstGeom>
          <a:solidFill>
            <a:srgbClr val="EEF8EB"/>
          </a:solidFill>
        </p:spPr>
      </p:sp>
      <p:grpSp>
        <p:nvGrpSpPr>
          <p:cNvPr id="3" name="Group 3"/>
          <p:cNvGrpSpPr/>
          <p:nvPr/>
        </p:nvGrpSpPr>
        <p:grpSpPr>
          <a:xfrm rot="5400000">
            <a:off x="4634447" y="3758389"/>
            <a:ext cx="1559159" cy="436255"/>
            <a:chOff x="0" y="0"/>
            <a:chExt cx="1815574" cy="508000"/>
          </a:xfrm>
        </p:grpSpPr>
        <p:sp>
          <p:nvSpPr>
            <p:cNvPr id="4" name="Freeform 4"/>
            <p:cNvSpPr/>
            <p:nvPr/>
          </p:nvSpPr>
          <p:spPr>
            <a:xfrm>
              <a:off x="1367264" y="49530"/>
              <a:ext cx="408940" cy="408940"/>
            </a:xfrm>
            <a:custGeom>
              <a:avLst/>
              <a:gdLst/>
              <a:ahLst/>
              <a:cxnLst/>
              <a:rect l="l" t="t" r="r" b="b"/>
              <a:pathLst>
                <a:path w="408940" h="408940">
                  <a:moveTo>
                    <a:pt x="204470" y="0"/>
                  </a:moveTo>
                  <a:cubicBezTo>
                    <a:pt x="91544" y="0"/>
                    <a:pt x="0" y="91544"/>
                    <a:pt x="0" y="204470"/>
                  </a:cubicBezTo>
                  <a:cubicBezTo>
                    <a:pt x="0" y="317396"/>
                    <a:pt x="91544" y="408940"/>
                    <a:pt x="204470" y="408940"/>
                  </a:cubicBezTo>
                  <a:cubicBezTo>
                    <a:pt x="317395" y="408940"/>
                    <a:pt x="408940" y="317396"/>
                    <a:pt x="408940" y="204470"/>
                  </a:cubicBezTo>
                  <a:cubicBezTo>
                    <a:pt x="408940" y="91544"/>
                    <a:pt x="317395" y="0"/>
                    <a:pt x="204470" y="0"/>
                  </a:cubicBezTo>
                  <a:close/>
                </a:path>
              </a:pathLst>
            </a:custGeom>
            <a:solidFill>
              <a:srgbClr val="EEF8EB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11430"/>
              <a:ext cx="1815574" cy="485140"/>
            </a:xfrm>
            <a:custGeom>
              <a:avLst/>
              <a:gdLst/>
              <a:ahLst/>
              <a:cxnLst/>
              <a:rect l="l" t="t" r="r" b="b"/>
              <a:pathLst>
                <a:path w="1815574" h="485140">
                  <a:moveTo>
                    <a:pt x="1571734" y="0"/>
                  </a:moveTo>
                  <a:cubicBezTo>
                    <a:pt x="1451084" y="0"/>
                    <a:pt x="1350754" y="88900"/>
                    <a:pt x="1331704" y="204470"/>
                  </a:cubicBezTo>
                  <a:lnTo>
                    <a:pt x="0" y="204470"/>
                  </a:lnTo>
                  <a:lnTo>
                    <a:pt x="0" y="280670"/>
                  </a:lnTo>
                  <a:lnTo>
                    <a:pt x="1332974" y="280670"/>
                  </a:lnTo>
                  <a:cubicBezTo>
                    <a:pt x="1350754" y="396240"/>
                    <a:pt x="1452354" y="485140"/>
                    <a:pt x="1573004" y="485140"/>
                  </a:cubicBezTo>
                  <a:cubicBezTo>
                    <a:pt x="1707624" y="485140"/>
                    <a:pt x="1815574" y="375920"/>
                    <a:pt x="1815574" y="242570"/>
                  </a:cubicBezTo>
                  <a:cubicBezTo>
                    <a:pt x="1815574" y="107950"/>
                    <a:pt x="1706354" y="0"/>
                    <a:pt x="1571734" y="0"/>
                  </a:cubicBezTo>
                  <a:close/>
                  <a:moveTo>
                    <a:pt x="1571734" y="408940"/>
                  </a:moveTo>
                  <a:cubicBezTo>
                    <a:pt x="1480294" y="408940"/>
                    <a:pt x="1405364" y="334010"/>
                    <a:pt x="1405364" y="242570"/>
                  </a:cubicBezTo>
                  <a:cubicBezTo>
                    <a:pt x="1405364" y="151130"/>
                    <a:pt x="1480294" y="76200"/>
                    <a:pt x="1571734" y="76200"/>
                  </a:cubicBezTo>
                  <a:cubicBezTo>
                    <a:pt x="1663174" y="76200"/>
                    <a:pt x="1738104" y="151130"/>
                    <a:pt x="1738104" y="242570"/>
                  </a:cubicBezTo>
                  <a:cubicBezTo>
                    <a:pt x="1739374" y="334010"/>
                    <a:pt x="1664444" y="408940"/>
                    <a:pt x="1571734" y="408940"/>
                  </a:cubicBezTo>
                  <a:close/>
                </a:path>
              </a:pathLst>
            </a:custGeom>
            <a:solidFill>
              <a:srgbClr val="EEF8EB"/>
            </a:solidFill>
          </p:spPr>
        </p:sp>
      </p:grpSp>
      <p:grpSp>
        <p:nvGrpSpPr>
          <p:cNvPr id="6" name="Group 6"/>
          <p:cNvGrpSpPr/>
          <p:nvPr/>
        </p:nvGrpSpPr>
        <p:grpSpPr>
          <a:xfrm rot="5400000">
            <a:off x="30993" y="3758389"/>
            <a:ext cx="1559159" cy="436255"/>
            <a:chOff x="0" y="0"/>
            <a:chExt cx="1815574" cy="508000"/>
          </a:xfrm>
        </p:grpSpPr>
        <p:sp>
          <p:nvSpPr>
            <p:cNvPr id="7" name="Freeform 7"/>
            <p:cNvSpPr/>
            <p:nvPr/>
          </p:nvSpPr>
          <p:spPr>
            <a:xfrm>
              <a:off x="1367264" y="49530"/>
              <a:ext cx="408940" cy="408940"/>
            </a:xfrm>
            <a:custGeom>
              <a:avLst/>
              <a:gdLst/>
              <a:ahLst/>
              <a:cxnLst/>
              <a:rect l="l" t="t" r="r" b="b"/>
              <a:pathLst>
                <a:path w="408940" h="408940">
                  <a:moveTo>
                    <a:pt x="204470" y="0"/>
                  </a:moveTo>
                  <a:cubicBezTo>
                    <a:pt x="91544" y="0"/>
                    <a:pt x="0" y="91544"/>
                    <a:pt x="0" y="204470"/>
                  </a:cubicBezTo>
                  <a:cubicBezTo>
                    <a:pt x="0" y="317396"/>
                    <a:pt x="91544" y="408940"/>
                    <a:pt x="204470" y="408940"/>
                  </a:cubicBezTo>
                  <a:cubicBezTo>
                    <a:pt x="317395" y="408940"/>
                    <a:pt x="408940" y="317396"/>
                    <a:pt x="408940" y="204470"/>
                  </a:cubicBezTo>
                  <a:cubicBezTo>
                    <a:pt x="408940" y="91544"/>
                    <a:pt x="317395" y="0"/>
                    <a:pt x="204470" y="0"/>
                  </a:cubicBezTo>
                  <a:close/>
                </a:path>
              </a:pathLst>
            </a:custGeom>
            <a:solidFill>
              <a:srgbClr val="EEF8EB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0" y="11430"/>
              <a:ext cx="1815574" cy="485140"/>
            </a:xfrm>
            <a:custGeom>
              <a:avLst/>
              <a:gdLst/>
              <a:ahLst/>
              <a:cxnLst/>
              <a:rect l="l" t="t" r="r" b="b"/>
              <a:pathLst>
                <a:path w="1815574" h="485140">
                  <a:moveTo>
                    <a:pt x="1571734" y="0"/>
                  </a:moveTo>
                  <a:cubicBezTo>
                    <a:pt x="1451084" y="0"/>
                    <a:pt x="1350754" y="88900"/>
                    <a:pt x="1331704" y="204470"/>
                  </a:cubicBezTo>
                  <a:lnTo>
                    <a:pt x="0" y="204470"/>
                  </a:lnTo>
                  <a:lnTo>
                    <a:pt x="0" y="280670"/>
                  </a:lnTo>
                  <a:lnTo>
                    <a:pt x="1332974" y="280670"/>
                  </a:lnTo>
                  <a:cubicBezTo>
                    <a:pt x="1350754" y="396240"/>
                    <a:pt x="1452354" y="485140"/>
                    <a:pt x="1573004" y="485140"/>
                  </a:cubicBezTo>
                  <a:cubicBezTo>
                    <a:pt x="1707624" y="485140"/>
                    <a:pt x="1815574" y="375920"/>
                    <a:pt x="1815574" y="242570"/>
                  </a:cubicBezTo>
                  <a:cubicBezTo>
                    <a:pt x="1815574" y="107950"/>
                    <a:pt x="1706354" y="0"/>
                    <a:pt x="1571734" y="0"/>
                  </a:cubicBezTo>
                  <a:close/>
                  <a:moveTo>
                    <a:pt x="1571734" y="408940"/>
                  </a:moveTo>
                  <a:cubicBezTo>
                    <a:pt x="1480294" y="408940"/>
                    <a:pt x="1405364" y="334010"/>
                    <a:pt x="1405364" y="242570"/>
                  </a:cubicBezTo>
                  <a:cubicBezTo>
                    <a:pt x="1405364" y="151130"/>
                    <a:pt x="1480294" y="76200"/>
                    <a:pt x="1571734" y="76200"/>
                  </a:cubicBezTo>
                  <a:cubicBezTo>
                    <a:pt x="1663174" y="76200"/>
                    <a:pt x="1738104" y="151130"/>
                    <a:pt x="1738104" y="242570"/>
                  </a:cubicBezTo>
                  <a:cubicBezTo>
                    <a:pt x="1739374" y="334010"/>
                    <a:pt x="1664444" y="408940"/>
                    <a:pt x="1571734" y="408940"/>
                  </a:cubicBezTo>
                  <a:close/>
                </a:path>
              </a:pathLst>
            </a:custGeom>
            <a:solidFill>
              <a:srgbClr val="EEF8EB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3633603" y="5073352"/>
            <a:ext cx="2842858" cy="7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99"/>
              </a:lnSpc>
              <a:spcBef>
                <a:spcPct val="0"/>
              </a:spcBef>
            </a:pPr>
            <a:r>
              <a:rPr lang="en-US" sz="2499" b="1" u="none" strike="noStrike" spc="49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1, EGYSZERŰ KERESZTÁGAS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013279" y="5073352"/>
            <a:ext cx="3498904" cy="361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  <a:spcBef>
                <a:spcPct val="0"/>
              </a:spcBef>
            </a:pPr>
            <a:r>
              <a:rPr lang="en-US" sz="2499" b="1" spc="49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2, SZÉCHENYI-SZÁR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213179" y="4249808"/>
            <a:ext cx="1297186" cy="361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  <a:spcBef>
                <a:spcPct val="0"/>
              </a:spcBef>
            </a:pPr>
            <a:r>
              <a:rPr lang="en-US" sz="2499" b="1" spc="49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KETTES</a:t>
            </a:r>
          </a:p>
        </p:txBody>
      </p:sp>
      <p:sp>
        <p:nvSpPr>
          <p:cNvPr id="12" name="AutoShape 12"/>
          <p:cNvSpPr/>
          <p:nvPr/>
        </p:nvSpPr>
        <p:spPr>
          <a:xfrm flipV="1">
            <a:off x="5632154" y="4426021"/>
            <a:ext cx="581025" cy="637806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AutoShape 13"/>
          <p:cNvSpPr/>
          <p:nvPr/>
        </p:nvSpPr>
        <p:spPr>
          <a:xfrm>
            <a:off x="7510365" y="4426021"/>
            <a:ext cx="576568" cy="637806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4" name="Freeform 14"/>
          <p:cNvSpPr/>
          <p:nvPr/>
        </p:nvSpPr>
        <p:spPr>
          <a:xfrm rot="-5400000">
            <a:off x="7870683" y="4086233"/>
            <a:ext cx="10082038" cy="2319495"/>
          </a:xfrm>
          <a:custGeom>
            <a:avLst/>
            <a:gdLst/>
            <a:ahLst/>
            <a:cxnLst/>
            <a:rect l="l" t="t" r="r" b="b"/>
            <a:pathLst>
              <a:path w="10082038" h="2319495">
                <a:moveTo>
                  <a:pt x="0" y="0"/>
                </a:moveTo>
                <a:lnTo>
                  <a:pt x="10082039" y="0"/>
                </a:lnTo>
                <a:lnTo>
                  <a:pt x="10082039" y="2319495"/>
                </a:lnTo>
                <a:lnTo>
                  <a:pt x="0" y="231949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41" r="-370" b="-586"/>
            </a:stretch>
          </a:blipFill>
          <a:ln cap="sq">
            <a:noFill/>
            <a:prstDash val="solid"/>
            <a:miter/>
          </a:ln>
        </p:spPr>
      </p:sp>
      <p:sp>
        <p:nvSpPr>
          <p:cNvPr id="15" name="TextBox 15"/>
          <p:cNvSpPr txBox="1"/>
          <p:nvPr/>
        </p:nvSpPr>
        <p:spPr>
          <a:xfrm>
            <a:off x="14838288" y="1539624"/>
            <a:ext cx="2842858" cy="7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99"/>
              </a:lnSpc>
              <a:spcBef>
                <a:spcPct val="0"/>
              </a:spcBef>
            </a:pPr>
            <a:r>
              <a:rPr lang="en-US" sz="2499" b="1" u="none" strike="noStrike" spc="49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EGYSZERŰ KERESZTÁGAS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4410177" y="4249808"/>
            <a:ext cx="3498904" cy="361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  <a:spcBef>
                <a:spcPct val="0"/>
              </a:spcBef>
            </a:pPr>
            <a:r>
              <a:rPr lang="en-US" sz="2499" b="1" spc="49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SZÉCHENYI-SZÁR</a:t>
            </a:r>
          </a:p>
        </p:txBody>
      </p:sp>
      <p:sp>
        <p:nvSpPr>
          <p:cNvPr id="17" name="AutoShape 17"/>
          <p:cNvSpPr/>
          <p:nvPr/>
        </p:nvSpPr>
        <p:spPr>
          <a:xfrm flipH="1">
            <a:off x="12414043" y="1901574"/>
            <a:ext cx="2424245" cy="3905202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8" name="AutoShape 18"/>
          <p:cNvSpPr/>
          <p:nvPr/>
        </p:nvSpPr>
        <p:spPr>
          <a:xfrm flipH="1">
            <a:off x="13753758" y="4611758"/>
            <a:ext cx="1949939" cy="354610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9" name="Freeform 19"/>
          <p:cNvSpPr/>
          <p:nvPr/>
        </p:nvSpPr>
        <p:spPr>
          <a:xfrm rot="5400000">
            <a:off x="1218385" y="-411111"/>
            <a:ext cx="1974828" cy="4155416"/>
          </a:xfrm>
          <a:custGeom>
            <a:avLst/>
            <a:gdLst/>
            <a:ahLst/>
            <a:cxnLst/>
            <a:rect l="l" t="t" r="r" b="b"/>
            <a:pathLst>
              <a:path w="1974828" h="4155416">
                <a:moveTo>
                  <a:pt x="0" y="0"/>
                </a:moveTo>
                <a:lnTo>
                  <a:pt x="1974828" y="0"/>
                </a:lnTo>
                <a:lnTo>
                  <a:pt x="1974828" y="4155416"/>
                </a:lnTo>
                <a:lnTo>
                  <a:pt x="0" y="41554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498" b="-8498"/>
            </a:stretch>
          </a:blipFill>
        </p:spPr>
      </p:sp>
      <p:sp>
        <p:nvSpPr>
          <p:cNvPr id="20" name="Freeform 20"/>
          <p:cNvSpPr/>
          <p:nvPr/>
        </p:nvSpPr>
        <p:spPr>
          <a:xfrm rot="5400000">
            <a:off x="6559086" y="-1223054"/>
            <a:ext cx="2289963" cy="5464168"/>
          </a:xfrm>
          <a:custGeom>
            <a:avLst/>
            <a:gdLst/>
            <a:ahLst/>
            <a:cxnLst/>
            <a:rect l="l" t="t" r="r" b="b"/>
            <a:pathLst>
              <a:path w="2289963" h="5464168">
                <a:moveTo>
                  <a:pt x="0" y="0"/>
                </a:moveTo>
                <a:lnTo>
                  <a:pt x="2289962" y="0"/>
                </a:lnTo>
                <a:lnTo>
                  <a:pt x="2289962" y="5464168"/>
                </a:lnTo>
                <a:lnTo>
                  <a:pt x="0" y="54641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21" name="Group 21"/>
          <p:cNvGrpSpPr/>
          <p:nvPr/>
        </p:nvGrpSpPr>
        <p:grpSpPr>
          <a:xfrm>
            <a:off x="128091" y="5094800"/>
            <a:ext cx="3505512" cy="3606901"/>
            <a:chOff x="0" y="0"/>
            <a:chExt cx="4674016" cy="4809201"/>
          </a:xfrm>
        </p:grpSpPr>
        <p:sp>
          <p:nvSpPr>
            <p:cNvPr id="22" name="TextBox 22"/>
            <p:cNvSpPr txBox="1"/>
            <p:nvPr/>
          </p:nvSpPr>
          <p:spPr>
            <a:xfrm>
              <a:off x="20990" y="9525"/>
              <a:ext cx="4632036" cy="9937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999"/>
                </a:lnSpc>
              </a:pPr>
              <a:r>
                <a:rPr lang="en-US" sz="2499" b="1" spc="49">
                  <a:solidFill>
                    <a:srgbClr val="01010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EGYES</a:t>
              </a:r>
            </a:p>
            <a:p>
              <a:pPr algn="ctr">
                <a:lnSpc>
                  <a:spcPts val="3000"/>
                </a:lnSpc>
              </a:pPr>
              <a:r>
                <a:rPr lang="en-US" sz="2500" b="1" spc="50">
                  <a:solidFill>
                    <a:srgbClr val="01010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 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1165148"/>
              <a:ext cx="4674016" cy="34298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99416" lvl="1" indent="-199708" algn="ctr">
                <a:lnSpc>
                  <a:spcPts val="2590"/>
                </a:lnSpc>
                <a:buFont typeface="Arial"/>
                <a:buChar char="•"/>
              </a:pPr>
              <a:r>
                <a:rPr lang="en-US" sz="1850" b="1" spc="55">
                  <a:solidFill>
                    <a:srgbClr val="01010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Két, egyenként 4,5-5 m hosszú darabból áll</a:t>
              </a:r>
            </a:p>
            <a:p>
              <a:pPr marL="399416" lvl="1" indent="-199708" algn="ctr">
                <a:lnSpc>
                  <a:spcPts val="2590"/>
                </a:lnSpc>
                <a:buFont typeface="Arial"/>
                <a:buChar char="•"/>
              </a:pPr>
              <a:r>
                <a:rPr lang="en-US" sz="1850" b="1" spc="55">
                  <a:solidFill>
                    <a:srgbClr val="01010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Végén csat található a zabla becsatolására, másik végén egy csat a két szárvég összecsatolására.</a:t>
              </a:r>
            </a:p>
            <a:p>
              <a:pPr algn="ctr">
                <a:lnSpc>
                  <a:spcPts val="2590"/>
                </a:lnSpc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3537672" y="5940988"/>
            <a:ext cx="2868622" cy="3229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99416" lvl="1" indent="-199708" algn="ctr">
              <a:lnSpc>
                <a:spcPts val="2590"/>
              </a:lnSpc>
              <a:spcBef>
                <a:spcPct val="0"/>
              </a:spcBef>
              <a:buFont typeface="Arial"/>
              <a:buChar char="•"/>
            </a:pPr>
            <a:r>
              <a:rPr lang="en-US" sz="1850" b="1" u="none" strike="noStrike" spc="55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Legelterjedtebben használt típus</a:t>
            </a:r>
          </a:p>
          <a:p>
            <a:pPr marL="399416" lvl="1" indent="-199708" algn="ctr">
              <a:lnSpc>
                <a:spcPts val="2590"/>
              </a:lnSpc>
              <a:spcBef>
                <a:spcPct val="0"/>
              </a:spcBef>
              <a:buFont typeface="Arial"/>
              <a:buChar char="•"/>
            </a:pPr>
            <a:r>
              <a:rPr lang="en-US" sz="1850" b="1" u="none" strike="noStrike" spc="55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 keresztág beiktatásával, egy szár segítségével mindkét lóra lehet hatni egy időben.</a:t>
            </a:r>
          </a:p>
          <a:p>
            <a:pPr marL="399416" lvl="1" indent="-199708" algn="ctr">
              <a:lnSpc>
                <a:spcPts val="2590"/>
              </a:lnSpc>
              <a:spcBef>
                <a:spcPct val="0"/>
              </a:spcBef>
              <a:buFont typeface="Arial"/>
              <a:buChar char="•"/>
            </a:pPr>
            <a:r>
              <a:rPr lang="en-US" sz="1850" b="1" u="none" strike="noStrike" spc="55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 két keresztág hossza 2,16-2,16 m.</a:t>
            </a:r>
          </a:p>
          <a:p>
            <a:pPr algn="ctr">
              <a:lnSpc>
                <a:spcPts val="2590"/>
              </a:lnSpc>
              <a:spcBef>
                <a:spcPct val="0"/>
              </a:spcBef>
            </a:pPr>
            <a:endParaRPr/>
          </a:p>
        </p:txBody>
      </p:sp>
      <p:grpSp>
        <p:nvGrpSpPr>
          <p:cNvPr id="25" name="Group 25"/>
          <p:cNvGrpSpPr/>
          <p:nvPr/>
        </p:nvGrpSpPr>
        <p:grpSpPr>
          <a:xfrm>
            <a:off x="14298340" y="7673925"/>
            <a:ext cx="3922753" cy="2639859"/>
            <a:chOff x="0" y="0"/>
            <a:chExt cx="5230337" cy="3519813"/>
          </a:xfrm>
        </p:grpSpPr>
        <p:sp>
          <p:nvSpPr>
            <p:cNvPr id="26" name="TextBox 26"/>
            <p:cNvSpPr txBox="1"/>
            <p:nvPr/>
          </p:nvSpPr>
          <p:spPr>
            <a:xfrm rot="-621772">
              <a:off x="187084" y="721188"/>
              <a:ext cx="4908692" cy="1319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366"/>
                </a:lnSpc>
              </a:pPr>
              <a:r>
                <a:rPr lang="en-US" sz="7958" b="1" i="1">
                  <a:gradFill>
                    <a:gsLst>
                      <a:gs pos="0">
                        <a:srgbClr val="000000">
                          <a:alpha val="100000"/>
                        </a:srgbClr>
                      </a:gs>
                      <a:gs pos="100000">
                        <a:srgbClr val="C89116">
                          <a:alpha val="100000"/>
                        </a:srgbClr>
                      </a:gs>
                    </a:gsLst>
                    <a:lin ang="0"/>
                  </a:gradFill>
                  <a:latin typeface="TT Bluescreens Bold Italics"/>
                  <a:ea typeface="TT Bluescreens Bold Italics"/>
                  <a:cs typeface="TT Bluescreens Bold Italics"/>
                  <a:sym typeface="TT Bluescreens Bold Italics"/>
                </a:rPr>
                <a:t>Hajtószár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 rot="-621772">
              <a:off x="129075" y="1778177"/>
              <a:ext cx="5025301" cy="13002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283"/>
                </a:lnSpc>
              </a:pPr>
              <a:r>
                <a:rPr lang="en-US" sz="7854" b="1" i="1">
                  <a:gradFill>
                    <a:gsLst>
                      <a:gs pos="0">
                        <a:srgbClr val="000000">
                          <a:alpha val="100000"/>
                        </a:srgbClr>
                      </a:gs>
                      <a:gs pos="100000">
                        <a:srgbClr val="C89116">
                          <a:alpha val="100000"/>
                        </a:srgbClr>
                      </a:gs>
                    </a:gsLst>
                    <a:lin ang="0"/>
                  </a:gradFill>
                  <a:latin typeface="TT Bluescreens Bold Italics"/>
                  <a:ea typeface="TT Bluescreens Bold Italics"/>
                  <a:cs typeface="TT Bluescreens Bold Italics"/>
                  <a:sym typeface="TT Bluescreens Bold Italics"/>
                </a:rPr>
                <a:t>Típusok</a:t>
              </a:r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6744870" y="5940988"/>
            <a:ext cx="4035721" cy="3553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99416" lvl="1" indent="-199708" algn="ctr">
              <a:lnSpc>
                <a:spcPts val="2590"/>
              </a:lnSpc>
              <a:buFont typeface="Arial"/>
              <a:buChar char="•"/>
            </a:pPr>
            <a:r>
              <a:rPr lang="en-US" sz="1850" b="1" u="none" strike="noStrike" spc="55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a belső keresztágak is hosszúak, elágazásuk a hajtó kezében lévő szárból történik. Ígya keresztágak hossza menet közben is változtatható, valamint külön-külön is tudjuk irányítani/hajtani a lovakat. </a:t>
            </a:r>
          </a:p>
          <a:p>
            <a:pPr marL="399416" lvl="1" indent="-199708" algn="ctr">
              <a:lnSpc>
                <a:spcPts val="2590"/>
              </a:lnSpc>
              <a:buFont typeface="Arial"/>
              <a:buChar char="•"/>
            </a:pPr>
            <a:r>
              <a:rPr lang="en-US" sz="1850" b="1" u="none" strike="noStrike" spc="55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 magyar fogatsportban általában ezt a szártípust használják a hajtók.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B6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14277" y="0"/>
            <a:ext cx="18402277" cy="3976516"/>
          </a:xfrm>
          <a:prstGeom prst="rect">
            <a:avLst/>
          </a:prstGeom>
          <a:solidFill>
            <a:srgbClr val="EEF8EB"/>
          </a:solidFill>
        </p:spPr>
      </p:sp>
      <p:grpSp>
        <p:nvGrpSpPr>
          <p:cNvPr id="3" name="Group 3"/>
          <p:cNvGrpSpPr/>
          <p:nvPr/>
        </p:nvGrpSpPr>
        <p:grpSpPr>
          <a:xfrm rot="5400000">
            <a:off x="1791981" y="3828808"/>
            <a:ext cx="1559159" cy="436255"/>
            <a:chOff x="0" y="0"/>
            <a:chExt cx="1815574" cy="508000"/>
          </a:xfrm>
        </p:grpSpPr>
        <p:sp>
          <p:nvSpPr>
            <p:cNvPr id="4" name="Freeform 4"/>
            <p:cNvSpPr/>
            <p:nvPr/>
          </p:nvSpPr>
          <p:spPr>
            <a:xfrm>
              <a:off x="1367264" y="49530"/>
              <a:ext cx="408940" cy="408940"/>
            </a:xfrm>
            <a:custGeom>
              <a:avLst/>
              <a:gdLst/>
              <a:ahLst/>
              <a:cxnLst/>
              <a:rect l="l" t="t" r="r" b="b"/>
              <a:pathLst>
                <a:path w="408940" h="408940">
                  <a:moveTo>
                    <a:pt x="204470" y="0"/>
                  </a:moveTo>
                  <a:cubicBezTo>
                    <a:pt x="91544" y="0"/>
                    <a:pt x="0" y="91544"/>
                    <a:pt x="0" y="204470"/>
                  </a:cubicBezTo>
                  <a:cubicBezTo>
                    <a:pt x="0" y="317396"/>
                    <a:pt x="91544" y="408940"/>
                    <a:pt x="204470" y="408940"/>
                  </a:cubicBezTo>
                  <a:cubicBezTo>
                    <a:pt x="317395" y="408940"/>
                    <a:pt x="408940" y="317396"/>
                    <a:pt x="408940" y="204470"/>
                  </a:cubicBezTo>
                  <a:cubicBezTo>
                    <a:pt x="408940" y="91544"/>
                    <a:pt x="317395" y="0"/>
                    <a:pt x="204470" y="0"/>
                  </a:cubicBezTo>
                  <a:close/>
                </a:path>
              </a:pathLst>
            </a:custGeom>
            <a:solidFill>
              <a:srgbClr val="EEF8EB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11430"/>
              <a:ext cx="1815574" cy="485140"/>
            </a:xfrm>
            <a:custGeom>
              <a:avLst/>
              <a:gdLst/>
              <a:ahLst/>
              <a:cxnLst/>
              <a:rect l="l" t="t" r="r" b="b"/>
              <a:pathLst>
                <a:path w="1815574" h="485140">
                  <a:moveTo>
                    <a:pt x="1571734" y="0"/>
                  </a:moveTo>
                  <a:cubicBezTo>
                    <a:pt x="1451084" y="0"/>
                    <a:pt x="1350754" y="88900"/>
                    <a:pt x="1331704" y="204470"/>
                  </a:cubicBezTo>
                  <a:lnTo>
                    <a:pt x="0" y="204470"/>
                  </a:lnTo>
                  <a:lnTo>
                    <a:pt x="0" y="280670"/>
                  </a:lnTo>
                  <a:lnTo>
                    <a:pt x="1332974" y="280670"/>
                  </a:lnTo>
                  <a:cubicBezTo>
                    <a:pt x="1350754" y="396240"/>
                    <a:pt x="1452354" y="485140"/>
                    <a:pt x="1573004" y="485140"/>
                  </a:cubicBezTo>
                  <a:cubicBezTo>
                    <a:pt x="1707624" y="485140"/>
                    <a:pt x="1815574" y="375920"/>
                    <a:pt x="1815574" y="242570"/>
                  </a:cubicBezTo>
                  <a:cubicBezTo>
                    <a:pt x="1815574" y="107950"/>
                    <a:pt x="1706354" y="0"/>
                    <a:pt x="1571734" y="0"/>
                  </a:cubicBezTo>
                  <a:close/>
                  <a:moveTo>
                    <a:pt x="1571734" y="408940"/>
                  </a:moveTo>
                  <a:cubicBezTo>
                    <a:pt x="1480294" y="408940"/>
                    <a:pt x="1405364" y="334010"/>
                    <a:pt x="1405364" y="242570"/>
                  </a:cubicBezTo>
                  <a:cubicBezTo>
                    <a:pt x="1405364" y="151130"/>
                    <a:pt x="1480294" y="76200"/>
                    <a:pt x="1571734" y="76200"/>
                  </a:cubicBezTo>
                  <a:cubicBezTo>
                    <a:pt x="1663174" y="76200"/>
                    <a:pt x="1738104" y="151130"/>
                    <a:pt x="1738104" y="242570"/>
                  </a:cubicBezTo>
                  <a:cubicBezTo>
                    <a:pt x="1739374" y="334010"/>
                    <a:pt x="1664444" y="408940"/>
                    <a:pt x="1571734" y="408940"/>
                  </a:cubicBezTo>
                  <a:close/>
                </a:path>
              </a:pathLst>
            </a:custGeom>
            <a:solidFill>
              <a:srgbClr val="EEF8EB"/>
            </a:solidFill>
          </p:spPr>
        </p:sp>
      </p:grpSp>
      <p:grpSp>
        <p:nvGrpSpPr>
          <p:cNvPr id="6" name="Group 6"/>
          <p:cNvGrpSpPr/>
          <p:nvPr/>
        </p:nvGrpSpPr>
        <p:grpSpPr>
          <a:xfrm rot="5400000">
            <a:off x="9063940" y="3758389"/>
            <a:ext cx="1559159" cy="436255"/>
            <a:chOff x="0" y="0"/>
            <a:chExt cx="1815574" cy="508000"/>
          </a:xfrm>
        </p:grpSpPr>
        <p:sp>
          <p:nvSpPr>
            <p:cNvPr id="7" name="Freeform 7"/>
            <p:cNvSpPr/>
            <p:nvPr/>
          </p:nvSpPr>
          <p:spPr>
            <a:xfrm>
              <a:off x="1367264" y="49530"/>
              <a:ext cx="408940" cy="408940"/>
            </a:xfrm>
            <a:custGeom>
              <a:avLst/>
              <a:gdLst/>
              <a:ahLst/>
              <a:cxnLst/>
              <a:rect l="l" t="t" r="r" b="b"/>
              <a:pathLst>
                <a:path w="408940" h="408940">
                  <a:moveTo>
                    <a:pt x="204470" y="0"/>
                  </a:moveTo>
                  <a:cubicBezTo>
                    <a:pt x="91544" y="0"/>
                    <a:pt x="0" y="91544"/>
                    <a:pt x="0" y="204470"/>
                  </a:cubicBezTo>
                  <a:cubicBezTo>
                    <a:pt x="0" y="317396"/>
                    <a:pt x="91544" y="408940"/>
                    <a:pt x="204470" y="408940"/>
                  </a:cubicBezTo>
                  <a:cubicBezTo>
                    <a:pt x="317395" y="408940"/>
                    <a:pt x="408940" y="317396"/>
                    <a:pt x="408940" y="204470"/>
                  </a:cubicBezTo>
                  <a:cubicBezTo>
                    <a:pt x="408940" y="91544"/>
                    <a:pt x="317395" y="0"/>
                    <a:pt x="204470" y="0"/>
                  </a:cubicBezTo>
                  <a:close/>
                </a:path>
              </a:pathLst>
            </a:custGeom>
            <a:solidFill>
              <a:srgbClr val="EEF8EB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0" y="11430"/>
              <a:ext cx="1815574" cy="485140"/>
            </a:xfrm>
            <a:custGeom>
              <a:avLst/>
              <a:gdLst/>
              <a:ahLst/>
              <a:cxnLst/>
              <a:rect l="l" t="t" r="r" b="b"/>
              <a:pathLst>
                <a:path w="1815574" h="485140">
                  <a:moveTo>
                    <a:pt x="1571734" y="0"/>
                  </a:moveTo>
                  <a:cubicBezTo>
                    <a:pt x="1451084" y="0"/>
                    <a:pt x="1350754" y="88900"/>
                    <a:pt x="1331704" y="204470"/>
                  </a:cubicBezTo>
                  <a:lnTo>
                    <a:pt x="0" y="204470"/>
                  </a:lnTo>
                  <a:lnTo>
                    <a:pt x="0" y="280670"/>
                  </a:lnTo>
                  <a:lnTo>
                    <a:pt x="1332974" y="280670"/>
                  </a:lnTo>
                  <a:cubicBezTo>
                    <a:pt x="1350754" y="396240"/>
                    <a:pt x="1452354" y="485140"/>
                    <a:pt x="1573004" y="485140"/>
                  </a:cubicBezTo>
                  <a:cubicBezTo>
                    <a:pt x="1707624" y="485140"/>
                    <a:pt x="1815574" y="375920"/>
                    <a:pt x="1815574" y="242570"/>
                  </a:cubicBezTo>
                  <a:cubicBezTo>
                    <a:pt x="1815574" y="107950"/>
                    <a:pt x="1706354" y="0"/>
                    <a:pt x="1571734" y="0"/>
                  </a:cubicBezTo>
                  <a:close/>
                  <a:moveTo>
                    <a:pt x="1571734" y="408940"/>
                  </a:moveTo>
                  <a:cubicBezTo>
                    <a:pt x="1480294" y="408940"/>
                    <a:pt x="1405364" y="334010"/>
                    <a:pt x="1405364" y="242570"/>
                  </a:cubicBezTo>
                  <a:cubicBezTo>
                    <a:pt x="1405364" y="151130"/>
                    <a:pt x="1480294" y="76200"/>
                    <a:pt x="1571734" y="76200"/>
                  </a:cubicBezTo>
                  <a:cubicBezTo>
                    <a:pt x="1663174" y="76200"/>
                    <a:pt x="1738104" y="151130"/>
                    <a:pt x="1738104" y="242570"/>
                  </a:cubicBezTo>
                  <a:cubicBezTo>
                    <a:pt x="1739374" y="334010"/>
                    <a:pt x="1664444" y="408940"/>
                    <a:pt x="1571734" y="408940"/>
                  </a:cubicBezTo>
                  <a:close/>
                </a:path>
              </a:pathLst>
            </a:custGeom>
            <a:solidFill>
              <a:srgbClr val="EEF8EB"/>
            </a:solidFill>
          </p:spPr>
        </p:sp>
      </p:grpSp>
      <p:sp>
        <p:nvSpPr>
          <p:cNvPr id="9" name="Freeform 9"/>
          <p:cNvSpPr/>
          <p:nvPr/>
        </p:nvSpPr>
        <p:spPr>
          <a:xfrm>
            <a:off x="280502" y="660288"/>
            <a:ext cx="8325410" cy="2536648"/>
          </a:xfrm>
          <a:custGeom>
            <a:avLst/>
            <a:gdLst/>
            <a:ahLst/>
            <a:cxnLst/>
            <a:rect l="l" t="t" r="r" b="b"/>
            <a:pathLst>
              <a:path w="8325410" h="2536648">
                <a:moveTo>
                  <a:pt x="0" y="0"/>
                </a:moveTo>
                <a:lnTo>
                  <a:pt x="8325410" y="0"/>
                </a:lnTo>
                <a:lnTo>
                  <a:pt x="8325410" y="2536648"/>
                </a:lnTo>
                <a:lnTo>
                  <a:pt x="0" y="25366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9625392" y="640321"/>
            <a:ext cx="7633908" cy="2627035"/>
          </a:xfrm>
          <a:custGeom>
            <a:avLst/>
            <a:gdLst/>
            <a:ahLst/>
            <a:cxnLst/>
            <a:rect l="l" t="t" r="r" b="b"/>
            <a:pathLst>
              <a:path w="7633908" h="2627035">
                <a:moveTo>
                  <a:pt x="0" y="0"/>
                </a:moveTo>
                <a:lnTo>
                  <a:pt x="7633908" y="0"/>
                </a:lnTo>
                <a:lnTo>
                  <a:pt x="7633908" y="2627035"/>
                </a:lnTo>
                <a:lnTo>
                  <a:pt x="0" y="262703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7054"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1243744" y="4503293"/>
            <a:ext cx="5208477" cy="5020608"/>
            <a:chOff x="0" y="0"/>
            <a:chExt cx="6944636" cy="6694144"/>
          </a:xfrm>
        </p:grpSpPr>
        <p:sp>
          <p:nvSpPr>
            <p:cNvPr id="12" name="TextBox 12"/>
            <p:cNvSpPr txBox="1"/>
            <p:nvPr/>
          </p:nvSpPr>
          <p:spPr>
            <a:xfrm>
              <a:off x="31187" y="0"/>
              <a:ext cx="6882263" cy="12303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79"/>
                </a:lnSpc>
              </a:pPr>
              <a:r>
                <a:rPr lang="en-US" sz="3065" b="1" spc="61">
                  <a:solidFill>
                    <a:srgbClr val="01010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NÉGYES</a:t>
              </a:r>
            </a:p>
            <a:p>
              <a:pPr algn="ctr">
                <a:lnSpc>
                  <a:spcPts val="3679"/>
                </a:lnSpc>
              </a:pPr>
              <a:endParaRPr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1427977"/>
              <a:ext cx="6944636" cy="52661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89823" lvl="1" indent="-244911" algn="l">
                <a:lnSpc>
                  <a:spcPts val="3176"/>
                </a:lnSpc>
                <a:buFont typeface="Arial"/>
                <a:buChar char="•"/>
              </a:pPr>
              <a:r>
                <a:rPr lang="en-US" sz="2268" b="1" spc="68">
                  <a:solidFill>
                    <a:srgbClr val="01010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A hátulsó lovak hajtószára megegyezik a kettes fogat egyszerű keresztágas hajószárával, az elülső két ló hajtószára ettől hosszabb és a hátsó lovak fülkarikáján átvezetve párhuzamosan fut a hátulsó lovak szárával együtt a hajtó kezéhez.</a:t>
              </a:r>
            </a:p>
            <a:p>
              <a:pPr algn="ctr">
                <a:lnSpc>
                  <a:spcPts val="3176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625392" y="4503293"/>
            <a:ext cx="4739855" cy="3783955"/>
            <a:chOff x="0" y="0"/>
            <a:chExt cx="6319807" cy="5045274"/>
          </a:xfrm>
        </p:grpSpPr>
        <p:sp>
          <p:nvSpPr>
            <p:cNvPr id="15" name="TextBox 15"/>
            <p:cNvSpPr txBox="1"/>
            <p:nvPr/>
          </p:nvSpPr>
          <p:spPr>
            <a:xfrm>
              <a:off x="28381" y="0"/>
              <a:ext cx="6263045" cy="13565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56"/>
                </a:lnSpc>
              </a:pPr>
              <a:r>
                <a:rPr lang="en-US" sz="3380" b="1" spc="67">
                  <a:solidFill>
                    <a:srgbClr val="01010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ÖTÖS</a:t>
              </a:r>
            </a:p>
            <a:p>
              <a:pPr algn="ctr">
                <a:lnSpc>
                  <a:spcPts val="4056"/>
                </a:lnSpc>
              </a:pPr>
              <a:endParaRPr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1579304"/>
              <a:ext cx="6319807" cy="34659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40055" lvl="1" indent="-270027" algn="l">
                <a:lnSpc>
                  <a:spcPts val="3501"/>
                </a:lnSpc>
                <a:buFont typeface="Arial"/>
                <a:buChar char="•"/>
              </a:pPr>
              <a:r>
                <a:rPr lang="en-US" sz="2501" b="1" spc="75">
                  <a:solidFill>
                    <a:srgbClr val="010101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A négyes hajtószárból lett kialakítva, oly módon, hogy az elülső lovak keresztágai mellé egy-egy vendégágat csatolnak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4365247" y="7563765"/>
            <a:ext cx="3922753" cy="2639859"/>
            <a:chOff x="0" y="0"/>
            <a:chExt cx="5230337" cy="3519813"/>
          </a:xfrm>
        </p:grpSpPr>
        <p:sp>
          <p:nvSpPr>
            <p:cNvPr id="18" name="TextBox 18"/>
            <p:cNvSpPr txBox="1"/>
            <p:nvPr/>
          </p:nvSpPr>
          <p:spPr>
            <a:xfrm rot="-621772">
              <a:off x="187084" y="721188"/>
              <a:ext cx="4908692" cy="1319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366"/>
                </a:lnSpc>
              </a:pPr>
              <a:r>
                <a:rPr lang="en-US" sz="7958" b="1" i="1">
                  <a:gradFill>
                    <a:gsLst>
                      <a:gs pos="0">
                        <a:srgbClr val="000000">
                          <a:alpha val="100000"/>
                        </a:srgbClr>
                      </a:gs>
                      <a:gs pos="100000">
                        <a:srgbClr val="C89116">
                          <a:alpha val="100000"/>
                        </a:srgbClr>
                      </a:gs>
                    </a:gsLst>
                    <a:lin ang="0"/>
                  </a:gradFill>
                  <a:latin typeface="TT Bluescreens Bold Italics"/>
                  <a:ea typeface="TT Bluescreens Bold Italics"/>
                  <a:cs typeface="TT Bluescreens Bold Italics"/>
                  <a:sym typeface="TT Bluescreens Bold Italics"/>
                </a:rPr>
                <a:t>Hajtószár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 rot="-621772">
              <a:off x="129075" y="1778177"/>
              <a:ext cx="5025301" cy="13002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283"/>
                </a:lnSpc>
              </a:pPr>
              <a:r>
                <a:rPr lang="en-US" sz="7854" b="1" i="1">
                  <a:gradFill>
                    <a:gsLst>
                      <a:gs pos="0">
                        <a:srgbClr val="000000">
                          <a:alpha val="100000"/>
                        </a:srgbClr>
                      </a:gs>
                      <a:gs pos="100000">
                        <a:srgbClr val="C89116">
                          <a:alpha val="100000"/>
                        </a:srgbClr>
                      </a:gs>
                    </a:gsLst>
                    <a:lin ang="0"/>
                  </a:gradFill>
                  <a:latin typeface="TT Bluescreens Bold Italics"/>
                  <a:ea typeface="TT Bluescreens Bold Italics"/>
                  <a:cs typeface="TT Bluescreens Bold Italics"/>
                  <a:sym typeface="TT Bluescreens Bold Italics"/>
                </a:rPr>
                <a:t>Típusok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B6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28600" y="218209"/>
            <a:ext cx="8853055" cy="9850582"/>
          </a:xfrm>
          <a:prstGeom prst="rect">
            <a:avLst/>
          </a:prstGeom>
          <a:solidFill>
            <a:srgbClr val="EEF8EB"/>
          </a:solidFill>
        </p:spPr>
      </p:sp>
      <p:sp>
        <p:nvSpPr>
          <p:cNvPr id="3" name="AutoShape 3">
            <a:hlinkClick r:id="rId2" tooltip="https://wordwall.net/hu/resource/95088825"/>
          </p:cNvPr>
          <p:cNvSpPr/>
          <p:nvPr/>
        </p:nvSpPr>
        <p:spPr>
          <a:xfrm>
            <a:off x="9173598" y="218209"/>
            <a:ext cx="8853055" cy="9850582"/>
          </a:xfrm>
          <a:prstGeom prst="rect">
            <a:avLst/>
          </a:prstGeom>
          <a:solidFill>
            <a:srgbClr val="EEF8EB"/>
          </a:solidFill>
        </p:spPr>
      </p:sp>
      <p:sp>
        <p:nvSpPr>
          <p:cNvPr id="4" name="AutoShape 4"/>
          <p:cNvSpPr/>
          <p:nvPr/>
        </p:nvSpPr>
        <p:spPr>
          <a:xfrm>
            <a:off x="1028700" y="9258300"/>
            <a:ext cx="16230600" cy="38100"/>
          </a:xfrm>
          <a:prstGeom prst="rect">
            <a:avLst/>
          </a:prstGeom>
          <a:solidFill>
            <a:srgbClr val="81B673"/>
          </a:solidFill>
        </p:spPr>
      </p:sp>
      <p:sp>
        <p:nvSpPr>
          <p:cNvPr id="5" name="AutoShape 5"/>
          <p:cNvSpPr/>
          <p:nvPr/>
        </p:nvSpPr>
        <p:spPr>
          <a:xfrm>
            <a:off x="1028700" y="990600"/>
            <a:ext cx="16230600" cy="38100"/>
          </a:xfrm>
          <a:prstGeom prst="rect">
            <a:avLst/>
          </a:prstGeom>
          <a:solidFill>
            <a:srgbClr val="81B673"/>
          </a:solidFill>
        </p:spPr>
      </p:sp>
      <p:sp>
        <p:nvSpPr>
          <p:cNvPr id="6" name="Freeform 6"/>
          <p:cNvSpPr/>
          <p:nvPr/>
        </p:nvSpPr>
        <p:spPr>
          <a:xfrm>
            <a:off x="11207481" y="2415513"/>
            <a:ext cx="4785288" cy="3622685"/>
          </a:xfrm>
          <a:custGeom>
            <a:avLst/>
            <a:gdLst/>
            <a:ahLst/>
            <a:cxnLst/>
            <a:rect l="l" t="t" r="r" b="b"/>
            <a:pathLst>
              <a:path w="4785288" h="3622685">
                <a:moveTo>
                  <a:pt x="0" y="0"/>
                </a:moveTo>
                <a:lnTo>
                  <a:pt x="4785288" y="0"/>
                </a:lnTo>
                <a:lnTo>
                  <a:pt x="4785288" y="3622685"/>
                </a:lnTo>
                <a:lnTo>
                  <a:pt x="0" y="3622685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 t="-5201" r="-12602" b="-6055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9685497" y="6150404"/>
            <a:ext cx="7829256" cy="2519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42616" lvl="1" indent="-221308" algn="l">
              <a:lnSpc>
                <a:spcPts val="2870"/>
              </a:lnSpc>
              <a:buFont typeface="Arial"/>
              <a:buChar char="•"/>
            </a:pPr>
            <a:r>
              <a:rPr lang="en-US" sz="205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 ló nyakába helyezhető, erős fa vagy acél keret, kialakítása a ló anatómiai adottságainak megfelelő. </a:t>
            </a:r>
          </a:p>
          <a:p>
            <a:pPr marL="442616" lvl="1" indent="-221308" algn="l">
              <a:lnSpc>
                <a:spcPts val="2870"/>
              </a:lnSpc>
              <a:buFont typeface="Arial"/>
              <a:buChar char="•"/>
            </a:pPr>
            <a:r>
              <a:rPr lang="en-US" sz="205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Nagyobb felületen oszlik el a hám nyomása, a tüdő munkáját nem akadályozza </a:t>
            </a:r>
          </a:p>
          <a:p>
            <a:pPr marL="442616" lvl="1" indent="-221308" algn="l">
              <a:lnSpc>
                <a:spcPts val="2870"/>
              </a:lnSpc>
              <a:buFont typeface="Arial"/>
              <a:buChar char="•"/>
            </a:pPr>
            <a:r>
              <a:rPr lang="en-US" sz="205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Nehéz igásmunkára használják, inkább hidegvérű fajtákon.</a:t>
            </a:r>
          </a:p>
          <a:p>
            <a:pPr marL="442616" lvl="1" indent="-221308" algn="l">
              <a:lnSpc>
                <a:spcPts val="2870"/>
              </a:lnSpc>
              <a:buFont typeface="Arial"/>
              <a:buChar char="•"/>
            </a:pPr>
            <a:r>
              <a:rPr lang="en-US" sz="205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 ló nyaka, szügye, és válla felé eső oldal jól párnázott, hogy megvédje a ló vállát.</a:t>
            </a:r>
          </a:p>
        </p:txBody>
      </p:sp>
      <p:sp>
        <p:nvSpPr>
          <p:cNvPr id="8" name="Freeform 8"/>
          <p:cNvSpPr/>
          <p:nvPr/>
        </p:nvSpPr>
        <p:spPr>
          <a:xfrm>
            <a:off x="5010068" y="8487941"/>
            <a:ext cx="4930882" cy="1616918"/>
          </a:xfrm>
          <a:custGeom>
            <a:avLst/>
            <a:gdLst/>
            <a:ahLst/>
            <a:cxnLst/>
            <a:rect l="l" t="t" r="r" b="b"/>
            <a:pathLst>
              <a:path w="4930882" h="1616918">
                <a:moveTo>
                  <a:pt x="0" y="0"/>
                </a:moveTo>
                <a:lnTo>
                  <a:pt x="4930882" y="0"/>
                </a:lnTo>
                <a:lnTo>
                  <a:pt x="4930882" y="1616918"/>
                </a:lnTo>
                <a:lnTo>
                  <a:pt x="0" y="161691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931859" y="8752769"/>
            <a:ext cx="937665" cy="1316022"/>
          </a:xfrm>
          <a:custGeom>
            <a:avLst/>
            <a:gdLst/>
            <a:ahLst/>
            <a:cxnLst/>
            <a:rect l="l" t="t" r="r" b="b"/>
            <a:pathLst>
              <a:path w="937665" h="1316022">
                <a:moveTo>
                  <a:pt x="0" y="0"/>
                </a:moveTo>
                <a:lnTo>
                  <a:pt x="937665" y="0"/>
                </a:lnTo>
                <a:lnTo>
                  <a:pt x="937665" y="1316022"/>
                </a:lnTo>
                <a:lnTo>
                  <a:pt x="0" y="1316022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2312166" y="2415513"/>
            <a:ext cx="4900597" cy="3622685"/>
          </a:xfrm>
          <a:custGeom>
            <a:avLst/>
            <a:gdLst/>
            <a:ahLst/>
            <a:cxnLst/>
            <a:rect l="l" t="t" r="r" b="b"/>
            <a:pathLst>
              <a:path w="4900597" h="3622685">
                <a:moveTo>
                  <a:pt x="0" y="0"/>
                </a:moveTo>
                <a:lnTo>
                  <a:pt x="4900597" y="0"/>
                </a:lnTo>
                <a:lnTo>
                  <a:pt x="4900597" y="3622685"/>
                </a:lnTo>
                <a:lnTo>
                  <a:pt x="0" y="362268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38832" t="-154427" b="-152154"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028700" y="1286471"/>
            <a:ext cx="7288094" cy="1209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00"/>
              </a:lnSpc>
            </a:pPr>
            <a:r>
              <a:rPr lang="en-US" sz="9000" spc="270">
                <a:gradFill>
                  <a:gsLst>
                    <a:gs pos="0">
                      <a:srgbClr val="000000">
                        <a:alpha val="100000"/>
                      </a:srgbClr>
                    </a:gs>
                    <a:gs pos="100000">
                      <a:srgbClr val="C89116">
                        <a:alpha val="100000"/>
                      </a:srgbClr>
                    </a:gs>
                  </a:gsLst>
                  <a:lin ang="0"/>
                </a:gradFill>
                <a:latin typeface="League Gothic"/>
                <a:ea typeface="League Gothic"/>
                <a:cs typeface="League Gothic"/>
                <a:sym typeface="League Gothic"/>
              </a:rPr>
              <a:t>SZÜGYHÁM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940950" y="1286471"/>
            <a:ext cx="7318350" cy="1209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00"/>
              </a:lnSpc>
            </a:pPr>
            <a:r>
              <a:rPr lang="en-US" sz="9000" spc="270">
                <a:gradFill>
                  <a:gsLst>
                    <a:gs pos="0">
                      <a:srgbClr val="000000">
                        <a:alpha val="100000"/>
                      </a:srgbClr>
                    </a:gs>
                    <a:gs pos="100000">
                      <a:srgbClr val="C89116">
                        <a:alpha val="100000"/>
                      </a:srgbClr>
                    </a:gs>
                  </a:gsLst>
                  <a:lin ang="0"/>
                </a:gradFill>
                <a:latin typeface="League Gothic"/>
                <a:ea typeface="League Gothic"/>
                <a:cs typeface="League Gothic"/>
                <a:sym typeface="League Gothic"/>
              </a:rPr>
              <a:t>KUMETHÁM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6394335"/>
            <a:ext cx="7681648" cy="18999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69014" lvl="1" indent="-234507" algn="l">
              <a:lnSpc>
                <a:spcPts val="3041"/>
              </a:lnSpc>
              <a:buFont typeface="Arial"/>
              <a:buChar char="•"/>
            </a:pPr>
            <a:r>
              <a:rPr lang="en-US" sz="2172">
                <a:solidFill>
                  <a:srgbClr val="010101"/>
                </a:solidFill>
                <a:latin typeface="Open Sans"/>
                <a:ea typeface="Open Sans"/>
                <a:cs typeface="Open Sans"/>
                <a:sym typeface="Open Sans"/>
              </a:rPr>
              <a:t>Szügyhám lehet egyes vagy kettes hám és a különböző versenyszámoktól függően is eltérhet.</a:t>
            </a:r>
          </a:p>
          <a:p>
            <a:pPr marL="469014" lvl="1" indent="-234507" algn="l">
              <a:lnSpc>
                <a:spcPts val="3041"/>
              </a:lnSpc>
              <a:buFont typeface="Arial"/>
              <a:buChar char="•"/>
            </a:pPr>
            <a:r>
              <a:rPr lang="en-US" sz="2172">
                <a:solidFill>
                  <a:srgbClr val="010101"/>
                </a:solidFill>
                <a:latin typeface="Open Sans"/>
                <a:ea typeface="Open Sans"/>
                <a:cs typeface="Open Sans"/>
                <a:sym typeface="Open Sans"/>
              </a:rPr>
              <a:t>Az akadály és a díhajtásnál elegáns stíl szerszámot, míg a maratonhajtásnál erősített, párnázott szerszámot használnak.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127249" y="8828969"/>
            <a:ext cx="4046348" cy="5883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12"/>
              </a:lnSpc>
              <a:spcBef>
                <a:spcPct val="0"/>
              </a:spcBef>
            </a:pPr>
            <a:r>
              <a:rPr lang="en-US" sz="4412" u="sng" spc="132">
                <a:solidFill>
                  <a:srgbClr val="000000"/>
                </a:solidFill>
                <a:latin typeface="League Gothic"/>
                <a:ea typeface="League Gothic"/>
                <a:cs typeface="League Gothic"/>
                <a:sym typeface="League Gothic"/>
                <a:hlinkClick r:id="rId2" tooltip="https://wordwall.net/hu/resource/95088825"/>
              </a:rPr>
              <a:t>ELLENŐRZŐ FELADAT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8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258300"/>
            <a:ext cx="16230600" cy="38100"/>
          </a:xfrm>
          <a:prstGeom prst="rect">
            <a:avLst/>
          </a:prstGeom>
          <a:solidFill>
            <a:srgbClr val="81B673"/>
          </a:solidFill>
        </p:spPr>
      </p:sp>
      <p:sp>
        <p:nvSpPr>
          <p:cNvPr id="3" name="AutoShape 3"/>
          <p:cNvSpPr/>
          <p:nvPr/>
        </p:nvSpPr>
        <p:spPr>
          <a:xfrm>
            <a:off x="1028700" y="990600"/>
            <a:ext cx="16230600" cy="38100"/>
          </a:xfrm>
          <a:prstGeom prst="rect">
            <a:avLst/>
          </a:prstGeom>
          <a:solidFill>
            <a:srgbClr val="81B673"/>
          </a:solidFill>
        </p:spPr>
      </p:sp>
      <p:sp>
        <p:nvSpPr>
          <p:cNvPr id="4" name="AutoShape 4"/>
          <p:cNvSpPr/>
          <p:nvPr/>
        </p:nvSpPr>
        <p:spPr>
          <a:xfrm>
            <a:off x="1028700" y="990600"/>
            <a:ext cx="6283411" cy="8317127"/>
          </a:xfrm>
          <a:prstGeom prst="rect">
            <a:avLst/>
          </a:prstGeom>
          <a:solidFill>
            <a:srgbClr val="81B673"/>
          </a:solidFill>
        </p:spPr>
      </p:sp>
      <p:sp>
        <p:nvSpPr>
          <p:cNvPr id="5" name="Freeform 5"/>
          <p:cNvSpPr/>
          <p:nvPr/>
        </p:nvSpPr>
        <p:spPr>
          <a:xfrm>
            <a:off x="9739048" y="1399403"/>
            <a:ext cx="5132413" cy="7299889"/>
          </a:xfrm>
          <a:custGeom>
            <a:avLst/>
            <a:gdLst/>
            <a:ahLst/>
            <a:cxnLst/>
            <a:rect l="l" t="t" r="r" b="b"/>
            <a:pathLst>
              <a:path w="5132413" h="7299889">
                <a:moveTo>
                  <a:pt x="0" y="0"/>
                </a:moveTo>
                <a:lnTo>
                  <a:pt x="5132412" y="0"/>
                </a:lnTo>
                <a:lnTo>
                  <a:pt x="5132412" y="7299889"/>
                </a:lnTo>
                <a:lnTo>
                  <a:pt x="0" y="729988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75" r="-13278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387530" y="1561328"/>
            <a:ext cx="5565750" cy="1209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00"/>
              </a:lnSpc>
            </a:pPr>
            <a:r>
              <a:rPr lang="en-US" sz="9000" spc="270">
                <a:gradFill>
                  <a:gsLst>
                    <a:gs pos="0">
                      <a:srgbClr val="000000">
                        <a:alpha val="100000"/>
                      </a:srgbClr>
                    </a:gs>
                    <a:gs pos="100000">
                      <a:srgbClr val="C89116">
                        <a:alpha val="100000"/>
                      </a:srgbClr>
                    </a:gs>
                  </a:gsLst>
                  <a:lin ang="0"/>
                </a:gradFill>
                <a:latin typeface="League Gothic"/>
                <a:ea typeface="League Gothic"/>
                <a:cs typeface="League Gothic"/>
                <a:sym typeface="League Gothic"/>
              </a:rPr>
              <a:t>KANTÁR RÉSZEI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479851" y="3094853"/>
            <a:ext cx="4741454" cy="48030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90215" lvl="1" indent="-295108" algn="l">
              <a:lnSpc>
                <a:spcPts val="3827"/>
              </a:lnSpc>
              <a:buAutoNum type="arabicPeriod"/>
            </a:pPr>
            <a:r>
              <a:rPr lang="en-US" sz="273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Tarkószíj</a:t>
            </a:r>
          </a:p>
          <a:p>
            <a:pPr marL="590215" lvl="1" indent="-295108" algn="l">
              <a:lnSpc>
                <a:spcPts val="3827"/>
              </a:lnSpc>
              <a:buAutoNum type="arabicPeriod"/>
            </a:pPr>
            <a:r>
              <a:rPr lang="en-US" sz="273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Homlokszíj</a:t>
            </a:r>
          </a:p>
          <a:p>
            <a:pPr marL="590215" lvl="1" indent="-295108" algn="l">
              <a:lnSpc>
                <a:spcPts val="3827"/>
              </a:lnSpc>
              <a:buAutoNum type="arabicPeriod"/>
            </a:pPr>
            <a:r>
              <a:rPr lang="en-US" sz="273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Pofaszíj </a:t>
            </a:r>
          </a:p>
          <a:p>
            <a:pPr marL="590215" lvl="1" indent="-295108" algn="l">
              <a:lnSpc>
                <a:spcPts val="3827"/>
              </a:lnSpc>
              <a:buAutoNum type="arabicPeriod"/>
            </a:pPr>
            <a:r>
              <a:rPr lang="en-US" sz="273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Orrszíj</a:t>
            </a:r>
          </a:p>
          <a:p>
            <a:pPr marL="590215" lvl="1" indent="-295108" algn="l">
              <a:lnSpc>
                <a:spcPts val="3827"/>
              </a:lnSpc>
              <a:buAutoNum type="arabicPeriod"/>
            </a:pPr>
            <a:r>
              <a:rPr lang="en-US" sz="273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Állszíj</a:t>
            </a:r>
          </a:p>
          <a:p>
            <a:pPr marL="590215" lvl="1" indent="-295108" algn="l">
              <a:lnSpc>
                <a:spcPts val="3827"/>
              </a:lnSpc>
              <a:buAutoNum type="arabicPeriod"/>
            </a:pPr>
            <a:r>
              <a:rPr lang="en-US" sz="273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Torokszíj</a:t>
            </a:r>
          </a:p>
          <a:p>
            <a:pPr marL="590215" lvl="1" indent="-295108" algn="l">
              <a:lnSpc>
                <a:spcPts val="3827"/>
              </a:lnSpc>
              <a:buAutoNum type="arabicPeriod"/>
            </a:pPr>
            <a:r>
              <a:rPr lang="en-US" sz="273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Szemellenző vagy szemző</a:t>
            </a:r>
          </a:p>
          <a:p>
            <a:pPr marL="590215" lvl="1" indent="-295108" algn="l">
              <a:lnSpc>
                <a:spcPts val="3827"/>
              </a:lnSpc>
              <a:buAutoNum type="arabicPeriod"/>
            </a:pPr>
            <a:r>
              <a:rPr lang="en-US" sz="273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Szemzőtartó</a:t>
            </a:r>
          </a:p>
          <a:p>
            <a:pPr marL="590215" lvl="1" indent="-295108" algn="l">
              <a:lnSpc>
                <a:spcPts val="3827"/>
              </a:lnSpc>
              <a:buAutoNum type="arabicPeriod"/>
            </a:pPr>
            <a:r>
              <a:rPr lang="en-US" sz="273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Zabla</a:t>
            </a:r>
          </a:p>
          <a:p>
            <a:pPr algn="ctr">
              <a:lnSpc>
                <a:spcPts val="3827"/>
              </a:lnSpc>
            </a:pPr>
            <a:endParaRPr/>
          </a:p>
        </p:txBody>
      </p:sp>
      <p:sp>
        <p:nvSpPr>
          <p:cNvPr id="8" name="TextBox 8"/>
          <p:cNvSpPr txBox="1"/>
          <p:nvPr/>
        </p:nvSpPr>
        <p:spPr>
          <a:xfrm>
            <a:off x="13421876" y="2642108"/>
            <a:ext cx="217602" cy="500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5"/>
              </a:lnSpc>
            </a:pPr>
            <a:r>
              <a:rPr lang="en-US" sz="2996">
                <a:solidFill>
                  <a:srgbClr val="C1FF72"/>
                </a:solidFill>
                <a:latin typeface="Open Sans"/>
                <a:ea typeface="Open Sans"/>
                <a:cs typeface="Open Sans"/>
                <a:sym typeface="Open Sans"/>
              </a:rPr>
              <a:t>1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058348" y="2849430"/>
            <a:ext cx="246906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C1FF72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409245" y="5196657"/>
            <a:ext cx="246906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C1FF72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198996" y="5803295"/>
            <a:ext cx="246906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C1FF72"/>
                </a:solidFill>
                <a:latin typeface="Open Sans"/>
                <a:ea typeface="Open Sans"/>
                <a:cs typeface="Open Sans"/>
                <a:sym typeface="Open Sans"/>
              </a:rPr>
              <a:t>4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4097555" y="4305612"/>
            <a:ext cx="652314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C1FF72"/>
                </a:solidFill>
                <a:latin typeface="Open Sans"/>
                <a:ea typeface="Open Sans"/>
                <a:cs typeface="Open Sans"/>
                <a:sym typeface="Open Sans"/>
              </a:rPr>
              <a:t>5/6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577199" y="3791896"/>
            <a:ext cx="246906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C1FF72"/>
                </a:solidFill>
                <a:latin typeface="Open Sans"/>
                <a:ea typeface="Open Sans"/>
                <a:cs typeface="Open Sans"/>
                <a:sym typeface="Open Sans"/>
              </a:rPr>
              <a:t>7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923601" y="4305612"/>
            <a:ext cx="246906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C1FF72"/>
                </a:solidFill>
                <a:latin typeface="Open Sans"/>
                <a:ea typeface="Open Sans"/>
                <a:cs typeface="Open Sans"/>
                <a:sym typeface="Open Sans"/>
              </a:rPr>
              <a:t>8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075543" y="6983288"/>
            <a:ext cx="246906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C1FF72"/>
                </a:solidFill>
                <a:latin typeface="Open Sans"/>
                <a:ea typeface="Open Sans"/>
                <a:cs typeface="Open Sans"/>
                <a:sym typeface="Open Sans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1050</Words>
  <Application>Microsoft Office PowerPoint</Application>
  <PresentationFormat>Custom</PresentationFormat>
  <Paragraphs>162</Paragraphs>
  <Slides>15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6" baseType="lpstr">
      <vt:lpstr>Arial</vt:lpstr>
      <vt:lpstr>League Gothic</vt:lpstr>
      <vt:lpstr>Montserrat Bold</vt:lpstr>
      <vt:lpstr>Montserrat Medium</vt:lpstr>
      <vt:lpstr>Calibri</vt:lpstr>
      <vt:lpstr>Open Sans</vt:lpstr>
      <vt:lpstr>Open Sans Bold</vt:lpstr>
      <vt:lpstr>TT Bluescreens Bold Italics</vt:lpstr>
      <vt:lpstr>Distillery Strong</vt:lpstr>
      <vt:lpstr>Cardo Bold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52.BFogatló felszerelései</dc:title>
  <dc:creator>User</dc:creator>
  <cp:lastModifiedBy>User</cp:lastModifiedBy>
  <cp:revision>1</cp:revision>
  <dcterms:created xsi:type="dcterms:W3CDTF">2006-08-16T00:00:00Z</dcterms:created>
  <dcterms:modified xsi:type="dcterms:W3CDTF">2026-01-31T13:06:56Z</dcterms:modified>
  <dc:identifier>DAG-43yAmoA</dc:identifier>
</cp:coreProperties>
</file>