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7681960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4" Type="http://schemas.openxmlformats.org/officeDocument/2006/relationships/image" Target="../media/image10.sv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9.png"/><Relationship Id="rId10" Type="http://schemas.openxmlformats.org/officeDocument/2006/relationships/hyperlink" Target="https://wordwall.net/hu/resource/107682774" TargetMode="External"/><Relationship Id="rId4" Type="http://schemas.openxmlformats.org/officeDocument/2006/relationships/image" Target="../media/image10.sv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7693" y="-951022"/>
            <a:ext cx="15232374" cy="10922881"/>
          </a:xfrm>
          <a:custGeom>
            <a:avLst/>
            <a:gdLst/>
            <a:ahLst/>
            <a:cxnLst/>
            <a:rect l="l" t="t" r="r" b="b"/>
            <a:pathLst>
              <a:path w="15232374" h="10922881">
                <a:moveTo>
                  <a:pt x="0" y="0"/>
                </a:moveTo>
                <a:lnTo>
                  <a:pt x="15232373" y="0"/>
                </a:lnTo>
                <a:lnTo>
                  <a:pt x="15232373" y="10922881"/>
                </a:lnTo>
                <a:lnTo>
                  <a:pt x="0" y="109228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844828" y="392819"/>
            <a:ext cx="2187754" cy="2057400"/>
          </a:xfrm>
          <a:custGeom>
            <a:avLst/>
            <a:gdLst/>
            <a:ahLst/>
            <a:cxnLst/>
            <a:rect l="l" t="t" r="r" b="b"/>
            <a:pathLst>
              <a:path w="2187754" h="2057400">
                <a:moveTo>
                  <a:pt x="0" y="0"/>
                </a:moveTo>
                <a:lnTo>
                  <a:pt x="2187753" y="0"/>
                </a:lnTo>
                <a:lnTo>
                  <a:pt x="2187753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66905" y="5348401"/>
            <a:ext cx="4021095" cy="4335412"/>
          </a:xfrm>
          <a:custGeom>
            <a:avLst/>
            <a:gdLst/>
            <a:ahLst/>
            <a:cxnLst/>
            <a:rect l="l" t="t" r="r" b="b"/>
            <a:pathLst>
              <a:path w="4021095" h="4335412">
                <a:moveTo>
                  <a:pt x="0" y="0"/>
                </a:moveTo>
                <a:lnTo>
                  <a:pt x="4021095" y="0"/>
                </a:lnTo>
                <a:lnTo>
                  <a:pt x="4021095" y="4335412"/>
                </a:lnTo>
                <a:lnTo>
                  <a:pt x="0" y="43354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113696">
            <a:off x="-58035" y="516948"/>
            <a:ext cx="2764015" cy="2980070"/>
          </a:xfrm>
          <a:custGeom>
            <a:avLst/>
            <a:gdLst/>
            <a:ahLst/>
            <a:cxnLst/>
            <a:rect l="l" t="t" r="r" b="b"/>
            <a:pathLst>
              <a:path w="2764015" h="2980070">
                <a:moveTo>
                  <a:pt x="0" y="0"/>
                </a:moveTo>
                <a:lnTo>
                  <a:pt x="2764014" y="0"/>
                </a:lnTo>
                <a:lnTo>
                  <a:pt x="2764014" y="2980070"/>
                </a:lnTo>
                <a:lnTo>
                  <a:pt x="0" y="2980070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6659" y="1089983"/>
            <a:ext cx="16382216" cy="4052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71"/>
              </a:lnSpc>
            </a:pPr>
            <a:r>
              <a:rPr lang="en-US" sz="11265" b="1" smtClean="0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NYIROKRENDSZER </a:t>
            </a:r>
            <a:r>
              <a:rPr lang="en-US" sz="11265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VIZSGÁLATA</a:t>
            </a:r>
          </a:p>
        </p:txBody>
      </p:sp>
      <p:sp>
        <p:nvSpPr>
          <p:cNvPr id="8" name="Freeform 8"/>
          <p:cNvSpPr/>
          <p:nvPr/>
        </p:nvSpPr>
        <p:spPr>
          <a:xfrm>
            <a:off x="166659" y="5876279"/>
            <a:ext cx="11561831" cy="4410721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894237" y="3600948"/>
            <a:ext cx="10499526" cy="4628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 A NYIROKCSMÓK VIZSGÁLATÁNAK NAGY JELENTŐSÉGE VAN KÜLÖNÖSSEN A FERTŐZŐ BETEGSÉGEK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FELTÁRÁSÁBAN.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2819585" y="943011"/>
            <a:ext cx="12322094" cy="10458377"/>
          </a:xfrm>
          <a:custGeom>
            <a:avLst/>
            <a:gdLst/>
            <a:ahLst/>
            <a:cxnLst/>
            <a:rect l="l" t="t" r="r" b="b"/>
            <a:pathLst>
              <a:path w="12322094" h="10458377">
                <a:moveTo>
                  <a:pt x="0" y="0"/>
                </a:moveTo>
                <a:lnTo>
                  <a:pt x="12322094" y="0"/>
                </a:lnTo>
                <a:lnTo>
                  <a:pt x="12322094" y="10458378"/>
                </a:lnTo>
                <a:lnTo>
                  <a:pt x="0" y="10458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102185" y="4097266"/>
            <a:ext cx="8083629" cy="391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DIAGNOSZTIKAI MÓDSZEREK KÖZÜL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AZ ADSZPEKTÍÓ, PALPÁTIÓ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ÉS A PRÓBA SZÚRÁST ALKALMAZZUK. 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303493" y="799545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759426" y="3310333"/>
            <a:ext cx="11919585" cy="391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VIZSGÁLATKOR FIGYELJÜK A NYIROKCSOMÓK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MEGNAGYOBBODÁSÁRA,ALAKJÁRA, ÉRZÉKENYSÉGÉRE ÉS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MOZGÉKONYSÁGÁRA A KÖRNYEZETBEN.</a:t>
            </a:r>
          </a:p>
          <a:p>
            <a:pPr algn="ctr">
              <a:lnSpc>
                <a:spcPts val="12242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-342680" y="-2464411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2" y="0"/>
                </a:lnTo>
                <a:lnTo>
                  <a:pt x="14620572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10492312" y="0"/>
            <a:ext cx="7506730" cy="10287000"/>
          </a:xfrm>
          <a:custGeom>
            <a:avLst/>
            <a:gdLst/>
            <a:ahLst/>
            <a:cxnLst/>
            <a:rect l="l" t="t" r="r" b="b"/>
            <a:pathLst>
              <a:path w="7506730" h="10287000">
                <a:moveTo>
                  <a:pt x="0" y="0"/>
                </a:moveTo>
                <a:lnTo>
                  <a:pt x="7506730" y="0"/>
                </a:lnTo>
                <a:lnTo>
                  <a:pt x="750673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0112" y="3353692"/>
            <a:ext cx="5059441" cy="6933308"/>
          </a:xfrm>
          <a:custGeom>
            <a:avLst/>
            <a:gdLst/>
            <a:ahLst/>
            <a:cxnLst/>
            <a:rect l="l" t="t" r="r" b="b"/>
            <a:pathLst>
              <a:path w="5059441" h="6933308">
                <a:moveTo>
                  <a:pt x="0" y="0"/>
                </a:moveTo>
                <a:lnTo>
                  <a:pt x="5059442" y="0"/>
                </a:lnTo>
                <a:lnTo>
                  <a:pt x="5059442" y="6933308"/>
                </a:lnTo>
                <a:lnTo>
                  <a:pt x="0" y="69333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07200" y="89713"/>
            <a:ext cx="12532400" cy="527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LOVAKBAN AZ Y ALAKÚ ÁLLALATI(1) FÜLTŐALATTI(4),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TOROK MÖGÖTTI(5),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TORKOLATI BARÁZDA FELLETT TAPINHATJUK A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NYAKI(6,7),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VASZORA KÉT OLDALÁN LÁGYÉKI NYIROKCSOMÓ,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SZARVASMARHÁKBAN EZEN KÍVŰL VÁLLELŐTTI,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HASKORCI ÉS TŐGY FÖLÖTTI NYIROKCSOMÓK TAPINTHATÓK.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303493" y="799545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512074" y="3310333"/>
            <a:ext cx="12414290" cy="4564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 NYIROKCSOMÓK MEGNAGYOBBODÁSA LEHET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HEVENY-AMIKOR AZOK FÁJDALMASSAK, A KÖRNYEZETTŐL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MELEGEBBEK .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BIZONYOS BETEGSÉGEKNÉL A NYIROKCSOMÓK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ELGENNYESEDHETNEK AKÁR KI IS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FAKADHATNAK, MINT A LOVAK MIRIGYKÓRJÁNÁL.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907518" y="8877300"/>
            <a:ext cx="2108597" cy="992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 u="sng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7681960"/>
              </a:rPr>
              <a:t>ISMÉTLÉS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303493" y="799545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459414" y="3310333"/>
            <a:ext cx="13828586" cy="2421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AZ IDÜLT NYIROKCSOMÓDUZZANAT NEM FÁJDALMAS,TÖMÖTT FELÜLETE SIMA VAGY EGYENETLENÜL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DUDOROS A KÖRNYEZETÉTŐL NEHEZEN ELVÁLASZTHATÓ.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003610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1921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434829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0438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1" y="0"/>
                </a:lnTo>
                <a:lnTo>
                  <a:pt x="42843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133952" y="6172200"/>
            <a:ext cx="4284390" cy="4114800"/>
          </a:xfrm>
          <a:custGeom>
            <a:avLst/>
            <a:gdLst/>
            <a:ahLst/>
            <a:cxnLst/>
            <a:rect l="l" t="t" r="r" b="b"/>
            <a:pathLst>
              <a:path w="4284390" h="4114800">
                <a:moveTo>
                  <a:pt x="0" y="0"/>
                </a:moveTo>
                <a:lnTo>
                  <a:pt x="4284390" y="0"/>
                </a:lnTo>
                <a:lnTo>
                  <a:pt x="42843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66815">
            <a:off x="3303493" y="799545"/>
            <a:ext cx="14620572" cy="12409211"/>
          </a:xfrm>
          <a:custGeom>
            <a:avLst/>
            <a:gdLst/>
            <a:ahLst/>
            <a:cxnLst/>
            <a:rect l="l" t="t" r="r" b="b"/>
            <a:pathLst>
              <a:path w="14620572" h="12409211">
                <a:moveTo>
                  <a:pt x="0" y="0"/>
                </a:moveTo>
                <a:lnTo>
                  <a:pt x="14620573" y="0"/>
                </a:lnTo>
                <a:lnTo>
                  <a:pt x="14620573" y="12409211"/>
                </a:lnTo>
                <a:lnTo>
                  <a:pt x="0" y="12409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081754" y="-663867"/>
            <a:ext cx="11064051" cy="5232374"/>
          </a:xfrm>
          <a:custGeom>
            <a:avLst/>
            <a:gdLst/>
            <a:ahLst/>
            <a:cxnLst/>
            <a:rect l="l" t="t" r="r" b="b"/>
            <a:pathLst>
              <a:path w="11064051" h="5232374">
                <a:moveTo>
                  <a:pt x="0" y="0"/>
                </a:moveTo>
                <a:lnTo>
                  <a:pt x="11064051" y="0"/>
                </a:lnTo>
                <a:lnTo>
                  <a:pt x="11064051" y="5232374"/>
                </a:lnTo>
                <a:lnTo>
                  <a:pt x="0" y="5232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79166" y="8130128"/>
            <a:ext cx="3831052" cy="27147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150438" y="3310333"/>
            <a:ext cx="17137562" cy="4564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 BIZONYOS BETEGSÉGEKNÉL AZ ÖSSZES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NYIROKCSOMÓ DUZZADT, MINT A LEUKÓZISNÁL, DE SUGÁRGOMBA BETEGSÉGNÉL CSAK A REGIONÁLIS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NYIROKCSOMÓK DUZZADTAK, 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TUBERKULÓZISNÁL PEDIG AKÁR CSAK A NYIROKCSOMÓ EGY-EGY LEBENYKÉJE</a:t>
            </a:r>
          </a:p>
          <a:p>
            <a:pPr algn="ctr">
              <a:lnSpc>
                <a:spcPts val="5662"/>
              </a:lnSpc>
              <a:spcBef>
                <a:spcPct val="0"/>
              </a:spcBef>
            </a:pPr>
            <a:r>
              <a:rPr lang="en-US" sz="4044" b="1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</a:rPr>
              <a:t>VAN MEDUZZADVA.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75821" y="8810625"/>
            <a:ext cx="2437742" cy="1157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6"/>
              </a:lnSpc>
              <a:spcBef>
                <a:spcPct val="0"/>
              </a:spcBef>
            </a:pPr>
            <a:r>
              <a:rPr lang="en-US" sz="4676" b="1" u="sng">
                <a:solidFill>
                  <a:srgbClr val="624F47"/>
                </a:solidFill>
                <a:latin typeface="Cakerolli Bold"/>
                <a:ea typeface="Cakerolli Bold"/>
                <a:cs typeface="Cakerolli Bold"/>
                <a:sym typeface="Cakerolli Bold"/>
                <a:hlinkClick r:id="rId10" tooltip="https://wordwall.net/hu/resource/107682774"/>
              </a:rPr>
              <a:t>ISMÉTLÉS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Cakerolli Bold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17. Nyirokrendszer vizsgálata</dc:title>
  <dc:creator>User</dc:creator>
  <cp:lastModifiedBy>User</cp:lastModifiedBy>
  <cp:revision>2</cp:revision>
  <dcterms:created xsi:type="dcterms:W3CDTF">2006-08-16T00:00:00Z</dcterms:created>
  <dcterms:modified xsi:type="dcterms:W3CDTF">2026-02-17T14:09:13Z</dcterms:modified>
  <dc:identifier>DAHBj5YjdAI</dc:identifier>
</cp:coreProperties>
</file>