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8288000" cy="10287000"/>
  <p:notesSz cx="6858000" cy="9144000"/>
  <p:embeddedFontLst>
    <p:embeddedFont>
      <p:font typeface="Calibri" pitchFamily="34" charset="0"/>
      <p:regular r:id="rId42"/>
      <p:bold r:id="rId43"/>
      <p:italic r:id="rId44"/>
      <p:boldItalic r:id="rId45"/>
    </p:embeddedFont>
    <p:embeddedFont>
      <p:font typeface="Open Sans Bold" charset="0"/>
      <p:regular r:id="rId46"/>
    </p:embeddedFont>
    <p:embeddedFont>
      <p:font typeface="Open Sans" charset="0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-8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765028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Relationship Id="rId9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Relationship Id="rId9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Relationship Id="rId9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hyperlink" Target="https://wordwall.net/hu/resource/107271817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hyperlink" Target="https://wordwall.net/hu/resource/107270957" TargetMode="External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10.sv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6785752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Relationship Id="rId9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Relationship Id="rId9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7651941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7649826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7693" y="-951022"/>
            <a:ext cx="15232374" cy="10922881"/>
          </a:xfrm>
          <a:custGeom>
            <a:avLst/>
            <a:gdLst/>
            <a:ahLst/>
            <a:cxnLst/>
            <a:rect l="l" t="t" r="r" b="b"/>
            <a:pathLst>
              <a:path w="15232374" h="10922881">
                <a:moveTo>
                  <a:pt x="0" y="0"/>
                </a:moveTo>
                <a:lnTo>
                  <a:pt x="15232373" y="0"/>
                </a:lnTo>
                <a:lnTo>
                  <a:pt x="15232373" y="10922881"/>
                </a:lnTo>
                <a:lnTo>
                  <a:pt x="0" y="109228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44828" y="392819"/>
            <a:ext cx="2187754" cy="2057400"/>
          </a:xfrm>
          <a:custGeom>
            <a:avLst/>
            <a:gdLst/>
            <a:ahLst/>
            <a:cxnLst/>
            <a:rect l="l" t="t" r="r" b="b"/>
            <a:pathLst>
              <a:path w="2187754" h="2057400">
                <a:moveTo>
                  <a:pt x="0" y="0"/>
                </a:moveTo>
                <a:lnTo>
                  <a:pt x="2187753" y="0"/>
                </a:lnTo>
                <a:lnTo>
                  <a:pt x="218775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66905" y="5348401"/>
            <a:ext cx="4021095" cy="4335412"/>
          </a:xfrm>
          <a:custGeom>
            <a:avLst/>
            <a:gdLst/>
            <a:ahLst/>
            <a:cxnLst/>
            <a:rect l="l" t="t" r="r" b="b"/>
            <a:pathLst>
              <a:path w="4021095" h="4335412">
                <a:moveTo>
                  <a:pt x="0" y="0"/>
                </a:moveTo>
                <a:lnTo>
                  <a:pt x="4021095" y="0"/>
                </a:lnTo>
                <a:lnTo>
                  <a:pt x="4021095" y="4335412"/>
                </a:lnTo>
                <a:lnTo>
                  <a:pt x="0" y="43354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113696">
            <a:off x="-58035" y="516948"/>
            <a:ext cx="2764015" cy="2980070"/>
          </a:xfrm>
          <a:custGeom>
            <a:avLst/>
            <a:gdLst/>
            <a:ahLst/>
            <a:cxnLst/>
            <a:rect l="l" t="t" r="r" b="b"/>
            <a:pathLst>
              <a:path w="2764015" h="2980070">
                <a:moveTo>
                  <a:pt x="0" y="0"/>
                </a:moveTo>
                <a:lnTo>
                  <a:pt x="2764014" y="0"/>
                </a:lnTo>
                <a:lnTo>
                  <a:pt x="2764014" y="2980070"/>
                </a:lnTo>
                <a:lnTo>
                  <a:pt x="0" y="298007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6659" y="1089983"/>
            <a:ext cx="16382216" cy="4052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1"/>
              </a:lnSpc>
            </a:pPr>
            <a:r>
              <a:rPr lang="en-US" sz="11265" b="1" dirty="0" err="1" smtClean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Kérődzők</a:t>
            </a:r>
            <a:r>
              <a:rPr lang="en-US" sz="11265" b="1" dirty="0" smtClean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</a:t>
            </a:r>
            <a:r>
              <a:rPr lang="en-US" sz="11265" b="1" dirty="0" err="1" smtClean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emésztőkészüléke</a:t>
            </a:r>
            <a:endParaRPr lang="en-US" sz="11265" b="1" dirty="0">
              <a:solidFill>
                <a:srgbClr val="624F47"/>
              </a:solidFill>
              <a:latin typeface="Cakerolli Bold"/>
              <a:ea typeface="Cakerolli Bold"/>
              <a:cs typeface="Cakerolli Bold"/>
              <a:sym typeface="Cakerolli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6659" y="5876279"/>
            <a:ext cx="11561831" cy="4410721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PALPÁCÍÓJA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106385" y="4187507"/>
            <a:ext cx="12412880" cy="4628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 BENDŐTÁJÉK VISZONT </a:t>
            </a:r>
            <a:r>
              <a:rPr lang="en-US" sz="40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PUHA, SŐT HULLÁMZÓ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TAPINTATÚ IS LEHET A </a:t>
            </a:r>
            <a:r>
              <a:rPr lang="en-US" sz="4044" b="1">
                <a:solidFill>
                  <a:srgbClr val="F2D606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MÉG TEJEN ÉLŐ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ÁLLATOKÉ, . A BENDŐTÁJÉK </a:t>
            </a:r>
            <a:r>
              <a:rPr lang="en-US" sz="40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FÁJDALMASSÁGA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 </a:t>
            </a:r>
            <a:r>
              <a:rPr lang="en-US" sz="4044" b="1">
                <a:solidFill>
                  <a:srgbClr val="F2D606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BENDŐGYULLADÁSNAK VAGY A HASHÁRTYAGYULLADÁSNAK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TÜNETE LEHET.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996502" y="-636697"/>
            <a:ext cx="14493126" cy="12301040"/>
          </a:xfrm>
          <a:custGeom>
            <a:avLst/>
            <a:gdLst/>
            <a:ahLst/>
            <a:cxnLst/>
            <a:rect l="l" t="t" r="r" b="b"/>
            <a:pathLst>
              <a:path w="14493126" h="12301040">
                <a:moveTo>
                  <a:pt x="0" y="0"/>
                </a:moveTo>
                <a:lnTo>
                  <a:pt x="14493126" y="0"/>
                </a:lnTo>
                <a:lnTo>
                  <a:pt x="14493126" y="12301041"/>
                </a:lnTo>
                <a:lnTo>
                  <a:pt x="0" y="123010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PALPÁCÍÓJA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-157570" y="3955912"/>
            <a:ext cx="18288000" cy="5067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 A BORJAK ÉS A KIS KÉRŐDZŐK BENDŐJÉT EGYSZERRE KÉT OLDALRÓL TAPINTJUK.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16229" y="-1992441"/>
            <a:ext cx="18588243" cy="15776771"/>
          </a:xfrm>
          <a:custGeom>
            <a:avLst/>
            <a:gdLst/>
            <a:ahLst/>
            <a:cxnLst/>
            <a:rect l="l" t="t" r="r" b="b"/>
            <a:pathLst>
              <a:path w="18588243" h="15776771">
                <a:moveTo>
                  <a:pt x="0" y="0"/>
                </a:moveTo>
                <a:lnTo>
                  <a:pt x="18588243" y="0"/>
                </a:lnTo>
                <a:lnTo>
                  <a:pt x="18588243" y="15776771"/>
                </a:lnTo>
                <a:lnTo>
                  <a:pt x="0" y="157767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KOPOGTATÁSA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4111307"/>
            <a:ext cx="18288000" cy="6867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BENDŐTÁJÉK KOPOGTATÁSI HANGJA A </a:t>
            </a:r>
            <a:r>
              <a:rPr lang="en-US" sz="47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BORJAK ÉS A KIS KÉRŐDZŐK</a:t>
            </a: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</a:t>
            </a:r>
            <a:r>
              <a:rPr lang="en-US" sz="47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HORPASZÁN ÉS ONNAN LEFELÉ A HAS KÖZEPÉIG ÉLES, LEJJEBB TOMPULT DOBOS.</a:t>
            </a:r>
          </a:p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 FELNŐTT SZARVASMARHÁKON A HANG </a:t>
            </a:r>
            <a:r>
              <a:rPr lang="en-US" sz="47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FÖLÜL A DOBOS ÉS A NEM DOBOS HANG KÖZÖTT </a:t>
            </a: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VÁLTOZHAT ASZERINT, HOGY MENNYI GÁZ VAN A BENDŐTARTALOMBAN ÉS HOGY MILYEN FESZES A BENDŐ ÉS A HASFAL.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KOPOGTATÁSA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4021066"/>
            <a:ext cx="18288000" cy="519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</a:t>
            </a:r>
            <a:r>
              <a:rPr lang="en-US" sz="47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FÖLFÚVÓDÁS</a:t>
            </a: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ESETÉN A HANG KEZDETBEN A BENDŐTÁJÉK </a:t>
            </a:r>
            <a:r>
              <a:rPr lang="en-US" sz="47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MINDEN RÉSZÉN ERŐS</a:t>
            </a: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, ÉS CSAKHAMAR HATÁROZOTTAN NEM DOBOSSÁ VÁLIK; </a:t>
            </a:r>
            <a:r>
              <a:rPr lang="en-US" sz="47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NAGYON ERŐS FÖLFÚVÓDÁSNÁL </a:t>
            </a: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PEDIG A HASFAL ANNYIRA MEGFESZÜL, HOGY </a:t>
            </a:r>
            <a:r>
              <a:rPr lang="en-US" sz="47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KOPOGTATÁSI HANG EMIATT GYÖNGÜL.</a:t>
            </a: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KOPOGTATÁSA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36348" y="4021066"/>
            <a:ext cx="14815304" cy="6029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 EZZEL SZEMBEN </a:t>
            </a:r>
            <a:r>
              <a:rPr lang="en-US" sz="47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BENDŐMEGTERHELÉSKOR</a:t>
            </a: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</a:t>
            </a:r>
          </a:p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HANG ERŐSEN </a:t>
            </a:r>
            <a:r>
              <a:rPr lang="en-US" sz="47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TOMPULT VAGY EGÉSZEN TOMPA</a:t>
            </a:r>
          </a:p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ÉS CSAK </a:t>
            </a:r>
            <a:r>
              <a:rPr lang="en-US" sz="47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KÉSŐBB VÁLIK ÉLESSÉ</a:t>
            </a: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 HORPASZON, </a:t>
            </a:r>
          </a:p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AMIKOR TI. A GÁZFEJLŐDÉS MEGINDULT ÉS A</a:t>
            </a:r>
          </a:p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GÁZ EGY RÉSZE A BENDŐ FÖLSŐ RÉSZÉBEN GYŰLT ÖSSZE.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BENDŐMOZGÁSOK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ADSZPEKCÍÓJA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4021066"/>
            <a:ext cx="18288000" cy="6867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KLINIKAI VIZSGÁLATKOR CSAK A BENDŐ MOZGÁSAIT LEHET LÁTNI ÉS TAPINTANI, MINT A HORPASZOK KISSÉ GYORSABB KIEMELKEDÉSÉT ÉS LASSÚBB VISSZASÜLLYEDÉSÉT. AZ ALSÓ BENDŐZSÁK ÖSSZEHÚZÓDÁSAKOR UGYANIS A TARTALOM A FÖLSŐ ZSÁKBA KERÜL, MAJD EZ HÚZÓDIK ÖSSZE ÉS EZT LEHET A HORPASZON MEGFIGYELNI.</a:t>
            </a:r>
          </a:p>
          <a:p>
            <a:pPr algn="ctr">
              <a:lnSpc>
                <a:spcPts val="6642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3089423" y="-1466392"/>
            <a:ext cx="15633397" cy="13268845"/>
          </a:xfrm>
          <a:custGeom>
            <a:avLst/>
            <a:gdLst/>
            <a:ahLst/>
            <a:cxnLst/>
            <a:rect l="l" t="t" r="r" b="b"/>
            <a:pathLst>
              <a:path w="15633397" h="13268845">
                <a:moveTo>
                  <a:pt x="0" y="0"/>
                </a:moveTo>
                <a:lnTo>
                  <a:pt x="15633396" y="0"/>
                </a:lnTo>
                <a:lnTo>
                  <a:pt x="15633396" y="13268845"/>
                </a:lnTo>
                <a:lnTo>
                  <a:pt x="0" y="132688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BENDŐMOZGÁSOK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ADSZPEKCÍÓJA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57400" y="2220263"/>
            <a:ext cx="16230600" cy="8229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2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en-US" sz="2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BENDŐMOZGÁST ÚGY VIZSGÁLJUK, HOGY TENYERÜNKET VAGY ÖKLÜNKET A BAL HORPASZRA LAPOSAN ODASZORÍTJUK ÉS 5 PERCEN ÁT MEGSZÁMLÁLJUK A HORPASZ EMELKEDÉSEIT, </a:t>
            </a:r>
          </a:p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en-US" sz="2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FIGYELVE EGYSZERSMIND A BENDŐMOZGÁSOK EREJÉRE ÉS ESETLEGES EGYENETLENSÉGÉRE IS.</a:t>
            </a:r>
          </a:p>
          <a:p>
            <a:pPr algn="ctr">
              <a:lnSpc>
                <a:spcPts val="3982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3982"/>
              </a:lnSpc>
              <a:spcBef>
                <a:spcPct val="0"/>
              </a:spcBef>
            </a:pPr>
            <a:r>
              <a:rPr lang="en-US" sz="2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AZÉRT VAN 5 PERCNYI MEGFIGYELÉSRE SZÜKSÉG, MERT A BENDŐMOZGÁSOK ARÁNYLAG RITKÁK ÉS AMELLETT KÓROS VISZONYOK KÖZÖTT SOKSZOR SZABÁLYTALAN IDŐKÖZÖKBEN KÖVETIK EGYMÁST, ÚGYHOGY A CSAK EGY-KÉT PERCIG TARTÓ MEGFIGYELÉSBŐL KAPOTT EREDMÉNY NEM FELELNE MEG A VALÓ VISZONYOKNAK. RENDES KÖRÜLMÉNYEK KÖZÖTT </a:t>
            </a:r>
            <a:r>
              <a:rPr lang="en-US" sz="28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SZARVASMARHÁK BENDŐJE 5 PERC ALATT 8–12-</a:t>
            </a:r>
            <a:r>
              <a:rPr lang="en-US" sz="2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SZOR, A </a:t>
            </a:r>
            <a:r>
              <a:rPr lang="en-US" sz="28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JUHOKÉ ÉS A KECSKÉKÉ PEDIG 8–16-S</a:t>
            </a:r>
            <a:r>
              <a:rPr lang="en-US" sz="2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ZOR HÚZÓDIK ÖSSZE. A MÉG CSAK TEJEN ÉLŐ ÁLLATOK BENDŐMOZGÁSAI ELEINTE NEM TAPINTHATÓK, EZEK FOKOZATOSAN AKKOR JELENNEK MEG, AMIKOR AZ ÁLLAT MÁR NÖVÉNYI TÁPLÁLÉKOT IS KEZD FOGYASZTANI.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3089423" y="-1466392"/>
            <a:ext cx="15633397" cy="13268845"/>
          </a:xfrm>
          <a:custGeom>
            <a:avLst/>
            <a:gdLst/>
            <a:ahLst/>
            <a:cxnLst/>
            <a:rect l="l" t="t" r="r" b="b"/>
            <a:pathLst>
              <a:path w="15633397" h="13268845">
                <a:moveTo>
                  <a:pt x="0" y="0"/>
                </a:moveTo>
                <a:lnTo>
                  <a:pt x="15633396" y="0"/>
                </a:lnTo>
                <a:lnTo>
                  <a:pt x="15633396" y="13268845"/>
                </a:lnTo>
                <a:lnTo>
                  <a:pt x="0" y="132688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BENDŐMOZGÁSOK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SZÁMA CSÖKKEN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57400" y="3563946"/>
            <a:ext cx="16230600" cy="6454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2"/>
              </a:lnSpc>
              <a:spcBef>
                <a:spcPct val="0"/>
              </a:spcBef>
            </a:pPr>
            <a:r>
              <a:rPr lang="en-US" sz="43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A BENDŐMOZGÁSOK SZÁMA EGY NAPI </a:t>
            </a:r>
            <a:r>
              <a:rPr lang="en-US" sz="4344">
                <a:solidFill>
                  <a:srgbClr val="E80000"/>
                </a:solidFill>
                <a:latin typeface="Cakerolli"/>
                <a:ea typeface="Cakerolli"/>
                <a:cs typeface="Cakerolli"/>
                <a:sym typeface="Cakerolli"/>
              </a:rPr>
              <a:t>KOPLALÁS UTÁN</a:t>
            </a:r>
            <a:r>
              <a:rPr lang="en-US" sz="43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 A FELÉRE VAGY A NEGYEDÉRE </a:t>
            </a:r>
            <a:r>
              <a:rPr lang="en-US" sz="4344">
                <a:solidFill>
                  <a:srgbClr val="E80000"/>
                </a:solidFill>
                <a:latin typeface="Cakerolli"/>
                <a:ea typeface="Cakerolli"/>
                <a:cs typeface="Cakerolli"/>
                <a:sym typeface="Cakerolli"/>
              </a:rPr>
              <a:t>CSÖKKEN</a:t>
            </a:r>
            <a:r>
              <a:rPr lang="en-US" sz="43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, A KÖVETKEZŐ NAPRA PEDIG ESETLEG EGÉSZEN </a:t>
            </a:r>
            <a:r>
              <a:rPr lang="en-US" sz="4344">
                <a:solidFill>
                  <a:srgbClr val="E80000"/>
                </a:solidFill>
                <a:latin typeface="Cakerolli"/>
                <a:ea typeface="Cakerolli"/>
                <a:cs typeface="Cakerolli"/>
                <a:sym typeface="Cakerolli"/>
              </a:rPr>
              <a:t>MEG IS SZŰNHET</a:t>
            </a:r>
            <a:r>
              <a:rPr lang="en-US" sz="43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. A BENDŐMOZGÁSOK SZÁMA ÉS EREJE AZ </a:t>
            </a:r>
            <a:r>
              <a:rPr lang="en-US" sz="4344">
                <a:solidFill>
                  <a:srgbClr val="E80000"/>
                </a:solidFill>
                <a:latin typeface="Cakerolli"/>
                <a:ea typeface="Cakerolli"/>
                <a:cs typeface="Cakerolli"/>
                <a:sym typeface="Cakerolli"/>
              </a:rPr>
              <a:t>ETETÉS UTÁN</a:t>
            </a:r>
            <a:r>
              <a:rPr lang="en-US" sz="43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 1–2 ÓRÁVAL</a:t>
            </a:r>
            <a:r>
              <a:rPr lang="en-US" sz="4344">
                <a:solidFill>
                  <a:srgbClr val="E80000"/>
                </a:solidFill>
                <a:latin typeface="Cakerolli"/>
                <a:ea typeface="Cakerolli"/>
                <a:cs typeface="Cakerolli"/>
                <a:sym typeface="Cakerolli"/>
              </a:rPr>
              <a:t> A LEGNAGYOBB</a:t>
            </a:r>
            <a:r>
              <a:rPr lang="en-US" sz="43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, 4–6 ÓRA MÚLVA A LEGKISEBB; A KÉRŐDZÉS KÖZBEN IS ERŐSEBBEK. EGYÓRAI MOZGÁS UTÁN SZÁMUK A SZARVASMARHÁKBAN CSAK JELENTÉKTELENÜL, A KIS KÉRŐDZŐKBEN AZONBAN IDŐLEGESEN FELÉNYIRE CSÖKKEN. 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1870821" y="-1602868"/>
            <a:ext cx="16760177" cy="14225201"/>
          </a:xfrm>
          <a:custGeom>
            <a:avLst/>
            <a:gdLst/>
            <a:ahLst/>
            <a:cxnLst/>
            <a:rect l="l" t="t" r="r" b="b"/>
            <a:pathLst>
              <a:path w="16760177" h="14225201">
                <a:moveTo>
                  <a:pt x="0" y="0"/>
                </a:moveTo>
                <a:lnTo>
                  <a:pt x="16760177" y="0"/>
                </a:lnTo>
                <a:lnTo>
                  <a:pt x="16760177" y="14225201"/>
                </a:lnTo>
                <a:lnTo>
                  <a:pt x="0" y="142252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BENDŐMOZGÁSOK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SZÁMA NÖVEKSZIK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0438" y="4111307"/>
            <a:ext cx="17137562" cy="4382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2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5382"/>
              </a:lnSpc>
              <a:spcBef>
                <a:spcPct val="0"/>
              </a:spcBef>
            </a:pPr>
            <a:r>
              <a:rPr lang="en-US" sz="3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 BENDŐÉLÉNKÜLNEK A BENDŐMOZGÁSOK (SZAPORÁBBAK, ERŐSEBBEK) </a:t>
            </a:r>
            <a:r>
              <a:rPr lang="en-US" sz="38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ETETÉS UTÁN, A FÖLFÚVÓDÁS ÉS A BENDŐMEGTERHELÉS KEZDETI SZAKÁBAN</a:t>
            </a:r>
            <a:r>
              <a:rPr lang="en-US" sz="3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, AMÍG TI. A BENDŐ KI NEM FÁRADT.</a:t>
            </a:r>
            <a:r>
              <a:rPr lang="en-US" sz="38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 </a:t>
            </a:r>
          </a:p>
          <a:p>
            <a:pPr algn="ctr">
              <a:lnSpc>
                <a:spcPts val="3422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5880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1870821" y="-1602868"/>
            <a:ext cx="16760177" cy="14225201"/>
          </a:xfrm>
          <a:custGeom>
            <a:avLst/>
            <a:gdLst/>
            <a:ahLst/>
            <a:cxnLst/>
            <a:rect l="l" t="t" r="r" b="b"/>
            <a:pathLst>
              <a:path w="16760177" h="14225201">
                <a:moveTo>
                  <a:pt x="0" y="0"/>
                </a:moveTo>
                <a:lnTo>
                  <a:pt x="16760177" y="0"/>
                </a:lnTo>
                <a:lnTo>
                  <a:pt x="16760177" y="14225201"/>
                </a:lnTo>
                <a:lnTo>
                  <a:pt x="0" y="142252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863670" y="371319"/>
            <a:ext cx="12637138" cy="1683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BENDŐZŐREJ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4111307"/>
            <a:ext cx="18288000" cy="5365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 A BENDŐ FÖLÖTT ÁLLANDÓAN LEHET HALLANI GYÖNGE VAGY ERŐSEBB SERCEGÉST ÉS PATTOGÁST, AMELYET A BENDŐTARTALOM ERJEDÉSE KÖZBEN KELETKEZŐ </a:t>
            </a:r>
            <a:r>
              <a:rPr lang="en-US" sz="4744">
                <a:solidFill>
                  <a:srgbClr val="E80000"/>
                </a:solidFill>
                <a:latin typeface="Cakerolli"/>
                <a:ea typeface="Cakerolli"/>
                <a:cs typeface="Cakerolli"/>
                <a:sym typeface="Cakerolli"/>
              </a:rPr>
              <a:t>GÁZBUBORÉKOK EGYESÜLÉSE</a:t>
            </a:r>
            <a:r>
              <a:rPr lang="en-US" sz="47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 IDÉZ ELŐ. EZ A ZÖREJ A BENDŐ ÖSSZEHÚZÓDÁSÁNAK ELEJÉN MINDINKÁBB ÉLÉNKÜL, A BENDŐÖSSZEHÚZÓDÁS TETŐFOKÁN A ZÖREJ ROHAMOSAN KÖZELEDŐ DÜBÖRGÉSSÉ FOKOZÓDIK, MAJD ÚJRA GYÖNGÜL.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851688" y="4320542"/>
            <a:ext cx="10436312" cy="5966458"/>
          </a:xfrm>
          <a:custGeom>
            <a:avLst/>
            <a:gdLst/>
            <a:ahLst/>
            <a:cxnLst/>
            <a:rect l="l" t="t" r="r" b="b"/>
            <a:pathLst>
              <a:path w="10436312" h="5966458">
                <a:moveTo>
                  <a:pt x="0" y="0"/>
                </a:moveTo>
                <a:lnTo>
                  <a:pt x="10436312" y="0"/>
                </a:lnTo>
                <a:lnTo>
                  <a:pt x="10436312" y="5966458"/>
                </a:lnTo>
                <a:lnTo>
                  <a:pt x="0" y="59664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99978" y="3565592"/>
            <a:ext cx="8638117" cy="6158657"/>
          </a:xfrm>
          <a:custGeom>
            <a:avLst/>
            <a:gdLst/>
            <a:ahLst/>
            <a:cxnLst/>
            <a:rect l="l" t="t" r="r" b="b"/>
            <a:pathLst>
              <a:path w="8638117" h="6158657">
                <a:moveTo>
                  <a:pt x="0" y="0"/>
                </a:moveTo>
                <a:lnTo>
                  <a:pt x="8638117" y="0"/>
                </a:lnTo>
                <a:lnTo>
                  <a:pt x="8638117" y="6158657"/>
                </a:lnTo>
                <a:lnTo>
                  <a:pt x="0" y="615865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 rot="-235009">
            <a:off x="5800815" y="161192"/>
            <a:ext cx="9327273" cy="5577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82"/>
              </a:lnSpc>
            </a:pPr>
            <a:r>
              <a:rPr lang="en-US" sz="73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KÉRŐDZŐK HASI EMÉSZTŐSZERVEINEK HELYE</a:t>
            </a:r>
          </a:p>
          <a:p>
            <a:pPr algn="ctr">
              <a:lnSpc>
                <a:spcPts val="9022"/>
              </a:lnSpc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162038" y="-940400"/>
            <a:ext cx="16760177" cy="14225201"/>
          </a:xfrm>
          <a:custGeom>
            <a:avLst/>
            <a:gdLst/>
            <a:ahLst/>
            <a:cxnLst/>
            <a:rect l="l" t="t" r="r" b="b"/>
            <a:pathLst>
              <a:path w="16760177" h="14225201">
                <a:moveTo>
                  <a:pt x="0" y="0"/>
                </a:moveTo>
                <a:lnTo>
                  <a:pt x="16760177" y="0"/>
                </a:lnTo>
                <a:lnTo>
                  <a:pt x="16760177" y="14225200"/>
                </a:lnTo>
                <a:lnTo>
                  <a:pt x="0" y="14225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50201" y="2027284"/>
            <a:ext cx="17837799" cy="5925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  </a:t>
            </a:r>
            <a:r>
              <a:rPr lang="en-US" sz="4744">
                <a:solidFill>
                  <a:srgbClr val="E80000"/>
                </a:solidFill>
                <a:latin typeface="Cakerolli"/>
                <a:ea typeface="Cakerolli"/>
                <a:cs typeface="Cakerolli"/>
                <a:sym typeface="Cakerolli"/>
              </a:rPr>
              <a:t>LEGÉLÉNKEBB</a:t>
            </a:r>
            <a:r>
              <a:rPr lang="en-US" sz="47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 A BENDŐZŐREJ </a:t>
            </a:r>
            <a:r>
              <a:rPr lang="en-US" sz="4744">
                <a:solidFill>
                  <a:srgbClr val="E80000"/>
                </a:solidFill>
                <a:latin typeface="Cakerolli"/>
                <a:ea typeface="Cakerolli"/>
                <a:cs typeface="Cakerolli"/>
                <a:sym typeface="Cakerolli"/>
              </a:rPr>
              <a:t>ETETÉS UTÁN</a:t>
            </a:r>
            <a:r>
              <a:rPr lang="en-US" sz="47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 ÉS KÜLÖNÖSEN KÖNNYEN ERJEDŐ TAKARMÁNYOK FOGYASZTÁSA UTÁN. EGYÉBKÉNT ERŐSÖDÉSE</a:t>
            </a:r>
          </a:p>
          <a:p>
            <a:pPr algn="ctr">
              <a:lnSpc>
                <a:spcPts val="6642"/>
              </a:lnSpc>
              <a:spcBef>
                <a:spcPct val="0"/>
              </a:spcBef>
            </a:pPr>
            <a:r>
              <a:rPr lang="en-US" sz="4744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 ÉS GYÖNGÜLÉSE UGYANOLYAN BESZÁMÍTÁS ALÁ ESIK, MINT A BENDŐMOZGÁSOK ERŐSÖDÉSE ÉS GYÖNGÜLÉSE.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 A </a:t>
            </a:r>
            <a:r>
              <a:rPr lang="en-US" sz="4200">
                <a:solidFill>
                  <a:srgbClr val="E80000"/>
                </a:solidFill>
                <a:latin typeface="Cakerolli"/>
                <a:ea typeface="Cakerolli"/>
                <a:cs typeface="Cakerolli"/>
                <a:sym typeface="Cakerolli"/>
              </a:rPr>
              <a:t>NYELÉST ÉS A KÉRŐDZÉST</a:t>
            </a:r>
            <a:r>
              <a:rPr lang="en-US" sz="4200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 A MELLKAS FÖLSŐ ÉS HÁTULSÓ HARMADÁBAN, TOVÁBBÁ AZ ELŐHASI TÁJÉK KÉT OLDALÁN HALLHATÓ </a:t>
            </a:r>
            <a:r>
              <a:rPr lang="en-US" sz="4200">
                <a:solidFill>
                  <a:srgbClr val="E80000"/>
                </a:solidFill>
                <a:latin typeface="Cakerolli"/>
                <a:ea typeface="Cakerolli"/>
                <a:cs typeface="Cakerolli"/>
                <a:sym typeface="Cakerolli"/>
              </a:rPr>
              <a:t>BUGYBORÉKOLÓ VAGY KORTYANÁSSZERŰ ZÖREJEK SZOKTÁK KÍSÉRNI</a:t>
            </a:r>
            <a:r>
              <a:rPr lang="en-US" sz="4200">
                <a:solidFill>
                  <a:srgbClr val="624F47"/>
                </a:solidFill>
                <a:latin typeface="Cakerolli"/>
                <a:ea typeface="Cakerolli"/>
                <a:cs typeface="Cakerolli"/>
                <a:sym typeface="Cakerolli"/>
              </a:rPr>
              <a:t>.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63970" y="8168170"/>
            <a:ext cx="3626214" cy="256959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 rot="-235009">
            <a:off x="4863670" y="371319"/>
            <a:ext cx="12637138" cy="1683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BENDŐZŐREJ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489978" y="8610608"/>
            <a:ext cx="2574198" cy="1217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  <a:spcBef>
                <a:spcPct val="0"/>
              </a:spcBef>
            </a:pPr>
            <a:r>
              <a:rPr lang="en-US" sz="4937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7650282"/>
              </a:rPr>
              <a:t>ISMÉTLÉS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2976642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409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endParaRPr/>
          </a:p>
          <a:p>
            <a:pPr marL="633200" lvl="1" indent="-316600" algn="ctr">
              <a:lnSpc>
                <a:spcPts val="4105"/>
              </a:lnSpc>
              <a:buFont typeface="Arial"/>
              <a:buChar char="•"/>
            </a:pPr>
            <a:endParaRPr/>
          </a:p>
          <a:p>
            <a:pPr marL="633200" lvl="1" indent="-316600" algn="ctr">
              <a:lnSpc>
                <a:spcPts val="4105"/>
              </a:lnSpc>
              <a:buFont typeface="Arial"/>
              <a:buChar char="•"/>
            </a:pPr>
            <a:r>
              <a:rPr lang="en-US" sz="2932" b="1">
                <a:solidFill>
                  <a:srgbClr val="1B4BA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recés a hasüreg legalsó részében, középütt és attól kissé balra, a rekesz homorulatában foglal helyet </a:t>
            </a:r>
          </a:p>
          <a:p>
            <a:pPr marL="633200" lvl="1" indent="-316600" algn="ctr">
              <a:lnSpc>
                <a:spcPts val="4105"/>
              </a:lnSpc>
              <a:buFont typeface="Arial"/>
              <a:buChar char="•"/>
            </a:pPr>
            <a:r>
              <a:rPr lang="en-US" sz="2932" b="1">
                <a:solidFill>
                  <a:srgbClr val="1B4BA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 </a:t>
            </a:r>
          </a:p>
          <a:p>
            <a:pPr marL="633200" lvl="1" indent="-316600" algn="ctr">
              <a:lnSpc>
                <a:spcPts val="4105"/>
              </a:lnSpc>
              <a:buFont typeface="Arial"/>
              <a:buChar char="•"/>
            </a:pPr>
            <a:endParaRPr/>
          </a:p>
          <a:p>
            <a:pPr marL="633200" lvl="1" indent="-316600" algn="ctr">
              <a:lnSpc>
                <a:spcPts val="4105"/>
              </a:lnSpc>
              <a:buFont typeface="Arial"/>
              <a:buChar char="•"/>
            </a:pPr>
            <a:endParaRPr/>
          </a:p>
          <a:p>
            <a:pPr algn="ctr">
              <a:lnSpc>
                <a:spcPts val="4105"/>
              </a:lnSpc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61699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2976642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2554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A szarvasmarha recésének és recéstájékának megvizsgálása igen fontos, mert a recés betegségeivel kapcsolatos emésztési zavarok igen gyakoriak.</a:t>
            </a:r>
          </a:p>
          <a:p>
            <a:pPr algn="ctr">
              <a:lnSpc>
                <a:spcPts val="4105"/>
              </a:lnSpc>
            </a:pPr>
            <a:endParaRPr/>
          </a:p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A recéstájék fájdalmasságát nyomogatással vizsgáljuk.  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79892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476511" y="-3405513"/>
            <a:ext cx="1067995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TÉRD-KÖNYÖK PRÓBA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3583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Tekintettel arra, hogy az alsó hasfal igen feszes, csak úgy tudunk a recéstájékra elegendően erős nyomást gyakorolni, ha bal kezünkkel az állatot a marjánál megfogjuk, jobb könyökünkkel a kissé behajlított jobb térdünkre támaszkodunk, és térdünk segítségével jobb kezünk öklével nyomjuk be a hasfalat lapátos porc mögött és tőle kissé balra (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térd-könyök próba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).</a:t>
            </a:r>
          </a:p>
          <a:p>
            <a:pPr algn="ctr">
              <a:lnSpc>
                <a:spcPts val="4105"/>
              </a:lnSpc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323402" y="-3201743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MARFOGÁS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3583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endParaRPr/>
          </a:p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A hasfalat mindig lassan nyomjuk be, de öklünket gyorsan engedjük vissza. Kisebb fájdalmasságot könnyebben észre lehet venni akkor, ha a hasfal megnyomása után azonnal fölegyenesedve az állat hátának bőrét a mar mögött a gerinc-élen két kézzel ráncba emeljük (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„MARFOGÁS”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), hogy az állatot háta behajlítására késztessük.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2976642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409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endParaRPr/>
          </a:p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Ha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fájdalmas a recéstájék, a hashártya vagy esetleg a mellhártya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, akkor az állat a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hát behajlításának többnyire ellene szegül, 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és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inkább kész farával lerogyni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. A vizsgálatkor a fájdalmasság fokozódását az okozza, hogy a megnyomáskor nemcsak a recés fala hajlik befelé, hanem a hát behajlításakor a recés a hasfal mentén el is csúszik és így az állat a recés falának és a hashártyának fájdalmasságát fokozottan érzi és jelzi.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3179233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RÚDPRÓBA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6154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endParaRPr/>
          </a:p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 Úgy is ki lehet váltani a fájdalmasságot, hogy egy választórudat vagy erős villanyelet az állat hasa alatt keresztben tartva két oldalt egyszerre és egyenletesen fölemeltetünk, majd hirtelen visszaengedtetünk (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rúd próba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). A hasat a rúd segítségével a hasköretől kezdve előrefelé minden 10 cm távolságban be kell nyomni. A vizsgálatot ki lehet egészíteni a recés-tájéknak, majd a bordaív mentén a rekesz tapadási helyének erősebb, de kíméletes végigkopogtatásával. A kopogtatást az esetleges fájdalmasság kiváltására közvetlenül kalapáccsal, plessziméter nélkül végezzük. E célra jól lehet használni a kopogtató kalapácsnál nehezebb, közönséges háztartási (25–30 dekás) kalapácsokat.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2976642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4611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Ha fájdalmas a recéstájék, akkor az állat a nyomás vagy a kopogtatás elől elhúzódik, nyög, a vizsgáló állatorvos felé döf vagy vág, esetleg hirtelen összerázkódik. A nyögés sajátságosan rövid, fájdalmas, nyekkenő; nem szabad összetéveszteni sem a jóllakott állat nyögésével, sem azzal a hanggal, amelyet mindig lehet hallani, ha az alsó hasfal hirtelen megemelésekor a rekesz előre-nyomatása következtében levegő tódul ki a légutakból. A fájdalmasság miatt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nyöghet az állat akkor is, ha fektéből fölkeltik vagy ha lefekszik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. Erre nézve sokszor az állat gondozója ad fölvilágosítást.  tartja 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2976642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3068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Nyöghet a szarvasmarha akkor is, ha lassú lépésben hajtva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hirtelen oldalt fordítják 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(mindkét oldal felé meg kell próbálni), vagy ha a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test hátulsó részét magasabbra (esetleg alacsonyabbra) 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állítják. Sokszor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vonakodik az állat lejtőn lefelé menni, 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máskor vigyázva, szinte tapogatva lép, a fejét mereven előrenyújtja és a hátát púposítva tartja 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2976642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5126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A hegyes idegen tárgyak okozta előgyomorbántalmak korai felismerésére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 Kalchschmidt 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a következő eljárást dolgozta ki. A szarvasmarha fejét lassan balra hajlíttatjuk az állat bal lapockája mellett álló állatorvos segédjével. Az állatorvos fülét az állat orrához tartja és néhány nyugodt lélegzetvételt megfigyel. Ezután jobb kezét közvetlenül a mar mögött a gerincélre helyezi és a következő kilégzés kezdetén a bőrt kissé megfogja és lehetőleg ráncba is emeli, anélkül azonban, hogy evvel a marhát a háta behajlítására kényszerítené.   </a:t>
            </a:r>
          </a:p>
          <a:p>
            <a:pPr algn="ctr">
              <a:lnSpc>
                <a:spcPts val="4105"/>
              </a:lnSpc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3550" y="4379757"/>
            <a:ext cx="6156949" cy="436292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-235009">
            <a:off x="5756247" y="162716"/>
            <a:ext cx="9327273" cy="4273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82"/>
              </a:lnSpc>
            </a:pPr>
            <a:r>
              <a:rPr lang="en-US" sz="73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KÉRŐDZŐK HASI EMÉSZTŐSZERVEI</a:t>
            </a:r>
          </a:p>
          <a:p>
            <a:pPr algn="ctr">
              <a:lnSpc>
                <a:spcPts val="9022"/>
              </a:lnSpc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36762" y="4236261"/>
            <a:ext cx="6156949" cy="4362922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0472014" y="5057785"/>
            <a:ext cx="2778800" cy="2168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  <a:spcBef>
                <a:spcPct val="0"/>
              </a:spcBef>
            </a:pPr>
            <a:r>
              <a:rPr lang="en-US" sz="8744" b="1" u="sng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  <a:hlinkClick r:id="rId11" tooltip="https://wordwall.net/hu/resource/107270957"/>
              </a:rPr>
              <a:t>JOBB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857721" y="4914288"/>
            <a:ext cx="2449890" cy="1564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  <a:spcBef>
                <a:spcPct val="0"/>
              </a:spcBef>
            </a:pPr>
            <a:r>
              <a:rPr lang="en-US" sz="8744" b="1" u="sng" dirty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  <a:hlinkClick r:id="rId12" tooltip="https://wordwall.net/hu/resource/107271817"/>
              </a:rPr>
              <a:t>BAL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2976642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4611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Ha a martájék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bőre túlérzékeny, akkor az állat halkan nyög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, vagy legalábbis a lélegzetét kissé visszatartja és csak szakadozva bocsátja ki a levegőt. A Kalchschmidt-féle próba azon alapul, hogy az előgyomrokból jövő érző idegrostok a háti gerincvelőnek ugyanabban a szelvényeiben kapcsolódnak át a gerincvelői centripetális érző pályákra, mint amelyekben a martájék és a mellkas oldalának bőrétől jövő, a fiziológiásakat túllépő ingerekből jövő érző idegek. </a:t>
            </a:r>
          </a:p>
          <a:p>
            <a:pPr algn="ctr">
              <a:lnSpc>
                <a:spcPts val="4105"/>
              </a:lnSpc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2976642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5126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A recéstájék többnyire azért fájdalmas, mert a recésbe került hegyes idegen tárgy a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recés falát megsértette vagy átfúrta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(átfúródásos recés-hashártyagyulladás). Fájdalmas a recéstájék megnyomása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akkor is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, ha a recéstájékkal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szomszédos mellkasi szervek (mellhártya, szívburok) vagy a recés mögött levő hasi szervek fájdalmasak. 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Éppen...</a:t>
            </a:r>
          </a:p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ezért a fájdalmasság kimutatása csak a többi tünet figyelembevételével értékesíthető. A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fájdalmasság hiánya viszont nem zárja ki az átfúródásos recésgyulladást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, minthogy régebbi esetekben a fájdalmasság már csökken vagy meg is szűnik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2976642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Recésgyomor</a:t>
            </a:r>
          </a:p>
          <a:p>
            <a:pPr algn="ctr">
              <a:lnSpc>
                <a:spcPts val="12242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5126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A recéstájék bal, ritkábban a jobb oldalán, esetleg a rekesz tapadása mentén nem ritkán lehet tompulatot kikopogtatni, ha a recés mellett nagyobb tályog keletkezett. A tályog előrenyomhatja a rekeszt és vele együtt a tüdőt is, úgyhogy ilyenkor a tompulat egy része már a rendes tüdőhatáron belül esik. Az ilyen tompulat területén 1,5 mm vastag, legalább 10 cm hosszú tűvel végzett próbacsapolással rendszerint lehet eves, ritkábban csak egyszerűen gennyes folyadékot kapni.</a:t>
            </a:r>
          </a:p>
          <a:p>
            <a:pPr algn="ctr">
              <a:lnSpc>
                <a:spcPts val="4105"/>
              </a:lnSpc>
            </a:pPr>
            <a:endParaRPr/>
          </a:p>
          <a:p>
            <a:pPr algn="ctr">
              <a:lnSpc>
                <a:spcPts val="4105"/>
              </a:lnSpc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193728" y="-2974829"/>
            <a:ext cx="9327273" cy="5273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százrétű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3068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A százrétűt a jobb oldalon a 7–9. bordaközben a hátulsó tüdőhatár és a bordaív között csak a cseplesz választja el a bordák által támogatott hasfaltól , így tehát tapintásra (nyomásra) és kopogtatásra jól hozzáférhető. A nyomogatást a bordaközökben egymás mellé fektetett négy ujjal, rövid erős lökésekkel végezzük, ügyelve a fájdalom esetleges jeleire. 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193728" y="-2974829"/>
            <a:ext cx="9327273" cy="5273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százrétű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3583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Borjak és kis kérődzők százrétűjét a bordaív alatt ki is lehet tapintani. A százrétű tájékán ritkán lehet fájdalmasságot találni (gyulladás, igen kivételesen hegyes idegen tárgy okozta sérülés, gyakrabban a százrétű tartalmának besűrűsödése, vagy gennyes-eves gyulladás a százrétű mellett). Ha a százrétű tartalma igen besűrűsödik, akkor a rendes tompult dobos hang helyett tompulatot lehet kikopogtatni.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193728" y="-2974829"/>
            <a:ext cx="9327273" cy="5273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Az oltó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5126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Az oltó a jobb bordaív alatt és fölött ív alakú területen, a 6–9. bordaközök területén vizsgálható. Meglehetősen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határozatlan nyomási fájdalmasságot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lehet kimutatni az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 oltógyomor hurutja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, gyulladása,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 eltömődése vagy csavarodása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esetén. Ha az oltó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eltömődöt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t, akkor a rendes körülmények között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tompult dobos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kopogtatási hangja tompává válik és mély tapintáskor fokozott ellenállást érezünk. Ha viszont az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oltó tartalma erjed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(hurut, savanyodáskor pangó tartalom), akkor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dobos kopogtatási han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g jelenik meg. </a:t>
            </a:r>
          </a:p>
          <a:p>
            <a:pPr algn="ctr">
              <a:lnSpc>
                <a:spcPts val="4105"/>
              </a:lnSpc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2976642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belek</a:t>
            </a:r>
          </a:p>
          <a:p>
            <a:pPr algn="ctr">
              <a:lnSpc>
                <a:spcPts val="12242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3068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A jobb hasfalon körülírt helyen kimutatható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nyomási érzékenység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jele lehet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bélbetüremkedésnek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kiterjedt fájdalmasság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pedig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 heveny hashártyagyulladásnak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vagy igen ritkán bélgyulladásnak. A hasfal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egyes helyein tapintható fokozott ellenállás bélelzáródás tünete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lehet, ha az a belek igen erős fölfúvódásával járt. </a:t>
            </a:r>
          </a:p>
          <a:p>
            <a:pPr algn="ctr">
              <a:lnSpc>
                <a:spcPts val="4105"/>
              </a:lnSpc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246754" y="-2976642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belek</a:t>
            </a:r>
          </a:p>
          <a:p>
            <a:pPr algn="ctr">
              <a:lnSpc>
                <a:spcPts val="12242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409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Nagyobb fokú bélsárrekedés a kérődzőkben nem szokott előfordulni. A belek adta ellenállást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nem szabad összetéveszteni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vemhes méh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, valamint a has alsó harmadában a jobb oldalon is kitapintható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bendőzsák ellenállásával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 Bélelzáródás esetén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nem ritkán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 loccsanást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lehet kiváltani a hasfal hirtelen meglökésével, mert az akadály előtt a bélben nemcsak folyékony tartalom, hanem erjedési gázok is vannak.</a:t>
            </a:r>
          </a:p>
          <a:p>
            <a:pPr algn="ctr">
              <a:lnSpc>
                <a:spcPts val="4105"/>
              </a:lnSpc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658198" y="8643319"/>
            <a:ext cx="2096032" cy="988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5"/>
              </a:lnSpc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INJEKCÓ BEADÁS</a:t>
            </a:r>
          </a:p>
          <a:p>
            <a:pPr algn="ctr">
              <a:lnSpc>
                <a:spcPts val="3285"/>
              </a:lnSpc>
              <a:spcBef>
                <a:spcPct val="0"/>
              </a:spcBef>
            </a:pPr>
            <a:r>
              <a:rPr lang="en-US" sz="2346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6785752"/>
              </a:rPr>
              <a:t> MÓDJA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323402" y="-3314293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REKTÁLIS </a:t>
            </a:r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VIZSGÁLAT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4611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Rektális vizsgálattal a végbélben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 kocsonyás nyálkát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lehet találn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i </a:t>
            </a:r>
            <a:r>
              <a:rPr lang="en-US" sz="2932">
                <a:solidFill>
                  <a:srgbClr val="F2D606"/>
                </a:solidFill>
                <a:latin typeface="Open Sans"/>
                <a:ea typeface="Open Sans"/>
                <a:cs typeface="Open Sans"/>
                <a:sym typeface="Open Sans"/>
              </a:rPr>
              <a:t>bél-lefűződés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, valamint a szarvasmarhában igen ritka </a:t>
            </a:r>
            <a:r>
              <a:rPr lang="en-US" sz="2932">
                <a:solidFill>
                  <a:srgbClr val="F2D606"/>
                </a:solidFill>
                <a:latin typeface="Open Sans"/>
                <a:ea typeface="Open Sans"/>
                <a:cs typeface="Open Sans"/>
                <a:sym typeface="Open Sans"/>
              </a:rPr>
              <a:t>bélcsavarodás esetén. </a:t>
            </a:r>
          </a:p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F2D606"/>
                </a:solidFill>
                <a:latin typeface="Open Sans"/>
                <a:ea typeface="Open Sans"/>
                <a:cs typeface="Open Sans"/>
                <a:sym typeface="Open Sans"/>
              </a:rPr>
              <a:t>Bélbetüremkedésnél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kocsonyás vagy véres, bűzös nyálka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található, </a:t>
            </a:r>
            <a:r>
              <a:rPr lang="en-US" sz="2932">
                <a:solidFill>
                  <a:srgbClr val="F2D606"/>
                </a:solidFill>
                <a:latin typeface="Open Sans"/>
                <a:ea typeface="Open Sans"/>
                <a:cs typeface="Open Sans"/>
                <a:sym typeface="Open Sans"/>
              </a:rPr>
              <a:t>vér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pedig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sérülések, lépfene és coccidiosis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esetén. </a:t>
            </a:r>
          </a:p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végbél megszűkülhet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, ha a végbélnyílás közelében vagy a medencében</a:t>
            </a:r>
            <a:r>
              <a:rPr lang="en-US" sz="2932">
                <a:solidFill>
                  <a:srgbClr val="F2D606"/>
                </a:solidFill>
                <a:latin typeface="Open Sans"/>
                <a:ea typeface="Open Sans"/>
                <a:cs typeface="Open Sans"/>
                <a:sym typeface="Open Sans"/>
              </a:rPr>
              <a:t> tályog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keletkezett, vagy ha a végbél megsérült és </a:t>
            </a:r>
            <a:r>
              <a:rPr lang="en-US" sz="2932">
                <a:solidFill>
                  <a:srgbClr val="F2D606"/>
                </a:solidFill>
                <a:latin typeface="Open Sans"/>
                <a:ea typeface="Open Sans"/>
                <a:cs typeface="Open Sans"/>
                <a:sym typeface="Open Sans"/>
              </a:rPr>
              <a:t>gyulladásosan beszűrődött. </a:t>
            </a:r>
          </a:p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F2D606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323402" y="-3314293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REKTÁLIS </a:t>
            </a:r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VIZSGÁLAT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88332" y="3423555"/>
            <a:ext cx="11784599" cy="4611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bél összenövését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a szomszédsággal és különösen a méhhel, a bendővel vagy a hasfallal, arról lehet fölismerni, hogy a beleket vagy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egyes bélkacsokat nem lehet a helyükből eltolni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. Kiterjedt hashártyagyulladásnál a cseplesz kocsonyásan beszűrődik és annyira megvastagodhatik, hogy rajta keresztül nem lehet kitapintani, hogy milyen a bendő tartalma.</a:t>
            </a:r>
          </a:p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Bélsár-felhalmozódás a belekben s a belek felfúvódása igen ritkán kerül megállapításra, akkor is többnyire másodlagos jelenségként.</a:t>
            </a:r>
          </a:p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ADSZPEKCÍÓJA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44970" y="4097266"/>
            <a:ext cx="13998060" cy="6057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 A BENDŐTÁJÉK ERŐSEBB ELŐDOMBORODÁSA  MÁR KÓROS.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KÜLÖNÖSEN NAGYFOKÚ LEHET EZ </a:t>
            </a:r>
            <a:r>
              <a:rPr lang="en-US" sz="40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HEVENY FELFÚVÓDÁS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ESETÉN,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AMIKOR IS ELSŐSORBAN A BAL,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KEVÉSBÉ A JOBB HORPASZ DOMBORODIK ELŐ ;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BAL HORPASZ SÚLYOS ESETBEN A GERINCÉL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SÍKJA FÖLÉ IS DOMBORODHAT.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8700" y="6712441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5323402" y="-3314293"/>
            <a:ext cx="9327273" cy="6826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endParaRPr/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REKTÁLIS </a:t>
            </a:r>
          </a:p>
          <a:p>
            <a:pPr algn="ctr">
              <a:lnSpc>
                <a:spcPts val="12242"/>
              </a:lnSpc>
            </a:pPr>
            <a:r>
              <a:rPr lang="en-US" sz="87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VIZSGÁLAT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339830" y="4008816"/>
            <a:ext cx="11784599" cy="3583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Valódi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daganatok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a bélben igen ritkák, valamivel gyakoribbak az egyes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hasi szervek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(petefészek, vese, máj, nyirokcsomók)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daganatai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és gümőkóros eredetű megnagyobbodásai.</a:t>
            </a:r>
          </a:p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hashártya érdes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lehet a hasfal belső oldalán vagy a hasi szerveken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heveny hashártyagyulladásnál,</a:t>
            </a:r>
            <a:r>
              <a:rPr lang="en-US" sz="2932">
                <a:solidFill>
                  <a:srgbClr val="1B4BA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32">
                <a:solidFill>
                  <a:srgbClr val="E80000"/>
                </a:solidFill>
                <a:latin typeface="Open Sans"/>
                <a:ea typeface="Open Sans"/>
                <a:cs typeface="Open Sans"/>
                <a:sym typeface="Open Sans"/>
              </a:rPr>
              <a:t>dudorzatos pedig TBC következtében.</a:t>
            </a:r>
          </a:p>
          <a:p>
            <a:pPr algn="ctr">
              <a:lnSpc>
                <a:spcPts val="4105"/>
              </a:lnSpc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08072" y="7913243"/>
            <a:ext cx="3796285" cy="269011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439814" y="8564585"/>
            <a:ext cx="2532801" cy="120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1"/>
              </a:lnSpc>
              <a:spcBef>
                <a:spcPct val="0"/>
              </a:spcBef>
            </a:pPr>
            <a:r>
              <a:rPr lang="en-US" sz="4858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7651941"/>
              </a:rPr>
              <a:t>ISMÉTLÉS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ADSZPEKCÍÓJA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4097266"/>
            <a:ext cx="18288000" cy="4628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 FELNŐTT SZARVASMARHÁK IDÜLT FÖLFÚVÓDÁSAKOR A </a:t>
            </a:r>
            <a:r>
              <a:rPr lang="en-US" sz="40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BAL HORPASZ NEM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SZOKOTT ANNYIRA ELŐDOMBORODNI,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MINT AKÁR A </a:t>
            </a:r>
            <a:r>
              <a:rPr lang="en-US" sz="40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HEVENY FÖLFÚVÓDÁSKOR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,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AKÁR PEDIG </a:t>
            </a:r>
            <a:r>
              <a:rPr lang="en-US" sz="40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ROSSZUL ELVÁLASZTOTT BORJAK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IDÜLT FÖLFÚVÓDÁSAKOR.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3303493" y="799545"/>
            <a:ext cx="14620572" cy="12409211"/>
          </a:xfrm>
          <a:custGeom>
            <a:avLst/>
            <a:gdLst/>
            <a:ahLst/>
            <a:cxnLst/>
            <a:rect l="l" t="t" r="r" b="b"/>
            <a:pathLst>
              <a:path w="14620572" h="12409211">
                <a:moveTo>
                  <a:pt x="0" y="0"/>
                </a:moveTo>
                <a:lnTo>
                  <a:pt x="14620573" y="0"/>
                </a:lnTo>
                <a:lnTo>
                  <a:pt x="14620573" y="12409211"/>
                </a:lnTo>
                <a:lnTo>
                  <a:pt x="0" y="12409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79166" y="8130128"/>
            <a:ext cx="3831052" cy="271475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ADSZPEKCÍÓJA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50438" y="3310333"/>
            <a:ext cx="17137562" cy="6057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</a:t>
            </a:r>
            <a:r>
              <a:rPr lang="en-US" sz="40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HAS KÖZÉPSŐ ÉS ALSÓ HARMADA DOMBORODIK ELŐ 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HA A BENDŐBEN NAGYOBB MENNYISÉGŰ TAKARMÁNY PANG (KÜLÖNBÖZŐ OKOKBÓL KELETKEZETT BENDŐRENYHESÉG;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 MEGTERHELÉSE; RECÉS-HASHÁRTYAGYULLADÁS.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 TAPINTATA TÖBBÉ-KEVÉSBÉ TÉSZTÁS, ESETLEG EGÉSZEN KEMÉNY, KOPOGTATÁSI HANGJA PEDIG TOMPA.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14905266" y="8707673"/>
            <a:ext cx="2354034" cy="1923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1"/>
              </a:lnSpc>
              <a:spcBef>
                <a:spcPct val="0"/>
              </a:spcBef>
            </a:pPr>
            <a:r>
              <a:rPr lang="en-US" sz="4515" b="1" u="sng">
                <a:solidFill>
                  <a:srgbClr val="000000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7649826"/>
              </a:rPr>
              <a:t>ISMÉTLÉS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ADSZPEKCÍÓJA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923817" y="4059166"/>
            <a:ext cx="12440365" cy="4328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2"/>
              </a:lnSpc>
              <a:spcBef>
                <a:spcPct val="0"/>
              </a:spcBef>
            </a:pPr>
            <a:r>
              <a:rPr lang="en-US" sz="44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BENDŐTÁJÉK MEGTEKINTÉSEKOR AZ ÁLLATOT </a:t>
            </a:r>
          </a:p>
          <a:p>
            <a:pPr algn="ctr">
              <a:lnSpc>
                <a:spcPts val="7622"/>
              </a:lnSpc>
              <a:spcBef>
                <a:spcPct val="0"/>
              </a:spcBef>
            </a:pPr>
            <a:r>
              <a:rPr lang="en-US" sz="54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NEMCSAK OLDALRÓL NÉZZÜK MEG,</a:t>
            </a:r>
          </a:p>
          <a:p>
            <a:pPr algn="ctr">
              <a:lnSpc>
                <a:spcPts val="6222"/>
              </a:lnSpc>
              <a:spcBef>
                <a:spcPct val="0"/>
              </a:spcBef>
            </a:pPr>
            <a:r>
              <a:rPr lang="en-US" sz="44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HANEM HÁTULRÓL IS, MINDKÉT OLDALT EGYSZERRE.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471314" y="-1690948"/>
            <a:ext cx="17954023" cy="15238477"/>
          </a:xfrm>
          <a:custGeom>
            <a:avLst/>
            <a:gdLst/>
            <a:ahLst/>
            <a:cxnLst/>
            <a:rect l="l" t="t" r="r" b="b"/>
            <a:pathLst>
              <a:path w="17954023" h="15238477">
                <a:moveTo>
                  <a:pt x="0" y="0"/>
                </a:moveTo>
                <a:lnTo>
                  <a:pt x="17954024" y="0"/>
                </a:lnTo>
                <a:lnTo>
                  <a:pt x="17954024" y="15238478"/>
                </a:lnTo>
                <a:lnTo>
                  <a:pt x="0" y="152384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PALPÁCÍÓJA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4097266"/>
            <a:ext cx="18288000" cy="6057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 BENDŐT ÚGY TAPINTJUK, HOGY BALOLDALT ÁLLVA BAL KÉZZEL AZ ÁLLAT GERINCÉRE TÁMASZKODUNK, JOBB KÉZZEL PEDIG, LAPOS TENYÉRREL ÉS KISSÉ BEGÖRBÍTETT UJJAKKAL A HORPASZTÓL KEZDVE LEFELÉ A NÉGY UJJ HEGYÉVEL AZ EGÉSZ BAL HASFALAT 10–15 CM-ENKÉNT VÉGIGTAPINTJUK. HA A HORPASZ ELŐDOMBORODIK, AKKOR JÓ MÉLYEN IGYEKEZÜNK TAPINTANI, HOGY A GÁZRÉTEG ALATT LEVŐ TÖMÖTTEBB TARTALMAT IS ELÉRJÜK.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-125715" y="-2076546"/>
            <a:ext cx="18971283" cy="16101877"/>
          </a:xfrm>
          <a:custGeom>
            <a:avLst/>
            <a:gdLst/>
            <a:ahLst/>
            <a:cxnLst/>
            <a:rect l="l" t="t" r="r" b="b"/>
            <a:pathLst>
              <a:path w="18971283" h="16101877">
                <a:moveTo>
                  <a:pt x="0" y="0"/>
                </a:moveTo>
                <a:lnTo>
                  <a:pt x="18971284" y="0"/>
                </a:lnTo>
                <a:lnTo>
                  <a:pt x="18971284" y="16101877"/>
                </a:lnTo>
                <a:lnTo>
                  <a:pt x="0" y="161018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35009">
            <a:off x="4904985" y="369907"/>
            <a:ext cx="12637138" cy="2893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</a:t>
            </a:r>
          </a:p>
          <a:p>
            <a:pPr algn="ctr">
              <a:lnSpc>
                <a:spcPts val="9582"/>
              </a:lnSpc>
            </a:pPr>
            <a:r>
              <a:rPr lang="en-US" sz="68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PALPÁCÍÓJA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4097266"/>
            <a:ext cx="18288000" cy="7486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A BENDŐTÁJÉK </a:t>
            </a:r>
            <a:r>
              <a:rPr lang="en-US" sz="40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TERJEDELME MEGKISEBBEDIK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, HA AZ </a:t>
            </a:r>
            <a:r>
              <a:rPr lang="en-US" sz="40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ÁLLAT HOSSZABB IDEIG NEM ESZIK, VAGY HA ERŐS HASMENÉSE VAN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. A HAS ILYENKOR NEMCSAK LAPOSABB, HANEM AZ ALSÓ FAL FÖL IS HÚZÓDOTT.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BENDŐ </a:t>
            </a:r>
            <a:r>
              <a:rPr lang="en-US" sz="40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TAPINTATA FÖLTŰNŐ TÖMÖTT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, ESETLEG KEMÉNY LEHET AZ ELŐGYOMROK MEGTERHELÉSE ÉS KÜLÖNBÖZŐ EREDETŰ RENYHESÉGE ESETÉN. KÜLÖNÖSEN </a:t>
            </a:r>
            <a:r>
              <a:rPr lang="en-US" sz="4044" b="1">
                <a:solidFill>
                  <a:srgbClr val="E80000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KEMÉNY A BENDŐ</a:t>
            </a: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, FŐKÉNT AZ ALSÓ RÉSZÉN, HA HOMOK HALMOZÓDOTT FÖL BENNE. HA ILYENKOR A HASFALON VAGY A VÉGBÉLEN ÁT TAPINTUNK, AKKOR A HOMOKSZEMEK ELMOZDULÁSA OKOZTA FINOM REZGÉST IS KIÉREZHETJÜK. .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2295</Words>
  <Application>Microsoft Office PowerPoint</Application>
  <PresentationFormat>Custom</PresentationFormat>
  <Paragraphs>210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Cakerolli Bold</vt:lpstr>
      <vt:lpstr>Calibri</vt:lpstr>
      <vt:lpstr>Cakerolli</vt:lpstr>
      <vt:lpstr>Open Sans Bold</vt:lpstr>
      <vt:lpstr>Open Sans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Kérődzők emésztőkészüléke</dc:title>
  <dc:creator>User</dc:creator>
  <cp:lastModifiedBy>User</cp:lastModifiedBy>
  <cp:revision>3</cp:revision>
  <dcterms:created xsi:type="dcterms:W3CDTF">2006-08-16T00:00:00Z</dcterms:created>
  <dcterms:modified xsi:type="dcterms:W3CDTF">2026-02-17T13:07:28Z</dcterms:modified>
  <dc:identifier>DAHA6ozZZBA</dc:identifier>
</cp:coreProperties>
</file>