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8058A0-A120-423A-AEA3-5B017BA6A85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D4F55FD-CC7B-466E-80AA-C2A72397660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368" y="2401957"/>
            <a:ext cx="10871200" cy="990600"/>
          </a:xfrm>
        </p:spPr>
        <p:txBody>
          <a:bodyPr>
            <a:noAutofit/>
          </a:bodyPr>
          <a:lstStyle/>
          <a:p>
            <a:pPr algn="ctr"/>
            <a:r>
              <a:rPr lang="ro-RO" sz="8800" b="1" dirty="0" smtClean="0">
                <a:solidFill>
                  <a:srgbClr val="FF0000"/>
                </a:solidFill>
              </a:rPr>
              <a:t>Sistemul circulator</a:t>
            </a:r>
            <a:endParaRPr lang="en-US" sz="88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670599" y="4881292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1696" y="206099"/>
            <a:ext cx="10515600" cy="668545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 smtClean="0">
                <a:solidFill>
                  <a:srgbClr val="FF0000"/>
                </a:solidFill>
              </a:rPr>
              <a:t>Vase de sânge mici și mari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9486" y="811143"/>
            <a:ext cx="4334497" cy="585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5095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903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o-RO" b="1" dirty="0" smtClean="0">
                <a:solidFill>
                  <a:srgbClr val="FF0000"/>
                </a:solidFill>
              </a:rPr>
              <a:t>Caracteristicile generale ale sistemului circulator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10515600" cy="48435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o-RO" dirty="0" smtClean="0"/>
              <a:t>Vasele de sânge formează un sistem circulator închis, al cărui organ central este inima. </a:t>
            </a:r>
            <a:endParaRPr lang="ro-RO" dirty="0" smtClean="0"/>
          </a:p>
          <a:p>
            <a:pPr marL="0" indent="0">
              <a:buNone/>
            </a:pPr>
            <a:r>
              <a:rPr lang="ro-RO" dirty="0" smtClean="0"/>
              <a:t>Rol</a:t>
            </a:r>
            <a:r>
              <a:rPr lang="ro-RO" dirty="0" smtClean="0"/>
              <a:t>: Mișcarea sângelui, </a:t>
            </a:r>
            <a:endParaRPr lang="ro-RO" dirty="0" smtClean="0"/>
          </a:p>
          <a:p>
            <a:pPr marL="0" indent="0">
              <a:buNone/>
            </a:pPr>
            <a:r>
              <a:rPr lang="ro-RO" dirty="0" smtClean="0"/>
              <a:t>Transportul </a:t>
            </a:r>
            <a:r>
              <a:rPr lang="ro-RO" dirty="0" smtClean="0"/>
              <a:t>nutrienților, al produselor de descompunere și al gazelor respiratorii, </a:t>
            </a:r>
            <a:endParaRPr lang="ro-RO" dirty="0" smtClean="0"/>
          </a:p>
          <a:p>
            <a:pPr marL="0" indent="0">
              <a:buNone/>
            </a:pPr>
            <a:r>
              <a:rPr lang="ro-RO" dirty="0" smtClean="0"/>
              <a:t>Coordonează </a:t>
            </a:r>
            <a:r>
              <a:rPr lang="ro-RO" dirty="0" smtClean="0"/>
              <a:t>funcționarea organismului cu ajutorul diferitelor substanțe (de exemplu, vitamine, anticorpi, hormoni) </a:t>
            </a:r>
            <a:endParaRPr lang="ro-RO" dirty="0" smtClean="0"/>
          </a:p>
          <a:p>
            <a:pPr marL="0" indent="0">
              <a:buNone/>
            </a:pPr>
            <a:r>
              <a:rPr lang="ro-RO" dirty="0" smtClean="0"/>
              <a:t>Participă </a:t>
            </a:r>
            <a:r>
              <a:rPr lang="ro-RO" dirty="0" smtClean="0"/>
              <a:t>la termoreglare </a:t>
            </a:r>
            <a:endParaRPr lang="ro-RO" dirty="0" smtClean="0"/>
          </a:p>
          <a:p>
            <a:pPr marL="0" indent="0">
              <a:buNone/>
            </a:pPr>
            <a:r>
              <a:rPr lang="ro-RO" dirty="0" smtClean="0"/>
              <a:t>Rol </a:t>
            </a:r>
            <a:r>
              <a:rPr lang="ro-RO" dirty="0" smtClean="0"/>
              <a:t>de tampon – Menține pH-ul organismului în echilibru cu ajutorul substanțelor tampon</a:t>
            </a:r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1351939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47868"/>
            <a:ext cx="10515600" cy="864705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 smtClean="0">
                <a:solidFill>
                  <a:srgbClr val="FF0000"/>
                </a:solidFill>
              </a:rPr>
              <a:t>Structura sistemului circulator </a:t>
            </a:r>
            <a:r>
              <a:rPr lang="hu-HU" b="1" dirty="0" smtClean="0">
                <a:solidFill>
                  <a:srgbClr val="FF0000"/>
                </a:solidFill>
              </a:rPr>
              <a:t/>
            </a:r>
            <a:br>
              <a:rPr lang="hu-HU" b="1" dirty="0" smtClean="0">
                <a:solidFill>
                  <a:srgbClr val="FF0000"/>
                </a:solidFill>
              </a:rPr>
            </a:b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838200" y="1484243"/>
            <a:ext cx="10515600" cy="5165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 smtClean="0"/>
              <a:t>Sistemul circulator este alcătuit din: </a:t>
            </a:r>
            <a:endParaRPr lang="ro-RO" dirty="0" smtClean="0"/>
          </a:p>
          <a:p>
            <a:pPr marL="0" indent="0">
              <a:buFontTx/>
              <a:buChar char="-"/>
            </a:pPr>
            <a:r>
              <a:rPr lang="ro-RO" dirty="0" smtClean="0"/>
              <a:t>circulația </a:t>
            </a:r>
            <a:r>
              <a:rPr lang="ro-RO" dirty="0" smtClean="0"/>
              <a:t>sângelui </a:t>
            </a:r>
            <a:endParaRPr lang="ro-RO" dirty="0" smtClean="0"/>
          </a:p>
          <a:p>
            <a:pPr marL="0" indent="0">
              <a:buNone/>
            </a:pPr>
            <a:r>
              <a:rPr lang="ro-RO" dirty="0" smtClean="0"/>
              <a:t>- </a:t>
            </a:r>
            <a:r>
              <a:rPr lang="ro-RO" dirty="0" smtClean="0"/>
              <a:t>circulația limfei</a:t>
            </a: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ro-RO" dirty="0" smtClean="0"/>
              <a:t>Părțile sistemului circulator: </a:t>
            </a:r>
            <a:endParaRPr lang="ro-RO" dirty="0" smtClean="0"/>
          </a:p>
          <a:p>
            <a:pPr marL="0" indent="0">
              <a:buNone/>
            </a:pPr>
            <a:r>
              <a:rPr lang="ro-RO" dirty="0" smtClean="0"/>
              <a:t> </a:t>
            </a:r>
            <a:r>
              <a:rPr lang="ro-RO" dirty="0" smtClean="0"/>
              <a:t>- inima </a:t>
            </a:r>
            <a:r>
              <a:rPr lang="ro-RO" dirty="0" smtClean="0"/>
              <a:t>→ organul central al sistemului circulator</a:t>
            </a:r>
            <a:endParaRPr lang="hu-HU" dirty="0" smtClean="0"/>
          </a:p>
          <a:p>
            <a:pPr>
              <a:buNone/>
            </a:pPr>
            <a:r>
              <a:rPr lang="ro-RO" dirty="0" smtClean="0"/>
              <a:t>-vasele </a:t>
            </a:r>
            <a:r>
              <a:rPr lang="ro-RO" dirty="0" smtClean="0"/>
              <a:t>de sânge (artere, vene, capilare) ale sistemului </a:t>
            </a:r>
            <a:r>
              <a:rPr lang="ro-RO" dirty="0" smtClean="0"/>
              <a:t>circulato</a:t>
            </a:r>
            <a:r>
              <a:rPr lang="hu-HU" dirty="0" smtClean="0"/>
              <a:t>r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- </a:t>
            </a:r>
            <a:r>
              <a:rPr lang="ro-RO" dirty="0" smtClean="0"/>
              <a:t>partea periferică a vaselor limfatice</a:t>
            </a:r>
            <a:endParaRPr lang="hu-HU" dirty="0" smtClean="0"/>
          </a:p>
        </p:txBody>
      </p:sp>
    </p:spTree>
    <p:extLst>
      <p:ext uri="{BB962C8B-B14F-4D97-AF65-F5344CB8AC3E}">
        <p14:creationId xmlns="" xmlns:p14="http://schemas.microsoft.com/office/powerpoint/2010/main" val="3933583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7327"/>
          </a:xfrm>
        </p:spPr>
        <p:txBody>
          <a:bodyPr>
            <a:normAutofit/>
          </a:bodyPr>
          <a:lstStyle/>
          <a:p>
            <a:pPr algn="ctr"/>
            <a:r>
              <a:rPr lang="ro-RO" sz="4800" dirty="0" smtClean="0">
                <a:solidFill>
                  <a:srgbClr val="FF0000"/>
                </a:solidFill>
              </a:rPr>
              <a:t>Tipuri de vase de sânge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6" name="Tartalom helye 5"/>
          <p:cNvSpPr>
            <a:spLocks noGrp="1"/>
          </p:cNvSpPr>
          <p:nvPr>
            <p:ph sz="quarter" idx="1"/>
          </p:nvPr>
        </p:nvSpPr>
        <p:spPr>
          <a:xfrm>
            <a:off x="520147" y="1507435"/>
            <a:ext cx="10952922" cy="5014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 smtClean="0"/>
              <a:t>• </a:t>
            </a:r>
            <a:r>
              <a:rPr lang="ro-RO" b="1" dirty="0" smtClean="0"/>
              <a:t>Arteră (artera, aorta, distribuitor</a:t>
            </a:r>
            <a:r>
              <a:rPr lang="ro-RO" dirty="0" smtClean="0"/>
              <a:t>) flux sanguin: de la inimă la periferie (centrifugal), perete gros, regulat rotund, de obicei gol după </a:t>
            </a:r>
            <a:r>
              <a:rPr lang="ro-RO" dirty="0" smtClean="0"/>
              <a:t>moarte</a:t>
            </a:r>
          </a:p>
          <a:p>
            <a:pPr marL="0" indent="0">
              <a:buNone/>
            </a:pPr>
            <a:r>
              <a:rPr lang="hu-HU" dirty="0" smtClean="0"/>
              <a:t>  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• </a:t>
            </a:r>
            <a:r>
              <a:rPr lang="ro-RO" b="1" dirty="0" smtClean="0"/>
              <a:t>Venă (retur, vas colector) </a:t>
            </a:r>
            <a:r>
              <a:rPr lang="ro-RO" dirty="0" smtClean="0"/>
              <a:t>flux sanguin: de la periferie spre inimă (centripet), peretele este mai subțire, oval și aplatizat, de obicei sângele rămâne în ea după moarte, are </a:t>
            </a:r>
            <a:r>
              <a:rPr lang="ro-RO" dirty="0" smtClean="0"/>
              <a:t>valve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• </a:t>
            </a:r>
            <a:r>
              <a:rPr lang="ro-RO" b="1" dirty="0" smtClean="0"/>
              <a:t>Rețeaua capilară </a:t>
            </a:r>
            <a:r>
              <a:rPr lang="ro-RO" dirty="0" smtClean="0"/>
              <a:t>conectează arteriolele (arterele mici) și venulele (venele mici)</a:t>
            </a:r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18168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7205"/>
          </a:xfrm>
        </p:spPr>
        <p:txBody>
          <a:bodyPr/>
          <a:lstStyle/>
          <a:p>
            <a:pPr algn="ctr"/>
            <a:r>
              <a:rPr lang="ro-RO" b="1" dirty="0" smtClean="0">
                <a:solidFill>
                  <a:srgbClr val="FF0000"/>
                </a:solidFill>
              </a:rPr>
              <a:t>Structura peretelui vasului de sânge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337930" y="1480930"/>
            <a:ext cx="11618844" cy="4989444"/>
          </a:xfrm>
        </p:spPr>
        <p:txBody>
          <a:bodyPr>
            <a:normAutofit fontScale="92500" lnSpcReduction="20000"/>
          </a:bodyPr>
          <a:lstStyle/>
          <a:p>
            <a:r>
              <a:rPr lang="ro-RO" b="1" dirty="0" smtClean="0"/>
              <a:t>Stratul exterior</a:t>
            </a:r>
            <a:r>
              <a:rPr lang="ro-RO" dirty="0" smtClean="0"/>
              <a:t> (tunica adventicia) are următoarele caracteristici: </a:t>
            </a:r>
            <a:endParaRPr lang="ro-RO" dirty="0" smtClean="0"/>
          </a:p>
          <a:p>
            <a:r>
              <a:rPr lang="ro-RO" dirty="0" smtClean="0"/>
              <a:t>- </a:t>
            </a:r>
            <a:r>
              <a:rPr lang="ro-RO" dirty="0" smtClean="0"/>
              <a:t>țesut conjunctiv lax cu fibre elastice </a:t>
            </a:r>
            <a:endParaRPr lang="ro-RO" dirty="0" smtClean="0"/>
          </a:p>
          <a:p>
            <a:r>
              <a:rPr lang="ro-RO" dirty="0" smtClean="0"/>
              <a:t>- </a:t>
            </a:r>
            <a:r>
              <a:rPr lang="ro-RO" dirty="0" smtClean="0"/>
              <a:t>conectează vasele de sânge cu țesuturile </a:t>
            </a:r>
            <a:r>
              <a:rPr lang="ro-RO" dirty="0" smtClean="0"/>
              <a:t>înconjurătoare</a:t>
            </a:r>
          </a:p>
          <a:p>
            <a:endParaRPr lang="hu-HU" dirty="0" smtClean="0"/>
          </a:p>
          <a:p>
            <a:r>
              <a:rPr lang="ro-RO" b="1" dirty="0" smtClean="0"/>
              <a:t>Caracteristicile stratului mijlociu </a:t>
            </a:r>
            <a:r>
              <a:rPr lang="ro-RO" dirty="0" smtClean="0"/>
              <a:t>(tunica medie): </a:t>
            </a:r>
            <a:endParaRPr lang="ro-RO" dirty="0" smtClean="0"/>
          </a:p>
          <a:p>
            <a:r>
              <a:rPr lang="ro-RO" dirty="0" smtClean="0"/>
              <a:t>- </a:t>
            </a:r>
            <a:r>
              <a:rPr lang="ro-RO" dirty="0" smtClean="0"/>
              <a:t>celule musculare netede </a:t>
            </a:r>
            <a:endParaRPr lang="ro-RO" dirty="0" smtClean="0"/>
          </a:p>
          <a:p>
            <a:r>
              <a:rPr lang="ro-RO" dirty="0" smtClean="0"/>
              <a:t>- </a:t>
            </a:r>
            <a:r>
              <a:rPr lang="ro-RO" dirty="0" smtClean="0"/>
              <a:t>colagen și fibre elastice</a:t>
            </a: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r>
              <a:rPr lang="ro-RO" b="1" dirty="0" smtClean="0"/>
              <a:t>Caracteristicile stratului interior </a:t>
            </a:r>
            <a:r>
              <a:rPr lang="ro-RO" dirty="0" smtClean="0"/>
              <a:t>(tunica intima): </a:t>
            </a:r>
            <a:endParaRPr lang="ro-RO" dirty="0" smtClean="0"/>
          </a:p>
          <a:p>
            <a:r>
              <a:rPr lang="ro-RO" dirty="0" smtClean="0"/>
              <a:t>- </a:t>
            </a:r>
            <a:r>
              <a:rPr lang="ro-RO" dirty="0" smtClean="0"/>
              <a:t>membrană elastică subțire </a:t>
            </a:r>
            <a:endParaRPr lang="ro-RO" dirty="0" smtClean="0"/>
          </a:p>
          <a:p>
            <a:r>
              <a:rPr lang="ro-RO" dirty="0" smtClean="0"/>
              <a:t>- </a:t>
            </a:r>
            <a:r>
              <a:rPr lang="ro-RO" dirty="0" smtClean="0"/>
              <a:t>endoteliu</a:t>
            </a:r>
            <a:endParaRPr lang="hu-H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7484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4887"/>
          </a:xfrm>
        </p:spPr>
        <p:txBody>
          <a:bodyPr>
            <a:normAutofit/>
          </a:bodyPr>
          <a:lstStyle/>
          <a:p>
            <a:pPr algn="ctr"/>
            <a:r>
              <a:rPr lang="ro-RO" b="1" dirty="0" smtClean="0">
                <a:solidFill>
                  <a:srgbClr val="FF0000"/>
                </a:solidFill>
              </a:rPr>
              <a:t>Structura peretelui vasului de sânge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8583" y="940352"/>
            <a:ext cx="6362078" cy="570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941605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6901"/>
          </a:xfrm>
        </p:spPr>
        <p:txBody>
          <a:bodyPr/>
          <a:lstStyle/>
          <a:p>
            <a:pPr algn="ctr"/>
            <a:r>
              <a:rPr lang="ro-RO" dirty="0" smtClean="0">
                <a:solidFill>
                  <a:srgbClr val="FF0000"/>
                </a:solidFill>
              </a:rPr>
              <a:t>Structura externă a inimii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6" name="Tartalom helye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349487" y="1302026"/>
            <a:ext cx="5317435" cy="55559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283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b="1" dirty="0" smtClean="0">
                <a:solidFill>
                  <a:srgbClr val="FF0000"/>
                </a:solidFill>
              </a:rPr>
              <a:t>Arterele coronare ale inimii, care furnizează hrană mușchiului cardiac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81400" y="1862137"/>
            <a:ext cx="5343525" cy="39719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2892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8362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 smtClean="0">
                <a:solidFill>
                  <a:srgbClr val="FF0000"/>
                </a:solidFill>
              </a:rPr>
              <a:t>Structura internă a inimii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678" y="1222513"/>
            <a:ext cx="5993295" cy="53770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820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161</TotalTime>
  <Words>300</Words>
  <Application>Microsoft Office PowerPoint</Application>
  <PresentationFormat>Custom</PresentationFormat>
  <Paragraphs>40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Median</vt:lpstr>
      <vt:lpstr>Sistemul circulator</vt:lpstr>
      <vt:lpstr>Caracteristicile generale ale sistemului circulator</vt:lpstr>
      <vt:lpstr>Structura sistemului circulator  </vt:lpstr>
      <vt:lpstr>Tipuri de vase de sânge</vt:lpstr>
      <vt:lpstr>Structura peretelui vasului de sânge</vt:lpstr>
      <vt:lpstr>Structura peretelui vasului de sânge</vt:lpstr>
      <vt:lpstr>Structura externă a inimii</vt:lpstr>
      <vt:lpstr>Arterele coronare ale inimii, care furnizează hrană mușchiului cardiac</vt:lpstr>
      <vt:lpstr>Structura internă a inimii</vt:lpstr>
      <vt:lpstr>Vase de sânge mici și mari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keringési rendszer általános jellemzői</dc:title>
  <dc:creator>Zsolt</dc:creator>
  <cp:lastModifiedBy>User</cp:lastModifiedBy>
  <cp:revision>19</cp:revision>
  <dcterms:created xsi:type="dcterms:W3CDTF">2021-01-22T17:42:50Z</dcterms:created>
  <dcterms:modified xsi:type="dcterms:W3CDTF">2026-04-13T14:08:17Z</dcterms:modified>
</cp:coreProperties>
</file>