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Montserrat" charset="-18"/>
      <p:regular r:id="rId13"/>
    </p:embeddedFont>
    <p:embeddedFont>
      <p:font typeface="Calibri" pitchFamily="34" charset="0"/>
      <p:regular r:id="rId14"/>
      <p:bold r:id="rId15"/>
      <p:italic r:id="rId16"/>
      <p:boldItalic r:id="rId17"/>
    </p:embeddedFont>
    <p:embeddedFont>
      <p:font typeface="Poppins Bold" charset="-18"/>
      <p:regular r:id="rId18"/>
    </p:embeddedFont>
    <p:embeddedFont>
      <p:font typeface="Poppins" charset="-18"/>
      <p:regular r:id="rId19"/>
    </p:embeddedFont>
    <p:embeddedFont>
      <p:font typeface="Open Sans Bold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-81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png"/><Relationship Id="rId7" Type="http://schemas.openxmlformats.org/officeDocument/2006/relationships/image" Target="../media/image20.svg"/><Relationship Id="rId12" Type="http://schemas.openxmlformats.org/officeDocument/2006/relationships/image" Target="../media/image23.sv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5" Type="http://schemas.openxmlformats.org/officeDocument/2006/relationships/image" Target="../media/image17.jpeg"/><Relationship Id="rId10" Type="http://schemas.openxmlformats.org/officeDocument/2006/relationships/image" Target="../media/image19.jpeg"/><Relationship Id="rId4" Type="http://schemas.microsoft.com/office/2007/relationships/media" Target="../media/VAG-OrDGXF4.mp4"/><Relationship Id="rId9" Type="http://schemas.microsoft.com/office/2007/relationships/media" Target="../media/VAG-OkpAA58.mp4"/><Relationship Id="rId14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ordwall.net/hu/resource/105393361" TargetMode="External"/><Relationship Id="rId3" Type="http://schemas.openxmlformats.org/officeDocument/2006/relationships/hyperlink" Target="https://bookline.hu/szerzo/soltesz-andras/13071629?page=1" TargetMode="External"/><Relationship Id="rId7" Type="http://schemas.openxmlformats.org/officeDocument/2006/relationships/image" Target="../media/image28.sv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1.svg"/><Relationship Id="rId10" Type="http://schemas.openxmlformats.org/officeDocument/2006/relationships/image" Target="../media/image30.svg"/><Relationship Id="rId4" Type="http://schemas.openxmlformats.org/officeDocument/2006/relationships/image" Target="../media/image10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image" Target="../media/image11.sv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microsoft.com/office/2007/relationships/media" Target="../media/VAG-JMsKP_0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VAG-JaWTdE0.mp4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759" r="-15759" b="-754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411811" y="104207"/>
            <a:ext cx="4719145" cy="1848987"/>
          </a:xfrm>
          <a:custGeom>
            <a:avLst/>
            <a:gdLst/>
            <a:ahLst/>
            <a:cxnLst/>
            <a:rect l="l" t="t" r="r" b="b"/>
            <a:pathLst>
              <a:path w="4719145" h="1848987">
                <a:moveTo>
                  <a:pt x="0" y="0"/>
                </a:moveTo>
                <a:lnTo>
                  <a:pt x="4719145" y="0"/>
                </a:lnTo>
                <a:lnTo>
                  <a:pt x="4719145" y="1848986"/>
                </a:lnTo>
                <a:lnTo>
                  <a:pt x="0" y="18489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37" r="-176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915156" y="7003619"/>
            <a:ext cx="1676946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Start Slide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31840" y="84567"/>
            <a:ext cx="9936450" cy="295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sr-Latn-CS" sz="9600" b="1" dirty="0" smtClean="0"/>
              <a:t>Алтернативна медицина</a:t>
            </a:r>
            <a:endParaRPr lang="en-US" sz="10998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279141" y="8724609"/>
            <a:ext cx="7008859" cy="1562391"/>
          </a:xfrm>
          <a:custGeom>
            <a:avLst/>
            <a:gdLst/>
            <a:ahLst/>
            <a:cxnLst/>
            <a:rect l="l" t="t" r="r" b="b"/>
            <a:pathLst>
              <a:path w="7008859" h="1562391">
                <a:moveTo>
                  <a:pt x="0" y="0"/>
                </a:moveTo>
                <a:lnTo>
                  <a:pt x="7008859" y="0"/>
                </a:lnTo>
                <a:lnTo>
                  <a:pt x="7008859" y="1562391"/>
                </a:lnTo>
                <a:lnTo>
                  <a:pt x="0" y="15623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89364" y="1249927"/>
            <a:ext cx="11948635" cy="1194863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0B36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4280.0000" end="3679.5000"/>
                </p14:media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1984490" y="2932843"/>
            <a:ext cx="5391649" cy="3032803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5400000">
            <a:off x="3335994" y="6940537"/>
            <a:ext cx="1432359" cy="1031298"/>
          </a:xfrm>
          <a:custGeom>
            <a:avLst/>
            <a:gdLst/>
            <a:ahLst/>
            <a:cxnLst/>
            <a:rect l="l" t="t" r="r" b="b"/>
            <a:pathLst>
              <a:path w="1432359" h="1031298">
                <a:moveTo>
                  <a:pt x="0" y="0"/>
                </a:moveTo>
                <a:lnTo>
                  <a:pt x="1432359" y="0"/>
                </a:lnTo>
                <a:lnTo>
                  <a:pt x="1432359" y="1031298"/>
                </a:lnTo>
                <a:lnTo>
                  <a:pt x="0" y="10312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>
                  <p14:trim st="0.0000" end="462.9000"/>
                </p14:media>
              </p:ext>
            </p:extLst>
          </p:nvPr>
        </p:nvPicPr>
        <p:blipFill>
          <a:blip r:embed="rId10"/>
          <a:srcRect/>
          <a:stretch>
            <a:fillRect/>
          </a:stretch>
        </p:blipFill>
        <p:spPr>
          <a:xfrm>
            <a:off x="11984490" y="6358234"/>
            <a:ext cx="5391649" cy="3032803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8679423" y="3911704"/>
            <a:ext cx="4967410" cy="1968901"/>
          </a:xfrm>
          <a:custGeom>
            <a:avLst/>
            <a:gdLst/>
            <a:ahLst/>
            <a:cxnLst/>
            <a:rect l="l" t="t" r="r" b="b"/>
            <a:pathLst>
              <a:path w="4967410" h="1968901">
                <a:moveTo>
                  <a:pt x="0" y="0"/>
                </a:moveTo>
                <a:lnTo>
                  <a:pt x="4967411" y="0"/>
                </a:lnTo>
                <a:lnTo>
                  <a:pt x="4967411" y="1968900"/>
                </a:lnTo>
                <a:lnTo>
                  <a:pt x="0" y="19689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49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223793">
            <a:off x="12417901" y="4500297"/>
            <a:ext cx="1337211" cy="5447895"/>
          </a:xfrm>
          <a:custGeom>
            <a:avLst/>
            <a:gdLst/>
            <a:ahLst/>
            <a:cxnLst/>
            <a:rect l="l" t="t" r="r" b="b"/>
            <a:pathLst>
              <a:path w="1337211" h="5447895">
                <a:moveTo>
                  <a:pt x="0" y="0"/>
                </a:moveTo>
                <a:lnTo>
                  <a:pt x="1337210" y="0"/>
                </a:lnTo>
                <a:lnTo>
                  <a:pt x="1337210" y="5447895"/>
                </a:lnTo>
                <a:lnTo>
                  <a:pt x="0" y="54478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40000"/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0" y="285426"/>
            <a:ext cx="17358847" cy="2487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sr-Cyrl-RS" sz="4799" b="1" dirty="0" smtClean="0">
                <a:solidFill>
                  <a:srgbClr val="000000"/>
                </a:solidFill>
                <a:ea typeface="Poppins Bold"/>
                <a:cs typeface="Poppins Bold"/>
                <a:sym typeface="Poppins Bold"/>
              </a:rPr>
              <a:t>Акупунктура</a:t>
            </a:r>
            <a:r>
              <a:rPr lang="en-US" sz="4799" b="1" dirty="0" smtClean="0">
                <a:solidFill>
                  <a:srgbClr val="000000"/>
                </a:solidFill>
                <a:ea typeface="Poppins Bold"/>
                <a:cs typeface="Poppins Bold"/>
                <a:sym typeface="Poppins Bold"/>
              </a:rPr>
              <a:t>/</a:t>
            </a:r>
            <a:r>
              <a:rPr lang="sr-Cyrl-RS" sz="4799" b="1" dirty="0" smtClean="0">
                <a:solidFill>
                  <a:srgbClr val="000000"/>
                </a:solidFill>
                <a:ea typeface="Poppins Bold"/>
                <a:cs typeface="Poppins Bold"/>
                <a:sym typeface="Poppins Bold"/>
              </a:rPr>
              <a:t>Акупресур</a:t>
            </a:r>
            <a:r>
              <a:rPr lang="sr-Cyrl-RS" sz="4799" b="1" dirty="0" smtClean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а</a:t>
            </a:r>
            <a:endParaRPr lang="en-US" sz="4799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3959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sr-Latn-CS" sz="4000" dirty="0" smtClean="0"/>
              <a:t>Стимулишући меридијане, хармонизује енергију тела и може се користити и за ублажавање болова и лечење проблема са унутрашњим органима</a:t>
            </a:r>
            <a:r>
              <a:rPr lang="en-US" sz="3999" dirty="0" smtClea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lang="en-US" sz="39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00002" y="4071930"/>
            <a:ext cx="3787095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sr-Cyrl-RS" sz="4199" b="1" dirty="0" smtClean="0">
                <a:solidFill>
                  <a:srgbClr val="000000"/>
                </a:solidFill>
                <a:ea typeface="Poppins Bold"/>
                <a:cs typeface="Poppins Bold"/>
                <a:sym typeface="Poppins Bold"/>
              </a:rPr>
              <a:t>Колика тачка</a:t>
            </a:r>
            <a:endParaRPr lang="en-US" sz="4199" b="1" dirty="0">
              <a:solidFill>
                <a:srgbClr val="000000"/>
              </a:solidFill>
              <a:ea typeface="Poppins Bold"/>
              <a:cs typeface="Poppins Bold"/>
              <a:sym typeface="Poppins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27683" y="4939782"/>
            <a:ext cx="9527331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  <a:spcBef>
                <a:spcPct val="0"/>
              </a:spcBef>
            </a:pPr>
            <a:r>
              <a:rPr lang="sr-Latn-CS" sz="3600" dirty="0" smtClean="0"/>
              <a:t>Под утицајем сталног притиска/стимулације, коњ опушта мишиће леђа и глатке мишиће црева.</a:t>
            </a:r>
            <a:endParaRPr lang="en-US" sz="34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86874" y="8534315"/>
            <a:ext cx="11587162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</a:pPr>
            <a:r>
              <a:rPr lang="sr-Latn-CS" sz="3600" dirty="0" smtClean="0"/>
              <a:t>Овако помажемо покретању столице! Одлично за благе симптоме колика!</a:t>
            </a:r>
            <a:endParaRPr lang="en-US" sz="36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567822" y="6701907"/>
            <a:ext cx="6669405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sr-Latn-CS" sz="3600" b="1" dirty="0" smtClean="0"/>
              <a:t>Видљиви су мали тремори мишића</a:t>
            </a:r>
            <a:endParaRPr lang="en-US" sz="3600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100000">
                <p:cTn id="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46014" y="1028700"/>
            <a:ext cx="11948635" cy="1194863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0B36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344910" y="3941302"/>
            <a:ext cx="6593158" cy="4395439"/>
          </a:xfrm>
          <a:custGeom>
            <a:avLst/>
            <a:gdLst/>
            <a:ahLst/>
            <a:cxnLst/>
            <a:rect l="l" t="t" r="r" b="b"/>
            <a:pathLst>
              <a:path w="6593158" h="4395439">
                <a:moveTo>
                  <a:pt x="0" y="0"/>
                </a:moveTo>
                <a:lnTo>
                  <a:pt x="6593158" y="0"/>
                </a:lnTo>
                <a:lnTo>
                  <a:pt x="6593158" y="4395439"/>
                </a:lnTo>
                <a:lnTo>
                  <a:pt x="0" y="43954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40653" y="619125"/>
            <a:ext cx="2762369" cy="723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sr-Cyrl-RS" sz="4799" b="1" dirty="0" smtClean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Извори</a:t>
            </a:r>
            <a:endParaRPr lang="en-US" sz="4799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40653" y="3593639"/>
            <a:ext cx="5715476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www.fitocavallo.com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5284" y="2083927"/>
            <a:ext cx="15838826" cy="117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19"/>
              </a:lnSpc>
              <a:spcBef>
                <a:spcPct val="0"/>
              </a:spcBef>
            </a:pPr>
            <a:r>
              <a:rPr lang="en-US" sz="40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Lócsontkovácsolás-</a:t>
            </a:r>
            <a:r>
              <a:rPr lang="en-US" sz="40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  <a:hlinkClick r:id="rId3" tooltip="https://bookline.hu/szerzo/soltesz-andras/13071629?page=1"/>
              </a:rPr>
              <a:t>Soltész András</a:t>
            </a:r>
            <a:r>
              <a:rPr lang="en-US" sz="4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-</a:t>
            </a:r>
          </a:p>
          <a:p>
            <a:pPr algn="l">
              <a:lnSpc>
                <a:spcPts val="407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SAU.FAIR ÁLLATGYÓGYÁSZATI BT., 2010</a:t>
            </a:r>
          </a:p>
        </p:txBody>
      </p:sp>
      <p:sp>
        <p:nvSpPr>
          <p:cNvPr id="9" name="Freeform 9"/>
          <p:cNvSpPr/>
          <p:nvPr/>
        </p:nvSpPr>
        <p:spPr>
          <a:xfrm>
            <a:off x="175228" y="2122027"/>
            <a:ext cx="510575" cy="589408"/>
          </a:xfrm>
          <a:custGeom>
            <a:avLst/>
            <a:gdLst/>
            <a:ahLst/>
            <a:cxnLst/>
            <a:rect l="l" t="t" r="r" b="b"/>
            <a:pathLst>
              <a:path w="510575" h="589408">
                <a:moveTo>
                  <a:pt x="0" y="0"/>
                </a:moveTo>
                <a:lnTo>
                  <a:pt x="510575" y="0"/>
                </a:lnTo>
                <a:lnTo>
                  <a:pt x="510575" y="589408"/>
                </a:lnTo>
                <a:lnTo>
                  <a:pt x="0" y="58940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5228" y="3631739"/>
            <a:ext cx="510575" cy="589408"/>
          </a:xfrm>
          <a:custGeom>
            <a:avLst/>
            <a:gdLst/>
            <a:ahLst/>
            <a:cxnLst/>
            <a:rect l="l" t="t" r="r" b="b"/>
            <a:pathLst>
              <a:path w="510575" h="589408">
                <a:moveTo>
                  <a:pt x="0" y="0"/>
                </a:moveTo>
                <a:lnTo>
                  <a:pt x="510575" y="0"/>
                </a:lnTo>
                <a:lnTo>
                  <a:pt x="510575" y="589409"/>
                </a:lnTo>
                <a:lnTo>
                  <a:pt x="0" y="5894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34709" y="9258300"/>
            <a:ext cx="510575" cy="589408"/>
          </a:xfrm>
          <a:custGeom>
            <a:avLst/>
            <a:gdLst/>
            <a:ahLst/>
            <a:cxnLst/>
            <a:rect l="l" t="t" r="r" b="b"/>
            <a:pathLst>
              <a:path w="510575" h="589408">
                <a:moveTo>
                  <a:pt x="0" y="0"/>
                </a:moveTo>
                <a:lnTo>
                  <a:pt x="510575" y="0"/>
                </a:lnTo>
                <a:lnTo>
                  <a:pt x="510575" y="589408"/>
                </a:lnTo>
                <a:lnTo>
                  <a:pt x="0" y="58940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45249" y="9261065"/>
            <a:ext cx="3669595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sr-Cyrl-RS" sz="4099" b="1" dirty="0" smtClean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Слике</a:t>
            </a:r>
            <a:r>
              <a:rPr lang="en-US" sz="4099" b="1" dirty="0" smtClean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: </a:t>
            </a:r>
            <a:r>
              <a:rPr lang="sr-Cyrl-RS" sz="4099" b="1" dirty="0" smtClean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соп.</a:t>
            </a:r>
            <a:endParaRPr lang="en-US" sz="4099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589364" y="1839782"/>
            <a:ext cx="10606209" cy="1191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24"/>
              </a:lnSpc>
            </a:pPr>
            <a:r>
              <a:rPr lang="sr-Cyrl-RS" sz="3445" b="1" dirty="0" smtClean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Приредила</a:t>
            </a:r>
            <a:r>
              <a:rPr lang="en-US" sz="3445" b="1" dirty="0" smtClean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: </a:t>
            </a:r>
            <a:endParaRPr lang="en-US" sz="3445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4544"/>
              </a:lnSpc>
            </a:pPr>
            <a:r>
              <a:rPr lang="en-US" sz="324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György</a:t>
            </a:r>
            <a:r>
              <a:rPr lang="en-US" sz="324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4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Tímea</a:t>
            </a:r>
            <a:endParaRPr lang="en-US" sz="3245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978575" y="8548924"/>
            <a:ext cx="6961465" cy="2147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1"/>
              </a:lnSpc>
            </a:pPr>
            <a:r>
              <a:rPr lang="sr-Cyrl-RS" sz="3600" b="1" spc="194" dirty="0" smtClean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Сарађивала</a:t>
            </a:r>
            <a:r>
              <a:rPr lang="en-US" sz="3600" b="1" spc="194" dirty="0" smtClean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:</a:t>
            </a:r>
            <a:endParaRPr lang="en-US" sz="3600" b="1" spc="194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3921"/>
              </a:lnSpc>
            </a:pPr>
            <a:r>
              <a:rPr lang="en-US" sz="2800" spc="15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Tamás</a:t>
            </a:r>
            <a:r>
              <a:rPr lang="en-US" sz="2800" spc="15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spc="15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Kíra</a:t>
            </a:r>
            <a:r>
              <a:rPr lang="en-US" sz="2800" spc="15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800" spc="15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Lajtos</a:t>
            </a:r>
            <a:r>
              <a:rPr lang="en-US" sz="2800" spc="15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spc="15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Enikő</a:t>
            </a:r>
            <a:r>
              <a:rPr lang="en-US" sz="2800" spc="15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800" spc="15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Gyenge</a:t>
            </a:r>
            <a:r>
              <a:rPr lang="en-US" sz="2800" spc="15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spc="15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Lili</a:t>
            </a:r>
            <a:endParaRPr lang="en-US" sz="2800" spc="151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3921"/>
              </a:lnSpc>
            </a:pPr>
            <a:endParaRPr/>
          </a:p>
          <a:p>
            <a:pPr algn="ctr">
              <a:lnSpc>
                <a:spcPts val="3921"/>
              </a:lnSpc>
              <a:spcBef>
                <a:spcPct val="0"/>
              </a:spcBef>
            </a:pPr>
            <a:r>
              <a:rPr lang="en-US" sz="2800" b="1" spc="15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sp>
        <p:nvSpPr>
          <p:cNvPr id="16" name="Freeform 16"/>
          <p:cNvSpPr/>
          <p:nvPr/>
        </p:nvSpPr>
        <p:spPr>
          <a:xfrm>
            <a:off x="4722574" y="7746113"/>
            <a:ext cx="5869588" cy="1181255"/>
          </a:xfrm>
          <a:custGeom>
            <a:avLst/>
            <a:gdLst/>
            <a:ahLst/>
            <a:cxnLst/>
            <a:rect l="l" t="t" r="r" b="b"/>
            <a:pathLst>
              <a:path w="5869588" h="1181255">
                <a:moveTo>
                  <a:pt x="0" y="0"/>
                </a:moveTo>
                <a:lnTo>
                  <a:pt x="5869588" y="0"/>
                </a:lnTo>
                <a:lnTo>
                  <a:pt x="5869588" y="1181255"/>
                </a:lnTo>
                <a:lnTo>
                  <a:pt x="0" y="11812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722574" y="7843058"/>
            <a:ext cx="5914410" cy="752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4"/>
              </a:lnSpc>
              <a:spcBef>
                <a:spcPct val="0"/>
              </a:spcBef>
            </a:pPr>
            <a:r>
              <a:rPr lang="sr-Cyrl-RS" sz="4800" u="sng" dirty="0" smtClea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8" tooltip="https://wordwall.net/hu/resource/105393361"/>
              </a:rPr>
              <a:t>Контролни задатак</a:t>
            </a:r>
            <a:endParaRPr lang="en-US" sz="4800" u="sng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  <a:hlinkClick r:id="rId8" tooltip="https://wordwall.net/hu/resource/105393361"/>
            </a:endParaRPr>
          </a:p>
        </p:txBody>
      </p:sp>
      <p:sp>
        <p:nvSpPr>
          <p:cNvPr id="18" name="Freeform 18"/>
          <p:cNvSpPr/>
          <p:nvPr/>
        </p:nvSpPr>
        <p:spPr>
          <a:xfrm rot="-6563520" flipH="1">
            <a:off x="8322004" y="4177328"/>
            <a:ext cx="2667431" cy="3743763"/>
          </a:xfrm>
          <a:custGeom>
            <a:avLst/>
            <a:gdLst/>
            <a:ahLst/>
            <a:cxnLst/>
            <a:rect l="l" t="t" r="r" b="b"/>
            <a:pathLst>
              <a:path w="2667431" h="3743763">
                <a:moveTo>
                  <a:pt x="2667431" y="0"/>
                </a:moveTo>
                <a:lnTo>
                  <a:pt x="0" y="0"/>
                </a:lnTo>
                <a:lnTo>
                  <a:pt x="0" y="3743764"/>
                </a:lnTo>
                <a:lnTo>
                  <a:pt x="2667431" y="3743764"/>
                </a:lnTo>
                <a:lnTo>
                  <a:pt x="2667431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51029" y="2268836"/>
            <a:ext cx="12191985" cy="1219198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0B36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009635" y="5143500"/>
            <a:ext cx="6416970" cy="4815861"/>
          </a:xfrm>
          <a:custGeom>
            <a:avLst/>
            <a:gdLst/>
            <a:ahLst/>
            <a:cxnLst/>
            <a:rect l="l" t="t" r="r" b="b"/>
            <a:pathLst>
              <a:path w="6416970" h="4815861">
                <a:moveTo>
                  <a:pt x="0" y="0"/>
                </a:moveTo>
                <a:lnTo>
                  <a:pt x="6416970" y="0"/>
                </a:lnTo>
                <a:lnTo>
                  <a:pt x="6416970" y="4815861"/>
                </a:lnTo>
                <a:lnTo>
                  <a:pt x="0" y="48158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19045" y="2689167"/>
            <a:ext cx="4617977" cy="4611332"/>
          </a:xfrm>
          <a:custGeom>
            <a:avLst/>
            <a:gdLst/>
            <a:ahLst/>
            <a:cxnLst/>
            <a:rect l="l" t="t" r="r" b="b"/>
            <a:pathLst>
              <a:path w="4617977" h="4611332">
                <a:moveTo>
                  <a:pt x="0" y="0"/>
                </a:moveTo>
                <a:lnTo>
                  <a:pt x="4617977" y="0"/>
                </a:lnTo>
                <a:lnTo>
                  <a:pt x="4617977" y="4611332"/>
                </a:lnTo>
                <a:lnTo>
                  <a:pt x="0" y="46113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054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98208" y="1285875"/>
            <a:ext cx="9217697" cy="7476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9"/>
              </a:lnSpc>
            </a:pPr>
            <a:r>
              <a:rPr lang="sr-Cyrl-RS" sz="3799" dirty="0" smtClean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На пример</a:t>
            </a:r>
            <a:r>
              <a:rPr lang="en-US" sz="3799" dirty="0" smtClean="0">
                <a:solidFill>
                  <a:srgbClr val="000000"/>
                </a:solidFill>
                <a:ea typeface="Poppins"/>
                <a:cs typeface="Poppins"/>
                <a:sym typeface="Poppins"/>
              </a:rPr>
              <a:t>:</a:t>
            </a:r>
            <a:endParaRPr lang="en-US" sz="3799" dirty="0">
              <a:solidFill>
                <a:srgbClr val="000000"/>
              </a:solidFill>
              <a:ea typeface="Poppins"/>
              <a:cs typeface="Poppins"/>
              <a:sym typeface="Poppins"/>
            </a:endParaRPr>
          </a:p>
          <a:p>
            <a:pPr marL="820408" lvl="1" indent="-410204">
              <a:lnSpc>
                <a:spcPts val="5319"/>
              </a:lnSpc>
              <a:buFont typeface="Arial"/>
              <a:buChar char="•"/>
            </a:pPr>
            <a:r>
              <a:rPr lang="sr-Latn-CS" sz="4000" b="1" dirty="0" smtClean="0"/>
              <a:t>Физиотерапија и масажа, </a:t>
            </a:r>
            <a:endParaRPr lang="sr-Cyrl-RS" sz="4000" b="1" dirty="0" smtClean="0"/>
          </a:p>
          <a:p>
            <a:pPr marL="820408" lvl="1" indent="-410204">
              <a:lnSpc>
                <a:spcPts val="5319"/>
              </a:lnSpc>
              <a:buFont typeface="Arial"/>
              <a:buChar char="•"/>
            </a:pPr>
            <a:r>
              <a:rPr lang="sr-Latn-CS" sz="4000" b="1" dirty="0" smtClean="0"/>
              <a:t>Биљна медицина (фитотерапија),</a:t>
            </a:r>
            <a:endParaRPr lang="sr-Cyrl-RS" sz="4000" b="1" dirty="0" smtClean="0"/>
          </a:p>
          <a:p>
            <a:pPr marL="820408" lvl="1" indent="-410204">
              <a:lnSpc>
                <a:spcPts val="5319"/>
              </a:lnSpc>
              <a:buFont typeface="Arial"/>
              <a:buChar char="•"/>
            </a:pPr>
            <a:r>
              <a:rPr lang="sr-Latn-CS" sz="4000" b="1" dirty="0" smtClean="0"/>
              <a:t>Магнетна терапија,</a:t>
            </a:r>
            <a:endParaRPr lang="sr-Cyrl-RS" sz="4000" b="1" dirty="0" smtClean="0"/>
          </a:p>
          <a:p>
            <a:pPr marL="820408" lvl="1" indent="-410204">
              <a:lnSpc>
                <a:spcPts val="5319"/>
              </a:lnSpc>
              <a:buFont typeface="Arial"/>
              <a:buChar char="•"/>
            </a:pPr>
            <a:r>
              <a:rPr lang="sr-Latn-CS" sz="4000" b="1" dirty="0" smtClean="0"/>
              <a:t>Акупунктура/акупресура</a:t>
            </a:r>
            <a:endParaRPr/>
          </a:p>
          <a:p>
            <a:pPr algn="just">
              <a:lnSpc>
                <a:spcPts val="5319"/>
              </a:lnSpc>
              <a:spcBef>
                <a:spcPct val="0"/>
              </a:spcBef>
            </a:pPr>
            <a:endParaRPr lang="sr-Cyrl-RS" sz="4000" dirty="0" smtClean="0"/>
          </a:p>
          <a:p>
            <a:pPr algn="just">
              <a:lnSpc>
                <a:spcPts val="5319"/>
              </a:lnSpc>
              <a:spcBef>
                <a:spcPct val="0"/>
              </a:spcBef>
            </a:pPr>
            <a:r>
              <a:rPr lang="sr-Latn-CS" sz="4000" dirty="0" smtClean="0"/>
              <a:t>што може помоћи код хроничних проблема, смањити стрес, опустити мишиће, допунити традиционалне третмане, спречити болести и помоћи у побољшању општег благостања коња.</a:t>
            </a:r>
            <a:endParaRPr lang="en-US" sz="37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915716" y="247650"/>
            <a:ext cx="12005156" cy="758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sr-Latn-CS" sz="5400" b="1" dirty="0" smtClean="0"/>
              <a:t>Алтернативна медицина</a:t>
            </a:r>
            <a:endParaRPr lang="en-US" sz="4899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697" y="3638957"/>
            <a:ext cx="7436959" cy="5543358"/>
          </a:xfrm>
          <a:custGeom>
            <a:avLst/>
            <a:gdLst/>
            <a:ahLst/>
            <a:cxnLst/>
            <a:rect l="l" t="t" r="r" b="b"/>
            <a:pathLst>
              <a:path w="7436959" h="5543358">
                <a:moveTo>
                  <a:pt x="0" y="0"/>
                </a:moveTo>
                <a:lnTo>
                  <a:pt x="7436959" y="0"/>
                </a:lnTo>
                <a:lnTo>
                  <a:pt x="7436959" y="5543358"/>
                </a:lnTo>
                <a:lnTo>
                  <a:pt x="0" y="55433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084661" y="2387601"/>
            <a:ext cx="11727408" cy="12518076"/>
            <a:chOff x="0" y="0"/>
            <a:chExt cx="812800" cy="8675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67599"/>
            </a:xfrm>
            <a:custGeom>
              <a:avLst/>
              <a:gdLst/>
              <a:ahLst/>
              <a:cxnLst/>
              <a:rect l="l" t="t" r="r" b="b"/>
              <a:pathLst>
                <a:path w="812800" h="867599">
                  <a:moveTo>
                    <a:pt x="406400" y="0"/>
                  </a:moveTo>
                  <a:cubicBezTo>
                    <a:pt x="181951" y="0"/>
                    <a:pt x="0" y="194219"/>
                    <a:pt x="0" y="433800"/>
                  </a:cubicBezTo>
                  <a:cubicBezTo>
                    <a:pt x="0" y="673381"/>
                    <a:pt x="181951" y="867599"/>
                    <a:pt x="406400" y="867599"/>
                  </a:cubicBezTo>
                  <a:cubicBezTo>
                    <a:pt x="630849" y="867599"/>
                    <a:pt x="812800" y="673381"/>
                    <a:pt x="812800" y="433800"/>
                  </a:cubicBezTo>
                  <a:cubicBezTo>
                    <a:pt x="812800" y="19421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0B36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81337"/>
              <a:ext cx="660400" cy="704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571656" y="3638957"/>
            <a:ext cx="5198936" cy="5543358"/>
          </a:xfrm>
          <a:custGeom>
            <a:avLst/>
            <a:gdLst/>
            <a:ahLst/>
            <a:cxnLst/>
            <a:rect l="l" t="t" r="r" b="b"/>
            <a:pathLst>
              <a:path w="5198936" h="5543358">
                <a:moveTo>
                  <a:pt x="0" y="0"/>
                </a:moveTo>
                <a:lnTo>
                  <a:pt x="5198936" y="0"/>
                </a:lnTo>
                <a:lnTo>
                  <a:pt x="5198936" y="5543358"/>
                </a:lnTo>
                <a:lnTo>
                  <a:pt x="0" y="55433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443" t="-14417" r="-52427" b="-3189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770592" y="3638957"/>
            <a:ext cx="5257807" cy="5543358"/>
          </a:xfrm>
          <a:custGeom>
            <a:avLst/>
            <a:gdLst/>
            <a:ahLst/>
            <a:cxnLst/>
            <a:rect l="l" t="t" r="r" b="b"/>
            <a:pathLst>
              <a:path w="5257807" h="5543358">
                <a:moveTo>
                  <a:pt x="0" y="0"/>
                </a:moveTo>
                <a:lnTo>
                  <a:pt x="5257808" y="0"/>
                </a:lnTo>
                <a:lnTo>
                  <a:pt x="5257808" y="5543358"/>
                </a:lnTo>
                <a:lnTo>
                  <a:pt x="0" y="55433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916" t="-19361" r="-59275" b="-8192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34697" y="-382845"/>
            <a:ext cx="18018605" cy="3744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8861"/>
              </a:lnSpc>
            </a:pPr>
            <a:r>
              <a:rPr lang="sr-Latn-CS" sz="4400" b="1" dirty="0" smtClean="0"/>
              <a:t>Физиотерапија и масажа </a:t>
            </a:r>
            <a:endParaRPr lang="sr-Cyrl-RS" sz="4400" b="1" dirty="0" smtClean="0"/>
          </a:p>
          <a:p>
            <a:pPr algn="ctr"/>
            <a:endParaRPr lang="sr-Cyrl-RS" sz="4000" dirty="0" smtClean="0"/>
          </a:p>
          <a:p>
            <a:pPr algn="ctr"/>
            <a:r>
              <a:rPr lang="sr-Latn-CS" sz="4000" dirty="0" smtClean="0"/>
              <a:t>Побољшава циркулацију крви, ублажава грчеве мишића, помаже регенерацији и опушта.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17245" y="1289242"/>
            <a:ext cx="11727408" cy="1172740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0B36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 rot="-5400000">
            <a:off x="10252688" y="3966646"/>
            <a:ext cx="7688733" cy="4324912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357126" y="4000492"/>
            <a:ext cx="510575" cy="589408"/>
          </a:xfrm>
          <a:custGeom>
            <a:avLst/>
            <a:gdLst/>
            <a:ahLst/>
            <a:cxnLst/>
            <a:rect l="l" t="t" r="r" b="b"/>
            <a:pathLst>
              <a:path w="510575" h="589408">
                <a:moveTo>
                  <a:pt x="0" y="0"/>
                </a:moveTo>
                <a:lnTo>
                  <a:pt x="510575" y="0"/>
                </a:lnTo>
                <a:lnTo>
                  <a:pt x="510575" y="589409"/>
                </a:lnTo>
                <a:lnTo>
                  <a:pt x="0" y="5894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05703" y="1500161"/>
            <a:ext cx="8377034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804"/>
              </a:lnSpc>
            </a:pPr>
            <a:r>
              <a:rPr lang="sr-Latn-CS" sz="3200" dirty="0" smtClean="0"/>
              <a:t>Уз технике масаже, вежбе опуштања и истезања које се редовно користе!</a:t>
            </a:r>
            <a:endParaRPr/>
          </a:p>
          <a:p>
            <a:pPr algn="just">
              <a:lnSpc>
                <a:spcPts val="4804"/>
              </a:lnSpc>
            </a:pPr>
            <a:endParaRPr lang="sr-Cyrl-RS" sz="3099" dirty="0" smtClean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4804"/>
              </a:lnSpc>
            </a:pPr>
            <a:endParaRPr lang="sr-Cyrl-RS" sz="3200" dirty="0" smtClean="0"/>
          </a:p>
          <a:p>
            <a:pPr algn="just">
              <a:lnSpc>
                <a:spcPts val="4804"/>
              </a:lnSpc>
            </a:pPr>
            <a:r>
              <a:rPr lang="sr-Cyrl-RS" sz="3200" dirty="0" smtClean="0"/>
              <a:t>М</a:t>
            </a:r>
            <a:r>
              <a:rPr lang="sr-Latn-CS" sz="3200" dirty="0" smtClean="0"/>
              <a:t>ожемо спречити многе мишићно-скелетне проблеме, </a:t>
            </a:r>
            <a:endParaRPr lang="sr-Cyrl-RS" sz="3200" dirty="0" smtClean="0"/>
          </a:p>
          <a:p>
            <a:pPr algn="just">
              <a:lnSpc>
                <a:spcPts val="4804"/>
              </a:lnSpc>
            </a:pPr>
            <a:r>
              <a:rPr lang="sr-Cyrl-RS" sz="3200" dirty="0" smtClean="0"/>
              <a:t>М</a:t>
            </a:r>
            <a:r>
              <a:rPr lang="sr-Latn-CS" sz="3200" dirty="0" smtClean="0"/>
              <a:t>ожемо учинити покрете нашег коња опуштенијим и опуштенијим,</a:t>
            </a:r>
            <a:endParaRPr lang="en-US" sz="30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05703" y="6698614"/>
            <a:ext cx="8377034" cy="2732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39"/>
              </a:lnSpc>
              <a:spcBef>
                <a:spcPct val="0"/>
              </a:spcBef>
            </a:pPr>
            <a:r>
              <a:rPr lang="sr-Latn-CS" sz="3200" dirty="0" smtClean="0"/>
              <a:t>Можемо побољшати физичко здравље нашег коња, </a:t>
            </a:r>
            <a:endParaRPr lang="sr-Cyrl-RS" sz="3200" dirty="0" smtClean="0"/>
          </a:p>
          <a:p>
            <a:pPr algn="just">
              <a:lnSpc>
                <a:spcPts val="4339"/>
              </a:lnSpc>
              <a:spcBef>
                <a:spcPct val="0"/>
              </a:spcBef>
            </a:pPr>
            <a:r>
              <a:rPr lang="sr-Latn-CS" sz="3200" dirty="0" smtClean="0"/>
              <a:t>Захваљујући квалитетном времену проведеном заједно, помаже нам да продубимо однос са коњем!</a:t>
            </a:r>
            <a:endParaRPr lang="en-US" sz="30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500662" y="0"/>
            <a:ext cx="7446050" cy="1141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61"/>
              </a:lnSpc>
            </a:pPr>
            <a:r>
              <a:rPr lang="sr-Latn-CS" sz="4800" b="1" dirty="0" smtClean="0"/>
              <a:t>Физиотерапија и масажа </a:t>
            </a:r>
            <a:endParaRPr lang="sr-Cyrl-RS" sz="4800" b="1" dirty="0" smtClean="0"/>
          </a:p>
        </p:txBody>
      </p:sp>
      <p:sp>
        <p:nvSpPr>
          <p:cNvPr id="10" name="Freeform 10"/>
          <p:cNvSpPr/>
          <p:nvPr/>
        </p:nvSpPr>
        <p:spPr>
          <a:xfrm>
            <a:off x="245214" y="5143500"/>
            <a:ext cx="510575" cy="589408"/>
          </a:xfrm>
          <a:custGeom>
            <a:avLst/>
            <a:gdLst/>
            <a:ahLst/>
            <a:cxnLst/>
            <a:rect l="l" t="t" r="r" b="b"/>
            <a:pathLst>
              <a:path w="510575" h="589408">
                <a:moveTo>
                  <a:pt x="0" y="0"/>
                </a:moveTo>
                <a:lnTo>
                  <a:pt x="510575" y="0"/>
                </a:lnTo>
                <a:lnTo>
                  <a:pt x="510575" y="589408"/>
                </a:lnTo>
                <a:lnTo>
                  <a:pt x="0" y="58940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45214" y="6618733"/>
            <a:ext cx="510575" cy="589408"/>
          </a:xfrm>
          <a:custGeom>
            <a:avLst/>
            <a:gdLst/>
            <a:ahLst/>
            <a:cxnLst/>
            <a:rect l="l" t="t" r="r" b="b"/>
            <a:pathLst>
              <a:path w="510575" h="589408">
                <a:moveTo>
                  <a:pt x="0" y="0"/>
                </a:moveTo>
                <a:lnTo>
                  <a:pt x="510575" y="0"/>
                </a:lnTo>
                <a:lnTo>
                  <a:pt x="510575" y="589409"/>
                </a:lnTo>
                <a:lnTo>
                  <a:pt x="0" y="5894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5688" y="7858144"/>
            <a:ext cx="510575" cy="589408"/>
          </a:xfrm>
          <a:custGeom>
            <a:avLst/>
            <a:gdLst/>
            <a:ahLst/>
            <a:cxnLst/>
            <a:rect l="l" t="t" r="r" b="b"/>
            <a:pathLst>
              <a:path w="510575" h="589408">
                <a:moveTo>
                  <a:pt x="0" y="0"/>
                </a:moveTo>
                <a:lnTo>
                  <a:pt x="510575" y="0"/>
                </a:lnTo>
                <a:lnTo>
                  <a:pt x="510575" y="589409"/>
                </a:lnTo>
                <a:lnTo>
                  <a:pt x="0" y="5894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17245" y="1249927"/>
            <a:ext cx="11948635" cy="1194863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0B36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424918"/>
            <a:ext cx="17383555" cy="1756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08" lvl="1" indent="-410204" algn="ctr">
              <a:lnSpc>
                <a:spcPts val="5319"/>
              </a:lnSpc>
            </a:pPr>
            <a:r>
              <a:rPr lang="sr-Latn-CS" sz="4400" b="1" dirty="0" smtClean="0"/>
              <a:t>Биљна медицина (фитотерапија)</a:t>
            </a:r>
            <a:endParaRPr lang="sr-Cyrl-RS" sz="4400" b="1" dirty="0" smtClean="0"/>
          </a:p>
          <a:p>
            <a:pPr algn="just">
              <a:lnSpc>
                <a:spcPts val="4211"/>
              </a:lnSpc>
              <a:spcBef>
                <a:spcPct val="0"/>
              </a:spcBef>
            </a:pPr>
            <a:endParaRPr/>
          </a:p>
          <a:p>
            <a:pPr algn="just">
              <a:lnSpc>
                <a:spcPts val="4211"/>
              </a:lnSpc>
              <a:spcBef>
                <a:spcPct val="0"/>
              </a:spcBef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430100" y="1339318"/>
            <a:ext cx="12071524" cy="7540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  <a:spcBef>
                <a:spcPct val="0"/>
              </a:spcBef>
            </a:pPr>
            <a:r>
              <a:rPr lang="sr-Latn-CS" sz="3600" dirty="0" smtClean="0"/>
              <a:t>Када треба користити? </a:t>
            </a:r>
            <a:endParaRPr lang="sr-Cyrl-RS" sz="3600" dirty="0" smtClean="0"/>
          </a:p>
          <a:p>
            <a:pPr algn="just">
              <a:lnSpc>
                <a:spcPts val="4199"/>
              </a:lnSpc>
              <a:spcBef>
                <a:spcPct val="0"/>
              </a:spcBef>
            </a:pPr>
            <a:endParaRPr lang="sr-Cyrl-RS" sz="3600" dirty="0" smtClean="0"/>
          </a:p>
          <a:p>
            <a:pPr algn="just">
              <a:lnSpc>
                <a:spcPts val="4199"/>
              </a:lnSpc>
              <a:spcBef>
                <a:spcPct val="0"/>
              </a:spcBef>
            </a:pPr>
            <a:r>
              <a:rPr lang="sr-Latn-CS" sz="3600" dirty="0" smtClean="0"/>
              <a:t>Као додатак традиционалним лековима. </a:t>
            </a:r>
            <a:endParaRPr lang="sr-Cyrl-RS" sz="3600" dirty="0" smtClean="0"/>
          </a:p>
          <a:p>
            <a:pPr algn="just">
              <a:lnSpc>
                <a:spcPts val="4199"/>
              </a:lnSpc>
              <a:spcBef>
                <a:spcPct val="0"/>
              </a:spcBef>
            </a:pPr>
            <a:r>
              <a:rPr lang="sr-Latn-CS" sz="3600" dirty="0" smtClean="0"/>
              <a:t>Као превенција. </a:t>
            </a:r>
            <a:endParaRPr lang="sr-Cyrl-RS" sz="3600" dirty="0" smtClean="0"/>
          </a:p>
          <a:p>
            <a:pPr algn="just">
              <a:lnSpc>
                <a:spcPts val="4199"/>
              </a:lnSpc>
              <a:spcBef>
                <a:spcPct val="0"/>
              </a:spcBef>
            </a:pPr>
            <a:r>
              <a:rPr lang="sr-Latn-CS" sz="3600" dirty="0" smtClean="0"/>
              <a:t>У случају хроничних проблема (нпр. поновљена храманост, колике, шепавост). </a:t>
            </a:r>
            <a:endParaRPr lang="sr-Cyrl-RS" sz="3600" dirty="0" smtClean="0"/>
          </a:p>
          <a:p>
            <a:pPr algn="just">
              <a:lnSpc>
                <a:spcPts val="4199"/>
              </a:lnSpc>
              <a:spcBef>
                <a:spcPct val="0"/>
              </a:spcBef>
            </a:pPr>
            <a:r>
              <a:rPr lang="sr-Latn-CS" sz="3600" dirty="0" smtClean="0"/>
              <a:t>За смиривање нервног система стресираних коња, нервозних спортских коња. </a:t>
            </a:r>
            <a:endParaRPr lang="sr-Cyrl-RS" sz="3600" dirty="0" smtClean="0"/>
          </a:p>
          <a:p>
            <a:pPr algn="just">
              <a:lnSpc>
                <a:spcPts val="4199"/>
              </a:lnSpc>
              <a:spcBef>
                <a:spcPct val="0"/>
              </a:spcBef>
            </a:pPr>
            <a:r>
              <a:rPr lang="sr-Latn-CS" sz="3600" dirty="0" smtClean="0"/>
              <a:t>За убрзавање рехабилитације након операције или регенерације након повреда. </a:t>
            </a:r>
            <a:endParaRPr lang="sr-Cyrl-RS" sz="3600" dirty="0" smtClean="0"/>
          </a:p>
          <a:p>
            <a:pPr algn="just">
              <a:lnSpc>
                <a:spcPts val="4199"/>
              </a:lnSpc>
              <a:spcBef>
                <a:spcPct val="0"/>
              </a:spcBef>
            </a:pPr>
            <a:endParaRPr lang="sr-Cyrl-RS" sz="3600" dirty="0" smtClean="0"/>
          </a:p>
          <a:p>
            <a:pPr algn="just">
              <a:lnSpc>
                <a:spcPts val="4199"/>
              </a:lnSpc>
              <a:spcBef>
                <a:spcPct val="0"/>
              </a:spcBef>
            </a:pPr>
            <a:r>
              <a:rPr lang="sr-Latn-CS" sz="3600" dirty="0" smtClean="0"/>
              <a:t>Важно! Увек потражите мишљење ветеринара пре него што започнете алтернативни третман како бисте били сигурни да одговара тренутном здравственом стању коња!</a:t>
            </a:r>
            <a:endParaRPr lang="en-US" sz="34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4100184" y="1688672"/>
            <a:ext cx="3492602" cy="3096745"/>
          </a:xfrm>
          <a:custGeom>
            <a:avLst/>
            <a:gdLst/>
            <a:ahLst/>
            <a:cxnLst/>
            <a:rect l="l" t="t" r="r" b="b"/>
            <a:pathLst>
              <a:path w="3492602" h="3096745">
                <a:moveTo>
                  <a:pt x="0" y="0"/>
                </a:moveTo>
                <a:lnTo>
                  <a:pt x="3492602" y="0"/>
                </a:lnTo>
                <a:lnTo>
                  <a:pt x="3492602" y="3096745"/>
                </a:lnTo>
                <a:lnTo>
                  <a:pt x="0" y="30967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91" b="-639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00184" y="4940275"/>
            <a:ext cx="3492602" cy="5058538"/>
          </a:xfrm>
          <a:custGeom>
            <a:avLst/>
            <a:gdLst/>
            <a:ahLst/>
            <a:cxnLst/>
            <a:rect l="l" t="t" r="r" b="b"/>
            <a:pathLst>
              <a:path w="3492602" h="5058538">
                <a:moveTo>
                  <a:pt x="0" y="0"/>
                </a:moveTo>
                <a:lnTo>
                  <a:pt x="3492602" y="0"/>
                </a:lnTo>
                <a:lnTo>
                  <a:pt x="3492602" y="5058539"/>
                </a:lnTo>
                <a:lnTo>
                  <a:pt x="0" y="50585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3565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17245" y="1249927"/>
            <a:ext cx="11948635" cy="1194863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0B36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175296" y="4374791"/>
            <a:ext cx="4692373" cy="3457030"/>
          </a:xfrm>
          <a:custGeom>
            <a:avLst/>
            <a:gdLst/>
            <a:ahLst/>
            <a:cxnLst/>
            <a:rect l="l" t="t" r="r" b="b"/>
            <a:pathLst>
              <a:path w="4692373" h="3457030">
                <a:moveTo>
                  <a:pt x="0" y="0"/>
                </a:moveTo>
                <a:lnTo>
                  <a:pt x="4692373" y="0"/>
                </a:lnTo>
                <a:lnTo>
                  <a:pt x="4692373" y="3457030"/>
                </a:lnTo>
                <a:lnTo>
                  <a:pt x="0" y="34570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372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606975" y="344169"/>
            <a:ext cx="11613952" cy="733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sr-Latn-CS" sz="4400" b="1" dirty="0" smtClean="0"/>
              <a:t>Са биљем за имуни систем</a:t>
            </a:r>
            <a:endParaRPr lang="en-US" sz="4299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0" y="1463197"/>
            <a:ext cx="18288000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sr-Latn-CS" sz="4000" dirty="0" smtClean="0"/>
              <a:t>Лековито биље може подржати функционисање ослабљеног имуног система на неколико начина, али фитотерапија је првенствено додатак правилном узгоју, исхрани и биолошкој безбедности!</a:t>
            </a:r>
            <a:endParaRPr lang="en-US" sz="39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63110" y="4015713"/>
            <a:ext cx="12751848" cy="2010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19"/>
              </a:lnSpc>
              <a:spcBef>
                <a:spcPct val="0"/>
              </a:spcBef>
            </a:pPr>
            <a:r>
              <a:rPr lang="sr-Latn-CS" sz="4000" b="1" dirty="0" smtClean="0"/>
              <a:t>Ехинацеа: </a:t>
            </a:r>
            <a:r>
              <a:rPr lang="sr-Latn-CS" sz="4000" dirty="0" smtClean="0"/>
              <a:t>повећава број ћелија укључених у имуне реакције, чинећи тако имуни систем ефикаснијим током инфекције.</a:t>
            </a:r>
            <a:endParaRPr lang="en-US" sz="37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28564" y="7786706"/>
            <a:ext cx="17004894" cy="2010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19"/>
              </a:lnSpc>
              <a:spcBef>
                <a:spcPct val="0"/>
              </a:spcBef>
            </a:pPr>
            <a:r>
              <a:rPr lang="sr-Latn-CS" sz="4000" dirty="0" smtClean="0"/>
              <a:t>Пошто повећава спремност имуног система, животињу хранимо ехинацеом највише 4-6 недеља, а затим правимо паузу од најмање толико времена. Расположива имунолошка заштита се развија након око 2 недеље храњења.</a:t>
            </a:r>
            <a:endParaRPr lang="en-US" sz="37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89364" y="1249927"/>
            <a:ext cx="11948635" cy="1194863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0B36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98651" y="3767320"/>
            <a:ext cx="13266159" cy="5008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49"/>
              </a:lnSpc>
            </a:pPr>
            <a:r>
              <a:rPr lang="sr-Latn-CS" sz="4000" dirty="0" smtClean="0"/>
              <a:t>Ту спадају биљке које утичу на варење и функцију жлезда, као што су </a:t>
            </a:r>
            <a:r>
              <a:rPr lang="sr-Latn-CS" sz="4000" b="1" dirty="0" smtClean="0"/>
              <a:t>корен рена, бели лук, сапуница, сладић, хајдучка трава, невен</a:t>
            </a:r>
            <a:r>
              <a:rPr lang="sr-Latn-CS" sz="4000" dirty="0" smtClean="0"/>
              <a:t> или </a:t>
            </a:r>
            <a:r>
              <a:rPr lang="sr-Latn-CS" sz="4000" b="1" dirty="0" smtClean="0"/>
              <a:t>лист маслачка</a:t>
            </a:r>
            <a:r>
              <a:rPr lang="sr-Latn-CS" sz="4000" dirty="0" smtClean="0"/>
              <a:t>. Приликом употребе ових биљака, увек се морају узети у обзир контраиндикације, које су првенствено повезане са стањем желудачне и цревне слузокоже.</a:t>
            </a:r>
            <a:endParaRPr lang="en-US" sz="37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012145" y="344169"/>
            <a:ext cx="10803613" cy="733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sr-Latn-CS" sz="4000" b="1" dirty="0" smtClean="0"/>
              <a:t>Са биљем за имуни систем</a:t>
            </a:r>
            <a:endParaRPr lang="en-US" sz="4000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4155657" y="4005445"/>
            <a:ext cx="3391238" cy="5041869"/>
          </a:xfrm>
          <a:custGeom>
            <a:avLst/>
            <a:gdLst/>
            <a:ahLst/>
            <a:cxnLst/>
            <a:rect l="l" t="t" r="r" b="b"/>
            <a:pathLst>
              <a:path w="3391238" h="5041869">
                <a:moveTo>
                  <a:pt x="0" y="0"/>
                </a:moveTo>
                <a:lnTo>
                  <a:pt x="3391238" y="0"/>
                </a:lnTo>
                <a:lnTo>
                  <a:pt x="3391238" y="5041869"/>
                </a:lnTo>
                <a:lnTo>
                  <a:pt x="0" y="504186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892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57126" y="1500162"/>
            <a:ext cx="17573684" cy="1885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19"/>
              </a:lnSpc>
              <a:spcBef>
                <a:spcPct val="0"/>
              </a:spcBef>
            </a:pPr>
            <a:r>
              <a:rPr lang="sr-Latn-CS" sz="3600" dirty="0" smtClean="0"/>
              <a:t>Друге „имуномодулаторне“ биљке могу се користити за заштиту одбрамбених линија имуног система (слузокоже, коже, цревне флоре) и индиректно стимулисање процеса који се тамо одвијају.</a:t>
            </a:r>
            <a:endParaRPr lang="en-US" sz="36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89364" y="1249927"/>
            <a:ext cx="11948635" cy="1194863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0B36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85754" y="1500162"/>
            <a:ext cx="16861092" cy="7720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74"/>
              </a:lnSpc>
            </a:pPr>
            <a:r>
              <a:rPr lang="sr-Latn-CS" sz="3600" dirty="0" smtClean="0"/>
              <a:t>Спољашњи третман, </a:t>
            </a:r>
            <a:endParaRPr lang="sr-Cyrl-RS" sz="3600" dirty="0" smtClean="0"/>
          </a:p>
          <a:p>
            <a:pPr>
              <a:lnSpc>
                <a:spcPts val="7174"/>
              </a:lnSpc>
            </a:pPr>
            <a:r>
              <a:rPr lang="sr-Latn-CS" sz="3600" dirty="0" smtClean="0"/>
              <a:t>Инхалација, </a:t>
            </a:r>
            <a:endParaRPr lang="sr-Cyrl-RS" sz="3600" dirty="0" smtClean="0"/>
          </a:p>
          <a:p>
            <a:pPr>
              <a:lnSpc>
                <a:spcPts val="7174"/>
              </a:lnSpc>
            </a:pPr>
            <a:r>
              <a:rPr lang="sr-Latn-CS" sz="3600" dirty="0" smtClean="0"/>
              <a:t>Орални третман.</a:t>
            </a:r>
            <a:endParaRPr lang="en-US" sz="34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639"/>
              </a:lnSpc>
            </a:pPr>
            <a:endParaRPr/>
          </a:p>
          <a:p>
            <a:pPr algn="just">
              <a:lnSpc>
                <a:spcPts val="5984"/>
              </a:lnSpc>
            </a:pPr>
            <a:endParaRPr lang="sr-Cyrl-RS" sz="3600" b="1" dirty="0" smtClean="0"/>
          </a:p>
          <a:p>
            <a:pPr algn="just">
              <a:lnSpc>
                <a:spcPts val="5984"/>
              </a:lnSpc>
            </a:pPr>
            <a:r>
              <a:rPr lang="sr-Latn-CS" sz="3600" b="1" dirty="0" smtClean="0"/>
              <a:t>ВАЖНО! </a:t>
            </a:r>
            <a:r>
              <a:rPr lang="sr-Latn-CS" sz="3600" dirty="0" smtClean="0"/>
              <a:t>Етерична уља се обично користе разблажена! Нека етерична уља могу се користити неразблажена за лечење рана, нпр. </a:t>
            </a:r>
            <a:r>
              <a:rPr lang="sr-Latn-CS" sz="3600" b="1" dirty="0" smtClean="0"/>
              <a:t>камилица, лаванда, хајдучка трава</a:t>
            </a:r>
            <a:r>
              <a:rPr lang="sr-Latn-CS" sz="3600" dirty="0" smtClean="0"/>
              <a:t>. Етерична уља можемо користити за трљање, масажу, прање и компресовање коња, а можемо направити и маст</a:t>
            </a:r>
            <a:r>
              <a:rPr lang="sr-Cyrl-RS" sz="3600" dirty="0" smtClean="0"/>
              <a:t> </a:t>
            </a:r>
            <a:r>
              <a:rPr lang="sr-Latn-CS" sz="3600" dirty="0" smtClean="0"/>
              <a:t>и крему за стопала од етеричних уља. За инхалацију, нпр. </a:t>
            </a:r>
            <a:r>
              <a:rPr lang="sr-Latn-CS" sz="3600" b="1" dirty="0" smtClean="0"/>
              <a:t>нана, еукалиптус</a:t>
            </a:r>
            <a:r>
              <a:rPr lang="sr-Latn-CS" sz="3600" dirty="0" smtClean="0"/>
              <a:t>. Етерична уља су понекад погодна и за оралну употребу (храњење).</a:t>
            </a:r>
            <a:endParaRPr lang="en-US" sz="34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63719" y="1924249"/>
            <a:ext cx="510575" cy="589408"/>
          </a:xfrm>
          <a:custGeom>
            <a:avLst/>
            <a:gdLst/>
            <a:ahLst/>
            <a:cxnLst/>
            <a:rect l="l" t="t" r="r" b="b"/>
            <a:pathLst>
              <a:path w="510575" h="589408">
                <a:moveTo>
                  <a:pt x="0" y="0"/>
                </a:moveTo>
                <a:lnTo>
                  <a:pt x="510575" y="0"/>
                </a:lnTo>
                <a:lnTo>
                  <a:pt x="510575" y="589408"/>
                </a:lnTo>
                <a:lnTo>
                  <a:pt x="0" y="5894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63719" y="2831279"/>
            <a:ext cx="510575" cy="589408"/>
          </a:xfrm>
          <a:custGeom>
            <a:avLst/>
            <a:gdLst/>
            <a:ahLst/>
            <a:cxnLst/>
            <a:rect l="l" t="t" r="r" b="b"/>
            <a:pathLst>
              <a:path w="510575" h="589408">
                <a:moveTo>
                  <a:pt x="0" y="0"/>
                </a:moveTo>
                <a:lnTo>
                  <a:pt x="510575" y="0"/>
                </a:lnTo>
                <a:lnTo>
                  <a:pt x="510575" y="589408"/>
                </a:lnTo>
                <a:lnTo>
                  <a:pt x="0" y="5894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63719" y="3738309"/>
            <a:ext cx="510575" cy="589408"/>
          </a:xfrm>
          <a:custGeom>
            <a:avLst/>
            <a:gdLst/>
            <a:ahLst/>
            <a:cxnLst/>
            <a:rect l="l" t="t" r="r" b="b"/>
            <a:pathLst>
              <a:path w="510575" h="589408">
                <a:moveTo>
                  <a:pt x="0" y="0"/>
                </a:moveTo>
                <a:lnTo>
                  <a:pt x="510575" y="0"/>
                </a:lnTo>
                <a:lnTo>
                  <a:pt x="510575" y="589409"/>
                </a:lnTo>
                <a:lnTo>
                  <a:pt x="0" y="58940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rcRect l="7598" r="25328"/>
          <a:stretch>
            <a:fillRect/>
          </a:stretch>
        </p:blipFill>
        <p:spPr>
          <a:xfrm>
            <a:off x="12727853" y="1249927"/>
            <a:ext cx="5272552" cy="442176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297799" y="371475"/>
            <a:ext cx="9692402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sr-Latn-CS" sz="4400" b="1" dirty="0" smtClean="0"/>
              <a:t>Коришћење етеричних уља ароматерапије</a:t>
            </a:r>
            <a:endParaRPr lang="en-US" sz="4099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89364" y="1249927"/>
            <a:ext cx="11948635" cy="1194863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0B36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732573" y="3721509"/>
            <a:ext cx="5893761" cy="3138427"/>
          </a:xfrm>
          <a:custGeom>
            <a:avLst/>
            <a:gdLst/>
            <a:ahLst/>
            <a:cxnLst/>
            <a:rect l="l" t="t" r="r" b="b"/>
            <a:pathLst>
              <a:path w="5893761" h="3138427">
                <a:moveTo>
                  <a:pt x="0" y="0"/>
                </a:moveTo>
                <a:lnTo>
                  <a:pt x="5893761" y="0"/>
                </a:lnTo>
                <a:lnTo>
                  <a:pt x="5893761" y="3138428"/>
                </a:lnTo>
                <a:lnTo>
                  <a:pt x="0" y="31384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84453" y="361950"/>
            <a:ext cx="15719095" cy="624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0"/>
              </a:lnSpc>
              <a:spcBef>
                <a:spcPct val="0"/>
              </a:spcBef>
            </a:pPr>
            <a:r>
              <a:rPr lang="sr-Cyrl-RS" sz="4142" b="1" dirty="0" smtClean="0">
                <a:solidFill>
                  <a:srgbClr val="000000"/>
                </a:solidFill>
                <a:ea typeface="Poppins Bold"/>
                <a:cs typeface="Poppins Bold"/>
                <a:sym typeface="Poppins Bold"/>
              </a:rPr>
              <a:t>Магнетна терапија</a:t>
            </a:r>
            <a:endParaRPr lang="en-US" sz="4142" b="1" dirty="0">
              <a:solidFill>
                <a:srgbClr val="000000"/>
              </a:solidFill>
              <a:ea typeface="Poppins Bold"/>
              <a:cs typeface="Poppins Bold"/>
              <a:sym typeface="Poppi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60791" y="3550059"/>
            <a:ext cx="15740182" cy="5232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14"/>
              </a:lnSpc>
            </a:pPr>
            <a:r>
              <a:rPr lang="sr-Latn-CS" sz="3200" b="1" dirty="0" smtClean="0"/>
              <a:t>Области примене система магнетне терапије су</a:t>
            </a:r>
            <a:r>
              <a:rPr lang="sr-Latn-CS" sz="3200" dirty="0" smtClean="0"/>
              <a:t>: </a:t>
            </a:r>
            <a:endParaRPr lang="sr-Cyrl-RS" sz="3200" dirty="0" smtClean="0"/>
          </a:p>
          <a:p>
            <a:pPr>
              <a:lnSpc>
                <a:spcPts val="5114"/>
              </a:lnSpc>
            </a:pPr>
            <a:r>
              <a:rPr lang="sr-Latn-CS" sz="3200" dirty="0" smtClean="0"/>
              <a:t>здравствена заштита ублажавање стреса</a:t>
            </a:r>
            <a:endParaRPr lang="sr-Cyrl-RS" sz="3200" dirty="0" smtClean="0"/>
          </a:p>
          <a:p>
            <a:pPr>
              <a:lnSpc>
                <a:spcPts val="5114"/>
              </a:lnSpc>
            </a:pPr>
            <a:r>
              <a:rPr lang="sr-Latn-CS" sz="3200" dirty="0" smtClean="0"/>
              <a:t> постизање оптималних перформанси у спорту </a:t>
            </a:r>
            <a:endParaRPr lang="sr-Cyrl-RS" sz="3200" dirty="0" smtClean="0"/>
          </a:p>
          <a:p>
            <a:pPr>
              <a:lnSpc>
                <a:spcPts val="5114"/>
              </a:lnSpc>
            </a:pPr>
            <a:r>
              <a:rPr lang="sr-Latn-CS" sz="3200" dirty="0" smtClean="0"/>
              <a:t>регенерација након рада, спорта или болести </a:t>
            </a:r>
            <a:endParaRPr lang="sr-Cyrl-RS" sz="3200" dirty="0" smtClean="0"/>
          </a:p>
          <a:p>
            <a:pPr>
              <a:lnSpc>
                <a:spcPts val="5114"/>
              </a:lnSpc>
            </a:pPr>
            <a:r>
              <a:rPr lang="sr-Latn-CS" sz="3200" dirty="0" smtClean="0"/>
              <a:t>мускулоскелетна рехабилитација </a:t>
            </a:r>
            <a:endParaRPr lang="sr-Cyrl-RS" sz="3200" dirty="0" smtClean="0"/>
          </a:p>
          <a:p>
            <a:pPr>
              <a:lnSpc>
                <a:spcPts val="5114"/>
              </a:lnSpc>
            </a:pPr>
            <a:r>
              <a:rPr lang="sr-Latn-CS" sz="3200" dirty="0" smtClean="0"/>
              <a:t>подстицање процеса зарастања након акутне или хроничне болести</a:t>
            </a:r>
            <a:endParaRPr lang="sr-Cyrl-RS" sz="3200" dirty="0" smtClean="0"/>
          </a:p>
          <a:p>
            <a:pPr>
              <a:lnSpc>
                <a:spcPts val="5114"/>
              </a:lnSpc>
            </a:pPr>
            <a:r>
              <a:rPr lang="sr-Latn-CS" sz="3200" dirty="0" smtClean="0"/>
              <a:t> ублажавање бола, </a:t>
            </a:r>
            <a:endParaRPr lang="sr-Cyrl-RS" sz="3200" dirty="0" smtClean="0"/>
          </a:p>
          <a:p>
            <a:pPr>
              <a:lnSpc>
                <a:spcPts val="5114"/>
              </a:lnSpc>
            </a:pPr>
            <a:r>
              <a:rPr lang="sr-Latn-CS" sz="3200" dirty="0" smtClean="0"/>
              <a:t>смањење упале.</a:t>
            </a:r>
            <a:endParaRPr lang="en-US" sz="30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0" y="1199688"/>
            <a:ext cx="18288000" cy="183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7"/>
              </a:lnSpc>
            </a:pPr>
            <a:r>
              <a:rPr lang="sr-Latn-CS" sz="3200" dirty="0" smtClean="0"/>
              <a:t>Суштина терапије је да се пулсирајућа магнетна поља користе за активирање различитих физиолошких процеса у телу. Јачина магнетних импулса (чак и на највишем нивоу осетљивости) је мања од магнетне јачине Земље.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621</Words>
  <Application>Microsoft Office PowerPoint</Application>
  <PresentationFormat>Custom</PresentationFormat>
  <Paragraphs>75</Paragraphs>
  <Slides>11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Montserrat</vt:lpstr>
      <vt:lpstr>Calibri</vt:lpstr>
      <vt:lpstr>Poppins Bold</vt:lpstr>
      <vt:lpstr>Poppins</vt:lpstr>
      <vt:lpstr>Open Sans Bold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Alternatív módszerek a lógyógyászatban</dc:title>
  <dc:creator>User</dc:creator>
  <cp:lastModifiedBy>User</cp:lastModifiedBy>
  <cp:revision>4</cp:revision>
  <dcterms:created xsi:type="dcterms:W3CDTF">2006-08-16T00:00:00Z</dcterms:created>
  <dcterms:modified xsi:type="dcterms:W3CDTF">2026-04-13T06:05:26Z</dcterms:modified>
  <dc:identifier>DAG-PJcxJuI</dc:identifier>
</cp:coreProperties>
</file>