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8288000" cy="10287000"/>
  <p:notesSz cx="6858000" cy="9144000"/>
  <p:embeddedFontLst>
    <p:embeddedFont>
      <p:font typeface="Calibri" pitchFamily="34" charset="0"/>
      <p:regular r:id="rId11"/>
      <p:bold r:id="rId12"/>
      <p:italic r:id="rId13"/>
      <p:boldItalic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622" autoAdjust="0"/>
  </p:normalViewPr>
  <p:slideViewPr>
    <p:cSldViewPr>
      <p:cViewPr varScale="1">
        <p:scale>
          <a:sx n="45" d="100"/>
          <a:sy n="45" d="100"/>
        </p:scale>
        <p:origin x="-81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693" y="-252660"/>
            <a:ext cx="17426859" cy="10831582"/>
          </a:xfrm>
          <a:custGeom>
            <a:avLst/>
            <a:gdLst/>
            <a:ahLst/>
            <a:cxnLst/>
            <a:rect l="l" t="t" r="r" b="b"/>
            <a:pathLst>
              <a:path w="17426859" h="10831582">
                <a:moveTo>
                  <a:pt x="0" y="0"/>
                </a:moveTo>
                <a:lnTo>
                  <a:pt x="17426859" y="0"/>
                </a:lnTo>
                <a:lnTo>
                  <a:pt x="17426859" y="10831582"/>
                </a:lnTo>
                <a:lnTo>
                  <a:pt x="0" y="10831582"/>
                </a:lnTo>
                <a:lnTo>
                  <a:pt x="0" y="0"/>
                </a:lnTo>
                <a:close/>
              </a:path>
            </a:pathLst>
          </a:custGeom>
          <a:blipFill>
            <a:blip r:embed="rId2"/>
            <a:stretch>
              <a:fillRect t="-13637" b="-13264"/>
            </a:stretch>
          </a:blipFill>
        </p:spPr>
      </p:sp>
      <p:sp>
        <p:nvSpPr>
          <p:cNvPr id="3" name="Freeform 3"/>
          <p:cNvSpPr/>
          <p:nvPr/>
        </p:nvSpPr>
        <p:spPr>
          <a:xfrm rot="5400000">
            <a:off x="-3852949" y="3852949"/>
            <a:ext cx="10287000" cy="2581102"/>
          </a:xfrm>
          <a:custGeom>
            <a:avLst/>
            <a:gdLst/>
            <a:ahLst/>
            <a:cxnLst/>
            <a:rect l="l" t="t" r="r" b="b"/>
            <a:pathLst>
              <a:path w="10287000" h="2581102">
                <a:moveTo>
                  <a:pt x="0" y="0"/>
                </a:moveTo>
                <a:lnTo>
                  <a:pt x="10287000" y="0"/>
                </a:lnTo>
                <a:lnTo>
                  <a:pt x="10287000" y="2581102"/>
                </a:lnTo>
                <a:lnTo>
                  <a:pt x="0" y="258110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8798122" y="1729009"/>
            <a:ext cx="8461178" cy="8849913"/>
          </a:xfrm>
          <a:custGeom>
            <a:avLst/>
            <a:gdLst/>
            <a:ahLst/>
            <a:cxnLst/>
            <a:rect l="l" t="t" r="r" b="b"/>
            <a:pathLst>
              <a:path w="8461178" h="8849913">
                <a:moveTo>
                  <a:pt x="0" y="0"/>
                </a:moveTo>
                <a:lnTo>
                  <a:pt x="8461178" y="0"/>
                </a:lnTo>
                <a:lnTo>
                  <a:pt x="8461178" y="8849913"/>
                </a:lnTo>
                <a:lnTo>
                  <a:pt x="0" y="8849913"/>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rot="5400000" flipH="1" flipV="1">
            <a:off x="11857649" y="3852949"/>
            <a:ext cx="10287000" cy="2581102"/>
          </a:xfrm>
          <a:custGeom>
            <a:avLst/>
            <a:gdLst/>
            <a:ahLst/>
            <a:cxnLst/>
            <a:rect l="l" t="t" r="r" b="b"/>
            <a:pathLst>
              <a:path w="10287000" h="2581102">
                <a:moveTo>
                  <a:pt x="10287000" y="2581102"/>
                </a:moveTo>
                <a:lnTo>
                  <a:pt x="0" y="2581102"/>
                </a:lnTo>
                <a:lnTo>
                  <a:pt x="0" y="0"/>
                </a:lnTo>
                <a:lnTo>
                  <a:pt x="10287000" y="0"/>
                </a:lnTo>
                <a:lnTo>
                  <a:pt x="10287000" y="2581102"/>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420214" y="8056786"/>
            <a:ext cx="6228934" cy="2910611"/>
          </a:xfrm>
          <a:custGeom>
            <a:avLst/>
            <a:gdLst/>
            <a:ahLst/>
            <a:cxnLst/>
            <a:rect l="l" t="t" r="r" b="b"/>
            <a:pathLst>
              <a:path w="6228934" h="2910611">
                <a:moveTo>
                  <a:pt x="0" y="0"/>
                </a:moveTo>
                <a:lnTo>
                  <a:pt x="6228933" y="0"/>
                </a:lnTo>
                <a:lnTo>
                  <a:pt x="6228933" y="2910611"/>
                </a:lnTo>
                <a:lnTo>
                  <a:pt x="0" y="2910611"/>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7" name="Freeform 7"/>
          <p:cNvSpPr/>
          <p:nvPr/>
        </p:nvSpPr>
        <p:spPr>
          <a:xfrm rot="1763920">
            <a:off x="2102746" y="7953239"/>
            <a:ext cx="1252447" cy="2165809"/>
          </a:xfrm>
          <a:custGeom>
            <a:avLst/>
            <a:gdLst/>
            <a:ahLst/>
            <a:cxnLst/>
            <a:rect l="l" t="t" r="r" b="b"/>
            <a:pathLst>
              <a:path w="1252447" h="2165809">
                <a:moveTo>
                  <a:pt x="0" y="0"/>
                </a:moveTo>
                <a:lnTo>
                  <a:pt x="1252447" y="0"/>
                </a:lnTo>
                <a:lnTo>
                  <a:pt x="1252447" y="2165809"/>
                </a:lnTo>
                <a:lnTo>
                  <a:pt x="0" y="2165809"/>
                </a:lnTo>
                <a:lnTo>
                  <a:pt x="0" y="0"/>
                </a:lnTo>
                <a:close/>
              </a:path>
            </a:pathLst>
          </a:custGeom>
          <a:blipFill>
            <a:blip r:embed="rId9" cstate="print">
              <a:extLst>
                <a:ext uri="{96DAC541-7B7A-43D3-8B79-37D633B846F1}">
                  <asvg:svgBlip xmlns:asvg="http://schemas.microsoft.com/office/drawing/2016/SVG/main" xmlns="" r:embed="rId10"/>
                </a:ext>
              </a:extLst>
            </a:blip>
            <a:stretch>
              <a:fillRect/>
            </a:stretch>
          </a:blipFill>
        </p:spPr>
      </p:sp>
      <p:sp>
        <p:nvSpPr>
          <p:cNvPr id="8" name="Freeform 8"/>
          <p:cNvSpPr/>
          <p:nvPr/>
        </p:nvSpPr>
        <p:spPr>
          <a:xfrm flipH="1" flipV="1">
            <a:off x="12242444" y="-252660"/>
            <a:ext cx="6045556" cy="2824923"/>
          </a:xfrm>
          <a:custGeom>
            <a:avLst/>
            <a:gdLst/>
            <a:ahLst/>
            <a:cxnLst/>
            <a:rect l="l" t="t" r="r" b="b"/>
            <a:pathLst>
              <a:path w="6045556" h="2824923">
                <a:moveTo>
                  <a:pt x="6045556" y="2824923"/>
                </a:moveTo>
                <a:lnTo>
                  <a:pt x="0" y="2824923"/>
                </a:lnTo>
                <a:lnTo>
                  <a:pt x="0" y="0"/>
                </a:lnTo>
                <a:lnTo>
                  <a:pt x="6045556" y="0"/>
                </a:lnTo>
                <a:lnTo>
                  <a:pt x="6045556" y="2824923"/>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9" name="Freeform 9"/>
          <p:cNvSpPr/>
          <p:nvPr/>
        </p:nvSpPr>
        <p:spPr>
          <a:xfrm rot="-8484458">
            <a:off x="14302298" y="-186681"/>
            <a:ext cx="1034212" cy="1788424"/>
          </a:xfrm>
          <a:custGeom>
            <a:avLst/>
            <a:gdLst/>
            <a:ahLst/>
            <a:cxnLst/>
            <a:rect l="l" t="t" r="r" b="b"/>
            <a:pathLst>
              <a:path w="1034212" h="1788424">
                <a:moveTo>
                  <a:pt x="0" y="0"/>
                </a:moveTo>
                <a:lnTo>
                  <a:pt x="1034212" y="0"/>
                </a:lnTo>
                <a:lnTo>
                  <a:pt x="1034212" y="1788425"/>
                </a:lnTo>
                <a:lnTo>
                  <a:pt x="0" y="1788425"/>
                </a:lnTo>
                <a:lnTo>
                  <a:pt x="0" y="0"/>
                </a:lnTo>
                <a:close/>
              </a:path>
            </a:pathLst>
          </a:custGeom>
          <a:blipFill>
            <a:blip r:embed="rId11" cstate="print">
              <a:extLst>
                <a:ext uri="{96DAC541-7B7A-43D3-8B79-37D633B846F1}">
                  <asvg:svgBlip xmlns:asvg="http://schemas.microsoft.com/office/drawing/2016/SVG/main" xmlns="" r:embed="rId10"/>
                </a:ext>
              </a:extLst>
            </a:blip>
            <a:stretch>
              <a:fillRect/>
            </a:stretch>
          </a:blipFill>
        </p:spPr>
      </p:sp>
      <p:sp>
        <p:nvSpPr>
          <p:cNvPr id="10" name="Freeform 10"/>
          <p:cNvSpPr/>
          <p:nvPr/>
        </p:nvSpPr>
        <p:spPr>
          <a:xfrm>
            <a:off x="3721862" y="475434"/>
            <a:ext cx="10844275" cy="9258300"/>
          </a:xfrm>
          <a:custGeom>
            <a:avLst/>
            <a:gdLst/>
            <a:ahLst/>
            <a:cxnLst/>
            <a:rect l="l" t="t" r="r" b="b"/>
            <a:pathLst>
              <a:path w="10844275" h="9258300">
                <a:moveTo>
                  <a:pt x="0" y="0"/>
                </a:moveTo>
                <a:lnTo>
                  <a:pt x="10844276" y="0"/>
                </a:lnTo>
                <a:lnTo>
                  <a:pt x="10844276" y="9258300"/>
                </a:lnTo>
                <a:lnTo>
                  <a:pt x="0" y="9258300"/>
                </a:lnTo>
                <a:lnTo>
                  <a:pt x="0" y="0"/>
                </a:lnTo>
                <a:close/>
              </a:path>
            </a:pathLst>
          </a:custGeom>
          <a:blipFill>
            <a:blip r:embed="rId12"/>
            <a:stretch>
              <a:fillRect/>
            </a:stretch>
          </a:blipFill>
        </p:spPr>
      </p:sp>
      <p:sp>
        <p:nvSpPr>
          <p:cNvPr id="11" name="TextBox 11"/>
          <p:cNvSpPr txBox="1"/>
          <p:nvPr/>
        </p:nvSpPr>
        <p:spPr>
          <a:xfrm>
            <a:off x="1651808" y="3050659"/>
            <a:ext cx="14984384" cy="3180358"/>
          </a:xfrm>
          <a:prstGeom prst="rect">
            <a:avLst/>
          </a:prstGeom>
        </p:spPr>
        <p:txBody>
          <a:bodyPr lIns="0" tIns="0" rIns="0" bIns="0" rtlCol="0" anchor="t">
            <a:spAutoFit/>
          </a:bodyPr>
          <a:lstStyle/>
          <a:p>
            <a:pPr algn="ctr">
              <a:lnSpc>
                <a:spcPts val="13868"/>
              </a:lnSpc>
            </a:pPr>
            <a:r>
              <a:rPr lang="sr-Cyrl-RS" sz="8000" b="1" dirty="0" smtClean="0">
                <a:solidFill>
                  <a:srgbClr val="000000"/>
                </a:solidFill>
                <a:latin typeface="Noot"/>
                <a:ea typeface="Noot"/>
                <a:cs typeface="Noot"/>
                <a:sym typeface="Noot"/>
              </a:rPr>
              <a:t>ДЕЗОБАРИЈЕРЕ</a:t>
            </a:r>
            <a:endParaRPr lang="en-US" sz="8000" b="1" dirty="0">
              <a:solidFill>
                <a:srgbClr val="000000"/>
              </a:solidFill>
              <a:latin typeface="Noot"/>
              <a:ea typeface="Noot"/>
              <a:cs typeface="Noot"/>
              <a:sym typeface="Noot"/>
            </a:endParaRPr>
          </a:p>
          <a:p>
            <a:pPr algn="ctr">
              <a:lnSpc>
                <a:spcPts val="13868"/>
              </a:lnSpc>
            </a:pPr>
            <a:endParaRPr/>
          </a:p>
        </p:txBody>
      </p:sp>
      <p:sp>
        <p:nvSpPr>
          <p:cNvPr id="12" name="Freeform 11"/>
          <p:cNvSpPr/>
          <p:nvPr/>
        </p:nvSpPr>
        <p:spPr>
          <a:xfrm>
            <a:off x="13001652" y="0"/>
            <a:ext cx="4857784" cy="2214542"/>
          </a:xfrm>
          <a:custGeom>
            <a:avLst/>
            <a:gdLst/>
            <a:ahLst/>
            <a:cxnLst/>
            <a:rect l="l" t="t" r="r" b="b"/>
            <a:pathLst>
              <a:path w="11561831" h="4410721">
                <a:moveTo>
                  <a:pt x="0" y="0"/>
                </a:moveTo>
                <a:lnTo>
                  <a:pt x="11561831" y="0"/>
                </a:lnTo>
                <a:lnTo>
                  <a:pt x="11561831" y="4410721"/>
                </a:lnTo>
                <a:lnTo>
                  <a:pt x="0" y="4410721"/>
                </a:lnTo>
                <a:lnTo>
                  <a:pt x="0" y="0"/>
                </a:lnTo>
                <a:close/>
              </a:path>
            </a:pathLst>
          </a:custGeom>
          <a:blipFill>
            <a:blip r:embed="rId13"/>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速度线漫画专用素材"/>
          <p:cNvSpPr/>
          <p:nvPr/>
        </p:nvSpPr>
        <p:spPr>
          <a:xfrm>
            <a:off x="84693" y="0"/>
            <a:ext cx="17426859" cy="10831582"/>
          </a:xfrm>
          <a:custGeom>
            <a:avLst/>
            <a:gdLst/>
            <a:ahLst/>
            <a:cxnLst/>
            <a:rect l="l" t="t" r="r" b="b"/>
            <a:pathLst>
              <a:path w="17426859" h="10831582">
                <a:moveTo>
                  <a:pt x="0" y="0"/>
                </a:moveTo>
                <a:lnTo>
                  <a:pt x="17426859" y="0"/>
                </a:lnTo>
                <a:lnTo>
                  <a:pt x="17426859" y="10831582"/>
                </a:lnTo>
                <a:lnTo>
                  <a:pt x="0" y="10831582"/>
                </a:lnTo>
                <a:lnTo>
                  <a:pt x="0" y="0"/>
                </a:lnTo>
                <a:close/>
              </a:path>
            </a:pathLst>
          </a:custGeom>
          <a:blipFill>
            <a:blip r:embed="rId2"/>
            <a:stretch>
              <a:fillRect t="-13637" b="-13264"/>
            </a:stretch>
          </a:blipFill>
        </p:spPr>
      </p:sp>
      <p:sp>
        <p:nvSpPr>
          <p:cNvPr id="3" name="Freeform 3" descr="Cloud Comic Footer"/>
          <p:cNvSpPr/>
          <p:nvPr/>
        </p:nvSpPr>
        <p:spPr>
          <a:xfrm>
            <a:off x="-420214" y="8056786"/>
            <a:ext cx="6228934" cy="2910611"/>
          </a:xfrm>
          <a:custGeom>
            <a:avLst/>
            <a:gdLst/>
            <a:ahLst/>
            <a:cxnLst/>
            <a:rect l="l" t="t" r="r" b="b"/>
            <a:pathLst>
              <a:path w="6228934" h="2910611">
                <a:moveTo>
                  <a:pt x="0" y="0"/>
                </a:moveTo>
                <a:lnTo>
                  <a:pt x="6228933" y="0"/>
                </a:lnTo>
                <a:lnTo>
                  <a:pt x="6228933" y="2910611"/>
                </a:lnTo>
                <a:lnTo>
                  <a:pt x="0" y="291061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descr="Cloud Comic Footer"/>
          <p:cNvSpPr/>
          <p:nvPr/>
        </p:nvSpPr>
        <p:spPr>
          <a:xfrm flipH="1" flipV="1">
            <a:off x="12242444" y="-252660"/>
            <a:ext cx="6045556" cy="2824923"/>
          </a:xfrm>
          <a:custGeom>
            <a:avLst/>
            <a:gdLst/>
            <a:ahLst/>
            <a:cxnLst/>
            <a:rect l="l" t="t" r="r" b="b"/>
            <a:pathLst>
              <a:path w="6045556" h="2824923">
                <a:moveTo>
                  <a:pt x="6045556" y="2824923"/>
                </a:moveTo>
                <a:lnTo>
                  <a:pt x="0" y="2824923"/>
                </a:lnTo>
                <a:lnTo>
                  <a:pt x="0" y="0"/>
                </a:lnTo>
                <a:lnTo>
                  <a:pt x="6045556" y="0"/>
                </a:lnTo>
                <a:lnTo>
                  <a:pt x="6045556" y="2824923"/>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9783723" y="5745804"/>
            <a:ext cx="5290704" cy="3172915"/>
          </a:xfrm>
          <a:custGeom>
            <a:avLst/>
            <a:gdLst/>
            <a:ahLst/>
            <a:cxnLst/>
            <a:rect l="l" t="t" r="r" b="b"/>
            <a:pathLst>
              <a:path w="5290704" h="3172915">
                <a:moveTo>
                  <a:pt x="0" y="0"/>
                </a:moveTo>
                <a:lnTo>
                  <a:pt x="5290704" y="0"/>
                </a:lnTo>
                <a:lnTo>
                  <a:pt x="5290704" y="3172915"/>
                </a:lnTo>
                <a:lnTo>
                  <a:pt x="0" y="3172915"/>
                </a:lnTo>
                <a:lnTo>
                  <a:pt x="0" y="0"/>
                </a:lnTo>
                <a:close/>
              </a:path>
            </a:pathLst>
          </a:custGeom>
          <a:blipFill>
            <a:blip r:embed="rId5"/>
            <a:stretch>
              <a:fillRect l="-18628" t="-46594" r="-27361" b="-28941"/>
            </a:stretch>
          </a:blipFill>
        </p:spPr>
      </p:sp>
      <p:sp>
        <p:nvSpPr>
          <p:cNvPr id="6" name="TextBox 6"/>
          <p:cNvSpPr txBox="1"/>
          <p:nvPr/>
        </p:nvSpPr>
        <p:spPr>
          <a:xfrm>
            <a:off x="3129087" y="6695180"/>
            <a:ext cx="5546609" cy="947567"/>
          </a:xfrm>
          <a:prstGeom prst="rect">
            <a:avLst/>
          </a:prstGeom>
        </p:spPr>
        <p:txBody>
          <a:bodyPr lIns="0" tIns="0" rIns="0" bIns="0" rtlCol="0" anchor="t">
            <a:spAutoFit/>
          </a:bodyPr>
          <a:lstStyle/>
          <a:p>
            <a:pPr lvl="0" algn="ctr">
              <a:lnSpc>
                <a:spcPts val="3832"/>
              </a:lnSpc>
              <a:spcBef>
                <a:spcPct val="0"/>
              </a:spcBef>
            </a:pPr>
            <a:r>
              <a:rPr lang="sr-Latn-CS" sz="2800" dirty="0" smtClean="0"/>
              <a:t>Дезинфекциона простирка за стопала</a:t>
            </a:r>
            <a:endParaRPr/>
          </a:p>
        </p:txBody>
      </p:sp>
      <p:sp>
        <p:nvSpPr>
          <p:cNvPr id="7" name="TextBox 7"/>
          <p:cNvSpPr txBox="1"/>
          <p:nvPr/>
        </p:nvSpPr>
        <p:spPr>
          <a:xfrm>
            <a:off x="829362" y="1373829"/>
            <a:ext cx="15692667" cy="2949525"/>
          </a:xfrm>
          <a:prstGeom prst="rect">
            <a:avLst/>
          </a:prstGeom>
        </p:spPr>
        <p:txBody>
          <a:bodyPr lIns="0" tIns="0" rIns="0" bIns="0" rtlCol="0" anchor="t">
            <a:spAutoFit/>
          </a:bodyPr>
          <a:lstStyle/>
          <a:p>
            <a:pPr algn="ctr">
              <a:lnSpc>
                <a:spcPts val="11519"/>
              </a:lnSpc>
            </a:pPr>
            <a:r>
              <a:rPr lang="sr-Latn-CS" sz="9600" dirty="0" smtClean="0"/>
              <a:t>ДЕЗИНФЕКЦИОНИ БАЗЕНИ НА УЛАЗУ У ФАРМЕ</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Cloud Comic Footer"/>
          <p:cNvSpPr/>
          <p:nvPr/>
        </p:nvSpPr>
        <p:spPr>
          <a:xfrm>
            <a:off x="-420214" y="8056786"/>
            <a:ext cx="6228934" cy="2910611"/>
          </a:xfrm>
          <a:custGeom>
            <a:avLst/>
            <a:gdLst/>
            <a:ahLst/>
            <a:cxnLst/>
            <a:rect l="l" t="t" r="r" b="b"/>
            <a:pathLst>
              <a:path w="6228934" h="2910611">
                <a:moveTo>
                  <a:pt x="0" y="0"/>
                </a:moveTo>
                <a:lnTo>
                  <a:pt x="6228933" y="0"/>
                </a:lnTo>
                <a:lnTo>
                  <a:pt x="6228933" y="2910611"/>
                </a:lnTo>
                <a:lnTo>
                  <a:pt x="0" y="291061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descr="Cloud Comic Footer"/>
          <p:cNvSpPr/>
          <p:nvPr/>
        </p:nvSpPr>
        <p:spPr>
          <a:xfrm flipH="1" flipV="1">
            <a:off x="12242444" y="-252660"/>
            <a:ext cx="6045556" cy="2824923"/>
          </a:xfrm>
          <a:custGeom>
            <a:avLst/>
            <a:gdLst/>
            <a:ahLst/>
            <a:cxnLst/>
            <a:rect l="l" t="t" r="r" b="b"/>
            <a:pathLst>
              <a:path w="6045556" h="2824923">
                <a:moveTo>
                  <a:pt x="6045556" y="2824923"/>
                </a:moveTo>
                <a:lnTo>
                  <a:pt x="0" y="2824923"/>
                </a:lnTo>
                <a:lnTo>
                  <a:pt x="0" y="0"/>
                </a:lnTo>
                <a:lnTo>
                  <a:pt x="6045556" y="0"/>
                </a:lnTo>
                <a:lnTo>
                  <a:pt x="6045556" y="2824923"/>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TextBox 4"/>
          <p:cNvSpPr txBox="1"/>
          <p:nvPr/>
        </p:nvSpPr>
        <p:spPr>
          <a:xfrm>
            <a:off x="2641253" y="1777365"/>
            <a:ext cx="12896440" cy="4499501"/>
          </a:xfrm>
          <a:prstGeom prst="rect">
            <a:avLst/>
          </a:prstGeom>
        </p:spPr>
        <p:txBody>
          <a:bodyPr lIns="0" tIns="0" rIns="0" bIns="0" rtlCol="0" anchor="t">
            <a:spAutoFit/>
          </a:bodyPr>
          <a:lstStyle/>
          <a:p>
            <a:pPr lvl="0" algn="ctr">
              <a:lnSpc>
                <a:spcPts val="5880"/>
              </a:lnSpc>
              <a:spcBef>
                <a:spcPct val="0"/>
              </a:spcBef>
            </a:pPr>
            <a:r>
              <a:rPr lang="sr-Latn-CS" sz="4400" dirty="0" smtClean="0"/>
              <a:t>УЛАЗ НА ФАРМУ ЈЕ ДОЗВОЉЕН САМО КРОЗ УЛАЗНА КАПИЈА. НА УЛАЗУ МОРАЈУ БИТИ ПОСТАВЉЕНИ ПОСЛУЖАВНИК ЗА ДЕЗИНФЕКЦИЈУ НОГА И ЛАВАБОРА ЗА ДЕЗИНФЕКЦИЈУ РУКА. ПЕШКИР МОРА БИТИ ПОСТАВЉЕН ПОРЕД ЛАВАБОРА. ДЕЗИНФЕКЦИЈА РУКУ И НОГАЛА ЈЕ ОБАВЕЗНА ЗА СВЕ УЛАЗНИКЕ.</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Cloud Comic Footer"/>
          <p:cNvSpPr/>
          <p:nvPr/>
        </p:nvSpPr>
        <p:spPr>
          <a:xfrm>
            <a:off x="-420214" y="8056786"/>
            <a:ext cx="6228934" cy="2910611"/>
          </a:xfrm>
          <a:custGeom>
            <a:avLst/>
            <a:gdLst/>
            <a:ahLst/>
            <a:cxnLst/>
            <a:rect l="l" t="t" r="r" b="b"/>
            <a:pathLst>
              <a:path w="6228934" h="2910611">
                <a:moveTo>
                  <a:pt x="0" y="0"/>
                </a:moveTo>
                <a:lnTo>
                  <a:pt x="6228933" y="0"/>
                </a:lnTo>
                <a:lnTo>
                  <a:pt x="6228933" y="2910611"/>
                </a:lnTo>
                <a:lnTo>
                  <a:pt x="0" y="291061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2057284" y="1080561"/>
            <a:ext cx="14991950" cy="8497391"/>
          </a:xfrm>
          <a:prstGeom prst="rect">
            <a:avLst/>
          </a:prstGeom>
        </p:spPr>
        <p:txBody>
          <a:bodyPr lIns="0" tIns="0" rIns="0" bIns="0" rtlCol="0" anchor="t">
            <a:spAutoFit/>
          </a:bodyPr>
          <a:lstStyle/>
          <a:p>
            <a:pPr marL="906780" lvl="1" indent="-453390">
              <a:lnSpc>
                <a:spcPts val="8400"/>
              </a:lnSpc>
              <a:buFont typeface="Arial"/>
              <a:buChar char="•"/>
            </a:pPr>
            <a:r>
              <a:rPr lang="sr-Latn-CS" sz="4400" dirty="0" smtClean="0"/>
              <a:t>ОДГОВОРНОСТ ЈЕ РУКОВОДИОЦА </a:t>
            </a:r>
            <a:r>
              <a:rPr lang="sr-Cyrl-RS" sz="4400" dirty="0" smtClean="0"/>
              <a:t>ФАРМЕ</a:t>
            </a:r>
            <a:r>
              <a:rPr lang="sr-Latn-CS" sz="4400" dirty="0" smtClean="0"/>
              <a:t> </a:t>
            </a:r>
            <a:r>
              <a:rPr lang="sr-Latn-CS" sz="4400" dirty="0" smtClean="0"/>
              <a:t>ДА ЗАМЕНИ ДЕЗИНФЕКЦИОНИ РАСТВОР У КУТИЈИ ЗА ДЕЗИНФЕКЦИОНО СРЕДСТВО ЗА РУКЕ И НОГАЛЕ СВАКОГ ЈУТРА ПРЕ ПОСЛА. </a:t>
            </a:r>
            <a:endParaRPr lang="sr-Cyrl-RS" sz="4400" dirty="0" smtClean="0"/>
          </a:p>
          <a:p>
            <a:pPr marL="906780" lvl="1" indent="-453390">
              <a:lnSpc>
                <a:spcPts val="8400"/>
              </a:lnSpc>
              <a:buFont typeface="Arial"/>
              <a:buChar char="•"/>
            </a:pPr>
            <a:r>
              <a:rPr lang="sr-Latn-CS" sz="4400" dirty="0" smtClean="0"/>
              <a:t>РУКОВОДИОЦ ЈЕ </a:t>
            </a:r>
            <a:r>
              <a:rPr lang="sr-Latn-CS" sz="4400" dirty="0" smtClean="0"/>
              <a:t>ДУЖАН ДА ПРОВЕРИ ДА ЛИ РАДНИЦИ КОРИСТЕ КУТИЈУ ЗА ДЕЗИНФЕКЦИОНО СРЕДСТВО ЗА РУКЕ И КУТИЈУ ЗА ДЕЗИНФЕКЦИОНО СРЕДСТВО ЗА </a:t>
            </a:r>
            <a:r>
              <a:rPr lang="sr-Latn-CS" sz="4400" dirty="0" smtClean="0"/>
              <a:t>НОГЕ (</a:t>
            </a:r>
            <a:r>
              <a:rPr lang="sr-Cyrl-RS" sz="4400" dirty="0" smtClean="0"/>
              <a:t>ТАЦНА</a:t>
            </a:r>
            <a:r>
              <a:rPr lang="sr-Latn-CS" sz="4400" dirty="0" smtClean="0"/>
              <a:t> </a:t>
            </a:r>
            <a:r>
              <a:rPr lang="sr-Latn-CS" sz="4400" dirty="0" smtClean="0"/>
              <a:t>ИЛИ </a:t>
            </a:r>
            <a:r>
              <a:rPr lang="sr-Cyrl-RS" sz="4400" dirty="0" smtClean="0"/>
              <a:t>ТЕПИХ</a:t>
            </a:r>
            <a:r>
              <a:rPr lang="sr-Latn-CS" sz="4400" dirty="0" smtClean="0"/>
              <a: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Cloud Comic Footer"/>
          <p:cNvSpPr/>
          <p:nvPr/>
        </p:nvSpPr>
        <p:spPr>
          <a:xfrm>
            <a:off x="-420214" y="8056786"/>
            <a:ext cx="6228934" cy="2910611"/>
          </a:xfrm>
          <a:custGeom>
            <a:avLst/>
            <a:gdLst/>
            <a:ahLst/>
            <a:cxnLst/>
            <a:rect l="l" t="t" r="r" b="b"/>
            <a:pathLst>
              <a:path w="6228934" h="2910611">
                <a:moveTo>
                  <a:pt x="0" y="0"/>
                </a:moveTo>
                <a:lnTo>
                  <a:pt x="6228933" y="0"/>
                </a:lnTo>
                <a:lnTo>
                  <a:pt x="6228933" y="2910611"/>
                </a:lnTo>
                <a:lnTo>
                  <a:pt x="0" y="291061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6741213" y="2134412"/>
            <a:ext cx="9863845" cy="6631087"/>
          </a:xfrm>
          <a:custGeom>
            <a:avLst/>
            <a:gdLst/>
            <a:ahLst/>
            <a:cxnLst/>
            <a:rect l="l" t="t" r="r" b="b"/>
            <a:pathLst>
              <a:path w="9863845" h="6631087">
                <a:moveTo>
                  <a:pt x="0" y="0"/>
                </a:moveTo>
                <a:lnTo>
                  <a:pt x="9863845" y="0"/>
                </a:lnTo>
                <a:lnTo>
                  <a:pt x="9863845" y="6631087"/>
                </a:lnTo>
                <a:lnTo>
                  <a:pt x="0" y="6631087"/>
                </a:lnTo>
                <a:lnTo>
                  <a:pt x="0" y="0"/>
                </a:lnTo>
                <a:close/>
              </a:path>
            </a:pathLst>
          </a:custGeom>
          <a:blipFill>
            <a:blip r:embed="rId4"/>
            <a:stretch>
              <a:fillRect b="-7431"/>
            </a:stretch>
          </a:blipFill>
        </p:spPr>
      </p:sp>
      <p:sp>
        <p:nvSpPr>
          <p:cNvPr id="4" name="TextBox 4"/>
          <p:cNvSpPr txBox="1"/>
          <p:nvPr/>
        </p:nvSpPr>
        <p:spPr>
          <a:xfrm>
            <a:off x="1448722" y="817697"/>
            <a:ext cx="9481227" cy="500137"/>
          </a:xfrm>
          <a:prstGeom prst="rect">
            <a:avLst/>
          </a:prstGeom>
        </p:spPr>
        <p:txBody>
          <a:bodyPr wrap="square" lIns="0" tIns="0" rIns="0" bIns="0" rtlCol="0" anchor="t">
            <a:spAutoFit/>
          </a:bodyPr>
          <a:lstStyle/>
          <a:p>
            <a:pPr lvl="0">
              <a:lnSpc>
                <a:spcPts val="3887"/>
              </a:lnSpc>
              <a:spcBef>
                <a:spcPct val="0"/>
              </a:spcBef>
            </a:pPr>
            <a:r>
              <a:rPr lang="sr-Latn-CS" sz="3600" dirty="0" smtClean="0"/>
              <a:t>БАЗЕН ЗА ДЕЗИНФЕКЦИЈУ ТОЧКОВА ВОЗИЛА</a:t>
            </a:r>
            <a:endParaRPr lang="en-US" sz="3239" dirty="0">
              <a:solidFill>
                <a:srgbClr val="000000"/>
              </a:solidFill>
              <a:latin typeface="Noot"/>
              <a:ea typeface="Noot"/>
              <a:cs typeface="Noot"/>
              <a:sym typeface="Noo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速度线漫画专用素材"/>
          <p:cNvSpPr/>
          <p:nvPr/>
        </p:nvSpPr>
        <p:spPr>
          <a:xfrm>
            <a:off x="84693" y="0"/>
            <a:ext cx="17426859" cy="10831582"/>
          </a:xfrm>
          <a:custGeom>
            <a:avLst/>
            <a:gdLst/>
            <a:ahLst/>
            <a:cxnLst/>
            <a:rect l="l" t="t" r="r" b="b"/>
            <a:pathLst>
              <a:path w="17426859" h="10831582">
                <a:moveTo>
                  <a:pt x="0" y="0"/>
                </a:moveTo>
                <a:lnTo>
                  <a:pt x="17426859" y="0"/>
                </a:lnTo>
                <a:lnTo>
                  <a:pt x="17426859" y="10831582"/>
                </a:lnTo>
                <a:lnTo>
                  <a:pt x="0" y="10831582"/>
                </a:lnTo>
                <a:lnTo>
                  <a:pt x="0" y="0"/>
                </a:lnTo>
                <a:close/>
              </a:path>
            </a:pathLst>
          </a:custGeom>
          <a:blipFill>
            <a:blip r:embed="rId2"/>
            <a:stretch>
              <a:fillRect t="-13637" b="-13264"/>
            </a:stretch>
          </a:blipFill>
        </p:spPr>
      </p:sp>
      <p:sp>
        <p:nvSpPr>
          <p:cNvPr id="3" name="Freeform 3" descr="Cloud Comic Footer"/>
          <p:cNvSpPr/>
          <p:nvPr/>
        </p:nvSpPr>
        <p:spPr>
          <a:xfrm>
            <a:off x="-420214" y="8056786"/>
            <a:ext cx="6228934" cy="2910611"/>
          </a:xfrm>
          <a:custGeom>
            <a:avLst/>
            <a:gdLst/>
            <a:ahLst/>
            <a:cxnLst/>
            <a:rect l="l" t="t" r="r" b="b"/>
            <a:pathLst>
              <a:path w="6228934" h="2910611">
                <a:moveTo>
                  <a:pt x="0" y="0"/>
                </a:moveTo>
                <a:lnTo>
                  <a:pt x="6228933" y="0"/>
                </a:lnTo>
                <a:lnTo>
                  <a:pt x="6228933" y="2910611"/>
                </a:lnTo>
                <a:lnTo>
                  <a:pt x="0" y="291061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descr="Cloud Comic Footer"/>
          <p:cNvSpPr/>
          <p:nvPr/>
        </p:nvSpPr>
        <p:spPr>
          <a:xfrm flipH="1" flipV="1">
            <a:off x="12242444" y="-252660"/>
            <a:ext cx="6045556" cy="2824923"/>
          </a:xfrm>
          <a:custGeom>
            <a:avLst/>
            <a:gdLst/>
            <a:ahLst/>
            <a:cxnLst/>
            <a:rect l="l" t="t" r="r" b="b"/>
            <a:pathLst>
              <a:path w="6045556" h="2824923">
                <a:moveTo>
                  <a:pt x="6045556" y="2824923"/>
                </a:moveTo>
                <a:lnTo>
                  <a:pt x="0" y="2824923"/>
                </a:lnTo>
                <a:lnTo>
                  <a:pt x="0" y="0"/>
                </a:lnTo>
                <a:lnTo>
                  <a:pt x="6045556" y="0"/>
                </a:lnTo>
                <a:lnTo>
                  <a:pt x="6045556" y="2824923"/>
                </a:lnTo>
                <a:close/>
              </a:path>
            </a:pathLst>
          </a:custGeom>
          <a:blipFill>
            <a:blip r:embed="rId3">
              <a:extLst>
                <a:ext uri="{96DAC541-7B7A-43D3-8B79-37D633B846F1}">
                  <asvg:svgBlip xmlns:asvg="http://schemas.microsoft.com/office/drawing/2016/SVG/main" xmlns="" r:embed="rId4"/>
                </a:ext>
              </a:extLst>
            </a:blip>
            <a:stretch>
              <a:fillRect/>
            </a:stretch>
          </a:blipFill>
        </p:spPr>
      </p:sp>
      <p:grpSp>
        <p:nvGrpSpPr>
          <p:cNvPr id="5" name="Group 5"/>
          <p:cNvGrpSpPr/>
          <p:nvPr/>
        </p:nvGrpSpPr>
        <p:grpSpPr>
          <a:xfrm>
            <a:off x="1919862" y="2050713"/>
            <a:ext cx="7000610" cy="2878999"/>
            <a:chOff x="0" y="0"/>
            <a:chExt cx="5420212" cy="2229061"/>
          </a:xfrm>
        </p:grpSpPr>
        <p:sp>
          <p:nvSpPr>
            <p:cNvPr id="6" name="Freeform 6"/>
            <p:cNvSpPr/>
            <p:nvPr/>
          </p:nvSpPr>
          <p:spPr>
            <a:xfrm>
              <a:off x="0" y="0"/>
              <a:ext cx="5420212" cy="2229061"/>
            </a:xfrm>
            <a:custGeom>
              <a:avLst/>
              <a:gdLst/>
              <a:ahLst/>
              <a:cxnLst/>
              <a:rect l="l" t="t" r="r" b="b"/>
              <a:pathLst>
                <a:path w="5420212" h="2229061">
                  <a:moveTo>
                    <a:pt x="5295752" y="2229060"/>
                  </a:moveTo>
                  <a:lnTo>
                    <a:pt x="124460" y="2229060"/>
                  </a:lnTo>
                  <a:cubicBezTo>
                    <a:pt x="55880" y="2229060"/>
                    <a:pt x="0" y="2173181"/>
                    <a:pt x="0" y="2104600"/>
                  </a:cubicBezTo>
                  <a:lnTo>
                    <a:pt x="0" y="124460"/>
                  </a:lnTo>
                  <a:cubicBezTo>
                    <a:pt x="0" y="55880"/>
                    <a:pt x="55880" y="0"/>
                    <a:pt x="124460" y="0"/>
                  </a:cubicBezTo>
                  <a:lnTo>
                    <a:pt x="5295752" y="0"/>
                  </a:lnTo>
                  <a:cubicBezTo>
                    <a:pt x="5364332" y="0"/>
                    <a:pt x="5420212" y="55880"/>
                    <a:pt x="5420212" y="124460"/>
                  </a:cubicBezTo>
                  <a:lnTo>
                    <a:pt x="5420212" y="2104601"/>
                  </a:lnTo>
                  <a:cubicBezTo>
                    <a:pt x="5420212" y="2173181"/>
                    <a:pt x="5364332" y="2229061"/>
                    <a:pt x="5295752" y="2229061"/>
                  </a:cubicBezTo>
                  <a:close/>
                </a:path>
              </a:pathLst>
            </a:custGeom>
            <a:solidFill>
              <a:srgbClr val="FFFFFF"/>
            </a:solidFill>
          </p:spPr>
        </p:sp>
      </p:grpSp>
      <p:grpSp>
        <p:nvGrpSpPr>
          <p:cNvPr id="7" name="Group 7"/>
          <p:cNvGrpSpPr/>
          <p:nvPr/>
        </p:nvGrpSpPr>
        <p:grpSpPr>
          <a:xfrm>
            <a:off x="9367528" y="2050713"/>
            <a:ext cx="7000610" cy="2878999"/>
            <a:chOff x="0" y="0"/>
            <a:chExt cx="5420212" cy="2229061"/>
          </a:xfrm>
        </p:grpSpPr>
        <p:sp>
          <p:nvSpPr>
            <p:cNvPr id="8" name="Freeform 8"/>
            <p:cNvSpPr/>
            <p:nvPr/>
          </p:nvSpPr>
          <p:spPr>
            <a:xfrm>
              <a:off x="0" y="0"/>
              <a:ext cx="5420212" cy="2229061"/>
            </a:xfrm>
            <a:custGeom>
              <a:avLst/>
              <a:gdLst/>
              <a:ahLst/>
              <a:cxnLst/>
              <a:rect l="l" t="t" r="r" b="b"/>
              <a:pathLst>
                <a:path w="5420212" h="2229061">
                  <a:moveTo>
                    <a:pt x="5295752" y="2229060"/>
                  </a:moveTo>
                  <a:lnTo>
                    <a:pt x="124460" y="2229060"/>
                  </a:lnTo>
                  <a:cubicBezTo>
                    <a:pt x="55880" y="2229060"/>
                    <a:pt x="0" y="2173181"/>
                    <a:pt x="0" y="2104600"/>
                  </a:cubicBezTo>
                  <a:lnTo>
                    <a:pt x="0" y="124460"/>
                  </a:lnTo>
                  <a:cubicBezTo>
                    <a:pt x="0" y="55880"/>
                    <a:pt x="55880" y="0"/>
                    <a:pt x="124460" y="0"/>
                  </a:cubicBezTo>
                  <a:lnTo>
                    <a:pt x="5295752" y="0"/>
                  </a:lnTo>
                  <a:cubicBezTo>
                    <a:pt x="5364332" y="0"/>
                    <a:pt x="5420212" y="55880"/>
                    <a:pt x="5420212" y="124460"/>
                  </a:cubicBezTo>
                  <a:lnTo>
                    <a:pt x="5420212" y="2104601"/>
                  </a:lnTo>
                  <a:cubicBezTo>
                    <a:pt x="5420212" y="2173181"/>
                    <a:pt x="5364332" y="2229061"/>
                    <a:pt x="5295752" y="2229061"/>
                  </a:cubicBezTo>
                  <a:close/>
                </a:path>
              </a:pathLst>
            </a:custGeom>
            <a:solidFill>
              <a:srgbClr val="FFFFFF"/>
            </a:solidFill>
          </p:spPr>
        </p:sp>
      </p:grpSp>
      <p:grpSp>
        <p:nvGrpSpPr>
          <p:cNvPr id="9" name="Group 9"/>
          <p:cNvGrpSpPr/>
          <p:nvPr/>
        </p:nvGrpSpPr>
        <p:grpSpPr>
          <a:xfrm>
            <a:off x="9367528" y="5376338"/>
            <a:ext cx="7000610" cy="2859949"/>
            <a:chOff x="0" y="0"/>
            <a:chExt cx="5420212" cy="2214311"/>
          </a:xfrm>
        </p:grpSpPr>
        <p:sp>
          <p:nvSpPr>
            <p:cNvPr id="10" name="Freeform 10"/>
            <p:cNvSpPr/>
            <p:nvPr/>
          </p:nvSpPr>
          <p:spPr>
            <a:xfrm>
              <a:off x="0" y="0"/>
              <a:ext cx="5420212" cy="2214311"/>
            </a:xfrm>
            <a:custGeom>
              <a:avLst/>
              <a:gdLst/>
              <a:ahLst/>
              <a:cxnLst/>
              <a:rect l="l" t="t" r="r" b="b"/>
              <a:pathLst>
                <a:path w="5420212" h="2214311">
                  <a:moveTo>
                    <a:pt x="5295752" y="2214311"/>
                  </a:moveTo>
                  <a:lnTo>
                    <a:pt x="124460" y="2214311"/>
                  </a:lnTo>
                  <a:cubicBezTo>
                    <a:pt x="55880" y="2214311"/>
                    <a:pt x="0" y="2158431"/>
                    <a:pt x="0" y="2089851"/>
                  </a:cubicBezTo>
                  <a:lnTo>
                    <a:pt x="0" y="124460"/>
                  </a:lnTo>
                  <a:cubicBezTo>
                    <a:pt x="0" y="55880"/>
                    <a:pt x="55880" y="0"/>
                    <a:pt x="124460" y="0"/>
                  </a:cubicBezTo>
                  <a:lnTo>
                    <a:pt x="5295752" y="0"/>
                  </a:lnTo>
                  <a:cubicBezTo>
                    <a:pt x="5364332" y="0"/>
                    <a:pt x="5420212" y="55880"/>
                    <a:pt x="5420212" y="124460"/>
                  </a:cubicBezTo>
                  <a:lnTo>
                    <a:pt x="5420212" y="2089851"/>
                  </a:lnTo>
                  <a:cubicBezTo>
                    <a:pt x="5420212" y="2158431"/>
                    <a:pt x="5364332" y="2214311"/>
                    <a:pt x="5295752" y="2214311"/>
                  </a:cubicBezTo>
                  <a:close/>
                </a:path>
              </a:pathLst>
            </a:custGeom>
            <a:solidFill>
              <a:srgbClr val="FFFFFF"/>
            </a:solidFill>
          </p:spPr>
        </p:sp>
      </p:grpSp>
      <p:sp>
        <p:nvSpPr>
          <p:cNvPr id="11" name="TextBox 11"/>
          <p:cNvSpPr txBox="1"/>
          <p:nvPr/>
        </p:nvSpPr>
        <p:spPr>
          <a:xfrm>
            <a:off x="2247000" y="2410221"/>
            <a:ext cx="12614650" cy="3849387"/>
          </a:xfrm>
          <a:prstGeom prst="rect">
            <a:avLst/>
          </a:prstGeom>
        </p:spPr>
        <p:txBody>
          <a:bodyPr lIns="0" tIns="0" rIns="0" bIns="0" rtlCol="0" anchor="t">
            <a:spAutoFit/>
          </a:bodyPr>
          <a:lstStyle/>
          <a:p>
            <a:pPr algn="ctr">
              <a:lnSpc>
                <a:spcPts val="5045"/>
              </a:lnSpc>
            </a:pPr>
            <a:r>
              <a:rPr lang="sr-Latn-CS" sz="4800" dirty="0" smtClean="0"/>
              <a:t>КАПИЈЕ ФАРМЕ МОРАЈУ БИТИ ЗАТВОРЕНЕ У СВАКОМ ТРЕНУТКУ, ОТВОРЕНЕ САМО ЗА УЛАЗ ИЛИ ИЗЛАЗ. САМО РАДНИК КОГА ЈЕ ОВЛАШТИО РУКОВОДИОЦ ПОГОНА ИЛИ РУКОВОДИОЦ ПОГОНА МОЖЕ ДОЗВОЛИТИ ОВЛАШЋЕНИМ ВОЗИЛИМА ДА УЛАЗЕ НА ФАРМУ.</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Cloud Comic Footer"/>
          <p:cNvSpPr/>
          <p:nvPr/>
        </p:nvSpPr>
        <p:spPr>
          <a:xfrm>
            <a:off x="-420214" y="8056786"/>
            <a:ext cx="6228934" cy="2910611"/>
          </a:xfrm>
          <a:custGeom>
            <a:avLst/>
            <a:gdLst/>
            <a:ahLst/>
            <a:cxnLst/>
            <a:rect l="l" t="t" r="r" b="b"/>
            <a:pathLst>
              <a:path w="6228934" h="2910611">
                <a:moveTo>
                  <a:pt x="0" y="0"/>
                </a:moveTo>
                <a:lnTo>
                  <a:pt x="6228933" y="0"/>
                </a:lnTo>
                <a:lnTo>
                  <a:pt x="6228933" y="2910611"/>
                </a:lnTo>
                <a:lnTo>
                  <a:pt x="0" y="291061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028700" y="889878"/>
            <a:ext cx="15613088" cy="5850961"/>
          </a:xfrm>
          <a:prstGeom prst="rect">
            <a:avLst/>
          </a:prstGeom>
        </p:spPr>
        <p:txBody>
          <a:bodyPr lIns="0" tIns="0" rIns="0" bIns="0" rtlCol="0" anchor="t">
            <a:spAutoFit/>
          </a:bodyPr>
          <a:lstStyle/>
          <a:p>
            <a:pPr>
              <a:lnSpc>
                <a:spcPts val="4180"/>
              </a:lnSpc>
            </a:pPr>
            <a:r>
              <a:rPr lang="sr-Latn-CS" sz="4000" dirty="0" smtClean="0">
                <a:solidFill>
                  <a:srgbClr val="FF0000"/>
                </a:solidFill>
              </a:rPr>
              <a:t>ПРАВИЛА ЗА ВОЗАЧЕ</a:t>
            </a:r>
            <a:r>
              <a:rPr lang="sr-Latn-CS" sz="4000" dirty="0" smtClean="0">
                <a:solidFill>
                  <a:srgbClr val="FF0000"/>
                </a:solidFill>
              </a:rPr>
              <a:t>:</a:t>
            </a:r>
            <a:endParaRPr lang="sr-Cyrl-RS" sz="4000" dirty="0" smtClean="0">
              <a:solidFill>
                <a:srgbClr val="FF0000"/>
              </a:solidFill>
            </a:endParaRPr>
          </a:p>
          <a:p>
            <a:pPr>
              <a:lnSpc>
                <a:spcPts val="4180"/>
              </a:lnSpc>
            </a:pPr>
            <a:r>
              <a:rPr lang="sr-Latn-CS" sz="4000" dirty="0" smtClean="0"/>
              <a:t> </a:t>
            </a:r>
            <a:r>
              <a:rPr lang="sr-Latn-CS" sz="4000" dirty="0" smtClean="0"/>
              <a:t>ВОЗАЧИ ВОЗИЛА КОЈИМА ЈЕ ДОЗВОЉЕН УЛАЗ НА ГРАДИШТЕ МОРАЈУ НА КАПИЈИ ГРАДИШТА ДОБИТИ ОБУЋУ И ЗАШТИТНУ ОДЕЋУ ЗА ЈЕДНОКРАТНУ УПОТРЕБУ, КОЈУ МОРАЈУ НОСИТИ ПРЕ ПОЧЕТКА ВОЗИЛА. СМЕЈУ СЕ КРЕТАТИ НА ГРАДИШТУ САМО У ОБУЋИ. ВОЗАЧИ ТРЕБА ДА ОСТАНУ У КАБИНИ ВОЗИЛА ДОК СУ НА ГРАДИШТУ (НПР. ПРЕВОЗ ЖИВОТИЊА) АКО ЈЕ МОГУЋЕ ИЛИ ДА НАПУСТЕ ВОЗИЛО САМО АКО ЈЕ ТО АПСОЛУТНО НЕОПХОДНО ЗА ИЗВРШЕЊЕ РАДА (НПР. ПРЕВОЗ СТОЈНЕ ХРАНЕ). ВОЗАЧИ НЕ ТРЕБА УЛАЗИТИ У ПРОСТОР ИСПРЕД ВОЗИЛА КОЈА СТОЈЕ.</a:t>
            </a:r>
            <a:endParaRPr/>
          </a:p>
          <a:p>
            <a:pPr marL="0" lvl="0" indent="0" algn="l">
              <a:lnSpc>
                <a:spcPts val="4180"/>
              </a:lnSpc>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Cloud Comic Footer"/>
          <p:cNvSpPr/>
          <p:nvPr/>
        </p:nvSpPr>
        <p:spPr>
          <a:xfrm>
            <a:off x="-420214" y="8056786"/>
            <a:ext cx="6228934" cy="2910611"/>
          </a:xfrm>
          <a:custGeom>
            <a:avLst/>
            <a:gdLst/>
            <a:ahLst/>
            <a:cxnLst/>
            <a:rect l="l" t="t" r="r" b="b"/>
            <a:pathLst>
              <a:path w="6228934" h="2910611">
                <a:moveTo>
                  <a:pt x="0" y="0"/>
                </a:moveTo>
                <a:lnTo>
                  <a:pt x="6228933" y="0"/>
                </a:lnTo>
                <a:lnTo>
                  <a:pt x="6228933" y="2910611"/>
                </a:lnTo>
                <a:lnTo>
                  <a:pt x="0" y="291061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913667" y="3130341"/>
            <a:ext cx="15692667" cy="5129609"/>
          </a:xfrm>
          <a:prstGeom prst="rect">
            <a:avLst/>
          </a:prstGeom>
        </p:spPr>
        <p:txBody>
          <a:bodyPr lIns="0" tIns="0" rIns="0" bIns="0" rtlCol="0" anchor="t">
            <a:spAutoFit/>
          </a:bodyPr>
          <a:lstStyle/>
          <a:p>
            <a:pPr algn="ctr">
              <a:lnSpc>
                <a:spcPts val="5040"/>
              </a:lnSpc>
            </a:pPr>
            <a:r>
              <a:rPr lang="sr-Latn-CS" sz="4400" dirty="0" smtClean="0"/>
              <a:t>НА ФАРМАМА ГДЕ СЕ ГРАДЕ, ВОЗИЛИМА ЈЕ ДОЗВОЉЕН УЛАЗ У ПОДРУЧЈЕ ФАРМЕ САМО КРОЗ БАЗЕН ЗА ДЕЗИНФЕКЦИЈУ ТОЧКОВА КОЈИ СЕ НАЛАЗИ НА КАПИЈИ ФАРМЕ. БАЗЕН ЗА ДЕЗИНФЕКЦИЈУ ТОЧКОВА ТРЕБА ДА СЕ ПУНИ ДЕЗИНФЕКЦИОНИМ РАСТВОРОМОМ СВАКОДНЕВНО АКО ЈЕ ПОТРЕБНО, ПРОВЕРАВАТИ ГА НЕДЕЉНО И ЧИСТИТИ АКО ЈЕ ВЕОМА ПРЉАВ. ДЕЗИНФЕКЦИЈУ ТРЕБА ДА СЕ СПРАВЉА ОПРЕМОМ ПОД ВИСОКИМ ПРИТИСКОМ НАКОН ПРОЛАЗА КРОЗ БАЗЕН.</a:t>
            </a:r>
            <a:endParaRPr/>
          </a:p>
        </p:txBody>
      </p:sp>
      <p:grpSp>
        <p:nvGrpSpPr>
          <p:cNvPr id="4" name="Group 4"/>
          <p:cNvGrpSpPr/>
          <p:nvPr/>
        </p:nvGrpSpPr>
        <p:grpSpPr>
          <a:xfrm>
            <a:off x="3180236" y="588481"/>
            <a:ext cx="9749978" cy="1769413"/>
            <a:chOff x="0" y="0"/>
            <a:chExt cx="12999970" cy="2359217"/>
          </a:xfrm>
        </p:grpSpPr>
        <p:grpSp>
          <p:nvGrpSpPr>
            <p:cNvPr id="5" name="Group 5"/>
            <p:cNvGrpSpPr/>
            <p:nvPr/>
          </p:nvGrpSpPr>
          <p:grpSpPr>
            <a:xfrm>
              <a:off x="2960805" y="0"/>
              <a:ext cx="6604693" cy="2359217"/>
              <a:chOff x="0" y="0"/>
              <a:chExt cx="7712580" cy="2754958"/>
            </a:xfrm>
          </p:grpSpPr>
          <p:sp>
            <p:nvSpPr>
              <p:cNvPr id="6" name="Freeform 6"/>
              <p:cNvSpPr/>
              <p:nvPr/>
            </p:nvSpPr>
            <p:spPr>
              <a:xfrm>
                <a:off x="0" y="0"/>
                <a:ext cx="7712580" cy="2754958"/>
              </a:xfrm>
              <a:custGeom>
                <a:avLst/>
                <a:gdLst/>
                <a:ahLst/>
                <a:cxnLst/>
                <a:rect l="l" t="t" r="r" b="b"/>
                <a:pathLst>
                  <a:path w="7712580" h="2754958">
                    <a:moveTo>
                      <a:pt x="6742935" y="0"/>
                    </a:moveTo>
                    <a:lnTo>
                      <a:pt x="969645" y="0"/>
                    </a:lnTo>
                    <a:cubicBezTo>
                      <a:pt x="434975" y="0"/>
                      <a:pt x="0" y="434975"/>
                      <a:pt x="0" y="1377479"/>
                    </a:cubicBezTo>
                    <a:cubicBezTo>
                      <a:pt x="0" y="2319983"/>
                      <a:pt x="434975" y="2754958"/>
                      <a:pt x="969645" y="2754958"/>
                    </a:cubicBezTo>
                    <a:lnTo>
                      <a:pt x="6742935" y="2754958"/>
                    </a:lnTo>
                    <a:cubicBezTo>
                      <a:pt x="7277605" y="2754958"/>
                      <a:pt x="7712580" y="2319983"/>
                      <a:pt x="7712580" y="1377479"/>
                    </a:cubicBezTo>
                    <a:cubicBezTo>
                      <a:pt x="7712580" y="434975"/>
                      <a:pt x="7277605" y="0"/>
                      <a:pt x="6742935" y="0"/>
                    </a:cubicBezTo>
                    <a:close/>
                    <a:moveTo>
                      <a:pt x="6742935" y="2729558"/>
                    </a:moveTo>
                    <a:lnTo>
                      <a:pt x="969645" y="2729558"/>
                    </a:lnTo>
                    <a:cubicBezTo>
                      <a:pt x="448945" y="2729558"/>
                      <a:pt x="25400" y="2306013"/>
                      <a:pt x="25400" y="1377479"/>
                    </a:cubicBezTo>
                    <a:cubicBezTo>
                      <a:pt x="25400" y="448945"/>
                      <a:pt x="448945" y="25400"/>
                      <a:pt x="969645" y="25400"/>
                    </a:cubicBezTo>
                    <a:lnTo>
                      <a:pt x="6742935" y="25400"/>
                    </a:lnTo>
                    <a:cubicBezTo>
                      <a:pt x="7263635" y="25400"/>
                      <a:pt x="7687180" y="448945"/>
                      <a:pt x="7687180" y="1377479"/>
                    </a:cubicBezTo>
                    <a:cubicBezTo>
                      <a:pt x="7687180" y="2306013"/>
                      <a:pt x="7263635" y="2729558"/>
                      <a:pt x="6742935" y="2729558"/>
                    </a:cubicBezTo>
                    <a:close/>
                  </a:path>
                </a:pathLst>
              </a:custGeom>
              <a:solidFill>
                <a:srgbClr val="000000"/>
              </a:solidFill>
            </p:spPr>
          </p:sp>
        </p:grpSp>
        <p:sp>
          <p:nvSpPr>
            <p:cNvPr id="7" name="TextBox 7"/>
            <p:cNvSpPr txBox="1"/>
            <p:nvPr/>
          </p:nvSpPr>
          <p:spPr>
            <a:xfrm>
              <a:off x="0" y="665259"/>
              <a:ext cx="12999970" cy="666849"/>
            </a:xfrm>
            <a:prstGeom prst="rect">
              <a:avLst/>
            </a:prstGeom>
          </p:spPr>
          <p:txBody>
            <a:bodyPr wrap="square" lIns="0" tIns="0" rIns="0" bIns="0" rtlCol="0" anchor="t">
              <a:spAutoFit/>
            </a:bodyPr>
            <a:lstStyle/>
            <a:p>
              <a:pPr lvl="0">
                <a:lnSpc>
                  <a:spcPts val="3887"/>
                </a:lnSpc>
                <a:spcBef>
                  <a:spcPct val="0"/>
                </a:spcBef>
              </a:pPr>
              <a:r>
                <a:rPr lang="sr-Latn-CS" sz="4000" dirty="0" smtClean="0"/>
                <a:t>БАЗЕН ЗА ДЕЗИНФЕКЦИЈУ ТОЧКОВА ВОЗИЛА</a:t>
              </a:r>
              <a:endParaRPr lang="en-US" sz="4000" dirty="0">
                <a:solidFill>
                  <a:srgbClr val="000000"/>
                </a:solidFill>
                <a:latin typeface="Noot"/>
                <a:ea typeface="Noot"/>
                <a:cs typeface="Noot"/>
                <a:sym typeface="Noot"/>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Cloud Comic Footer"/>
          <p:cNvSpPr/>
          <p:nvPr/>
        </p:nvSpPr>
        <p:spPr>
          <a:xfrm>
            <a:off x="-420214" y="8056786"/>
            <a:ext cx="6228934" cy="2910611"/>
          </a:xfrm>
          <a:custGeom>
            <a:avLst/>
            <a:gdLst/>
            <a:ahLst/>
            <a:cxnLst/>
            <a:rect l="l" t="t" r="r" b="b"/>
            <a:pathLst>
              <a:path w="6228934" h="2910611">
                <a:moveTo>
                  <a:pt x="0" y="0"/>
                </a:moveTo>
                <a:lnTo>
                  <a:pt x="6228933" y="0"/>
                </a:lnTo>
                <a:lnTo>
                  <a:pt x="6228933" y="2910611"/>
                </a:lnTo>
                <a:lnTo>
                  <a:pt x="0" y="291061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028700" y="2556937"/>
            <a:ext cx="16230600" cy="7049687"/>
          </a:xfrm>
          <a:prstGeom prst="rect">
            <a:avLst/>
          </a:prstGeom>
        </p:spPr>
        <p:txBody>
          <a:bodyPr lIns="0" tIns="0" rIns="0" bIns="0" rtlCol="0" anchor="t">
            <a:spAutoFit/>
          </a:bodyPr>
          <a:lstStyle/>
          <a:p>
            <a:pPr lvl="0" algn="ctr">
              <a:lnSpc>
                <a:spcPts val="4620"/>
              </a:lnSpc>
              <a:spcBef>
                <a:spcPct val="0"/>
              </a:spcBef>
            </a:pPr>
            <a:r>
              <a:rPr lang="sr-Latn-CS" sz="3600" dirty="0" smtClean="0"/>
              <a:t>ДЕЗИНФЕКЦИЈУ ВОЗИЛА КОЈА УЛАЗЕ НА ЛОКАЦИЈУ ТРЕБА ДА СЕ СПРОВОДИ УРЕЂАЈЕМ ЗА ПРСКАСКАЊЕ ПОД ВИСОКИМ ПРИТИСКОМ, СА ДЕЗИНФЕКЦИОНИМ РАСТВОРОМ. ДЕЗИНФЕКЦИЈУ МОРА ДА СПРОВРШИ ЛИЦЕ КОЈЕ ЈЕ ОВЛАШЋЕНО ОД СТРАНЕ РУКОВОДИОЦА ЛОКАЦИЈЕ ИЛИ ОД СТРАНЕ РУКОВОДИОЦА ЛОКАЦИЈЕ. УРЕЂАЈ ЗА ПРСКАСКАЊЕ И КАБЛОВЕ ТРЕБА ДА СЕ СКЛАДИШТЕ НА НАЧИН ДА СЕ ДЕЗИНФЕКЦИЈА МОЖЕ СПРОВОДИТИ ПО ХЛАДНОМ ВРЕМЕНУ. У СЛУЧАЈУ СМРЗИВАЊА, УРЕЂАЈ ЗА ДЕЗИНФЕКЦИЈУ ТРЕБА ДА СЕ СКЛАДИШТЕ НА МЕСТУ КОЈЕ ЈЕ ПОГОДНО ЗА ДЕЗИНФЕКЦИЈУ У БИЛО КОЈЕ ВРЕМЕ, НПР. ГРЕЈАНО СКЛАДИШТЕ. УКОЛИКО ВРЕМЕНСКИ УСЛОВИ НЕ ДОЗВОЉАВАЈУ РАД ДЕЗИНФЕКЦИОНОГ СРЕДСТВА ЗА ТОЧКОВЕ ИЛИ УПОТРЕБУ УРЕЂАЈА ЗА ПРСКАСКАЊЕ ПОД ВИСОКИМ ПРИТИСКОМ, ТОЧКОВЕ ВОЗИЛА КОЈА УЛАЗЕ НА ЛОКАЦИЈУ МОРАЈУ СЕ ДЕЗИНФИКОВАТИ КАНИСОМ ЗА ЗАЛИВАЊЕ.</a:t>
            </a:r>
            <a:endParaRPr lang="en-US" sz="3300" dirty="0">
              <a:solidFill>
                <a:srgbClr val="000000"/>
              </a:solidFill>
              <a:latin typeface="Noot"/>
              <a:ea typeface="Noot"/>
              <a:cs typeface="Noot"/>
              <a:sym typeface="Noot"/>
            </a:endParaRPr>
          </a:p>
        </p:txBody>
      </p:sp>
      <p:sp>
        <p:nvSpPr>
          <p:cNvPr id="4" name="TextBox 4"/>
          <p:cNvSpPr txBox="1"/>
          <p:nvPr/>
        </p:nvSpPr>
        <p:spPr>
          <a:xfrm>
            <a:off x="505099" y="1125884"/>
            <a:ext cx="16230600" cy="1145185"/>
          </a:xfrm>
          <a:prstGeom prst="rect">
            <a:avLst/>
          </a:prstGeom>
        </p:spPr>
        <p:txBody>
          <a:bodyPr lIns="0" tIns="0" rIns="0" bIns="0" rtlCol="0" anchor="t">
            <a:spAutoFit/>
          </a:bodyPr>
          <a:lstStyle/>
          <a:p>
            <a:pPr lvl="0" algn="ctr">
              <a:lnSpc>
                <a:spcPts val="8910"/>
              </a:lnSpc>
            </a:pPr>
            <a:r>
              <a:rPr lang="sr-Latn-CS" sz="8800" b="1" dirty="0" smtClean="0">
                <a:solidFill>
                  <a:srgbClr val="00B050"/>
                </a:solidFill>
              </a:rPr>
              <a:t>ДЕЗИНФЕКЦИЈА АУТОМОБИЛА</a:t>
            </a:r>
            <a:endParaRPr lang="en-US" sz="8100" b="1" dirty="0">
              <a:solidFill>
                <a:srgbClr val="00B050"/>
              </a:solidFill>
              <a:latin typeface="Noot"/>
              <a:ea typeface="Noot"/>
              <a:cs typeface="Noot"/>
              <a:sym typeface="Noo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426</Words>
  <Application>Microsoft Office PowerPoint</Application>
  <PresentationFormat>Custom</PresentationFormat>
  <Paragraphs>14</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Noot</vt:lpstr>
      <vt:lpstr>Calibri</vt:lpstr>
      <vt:lpstr>Office Theme</vt:lpstr>
      <vt:lpstr>Slide 1</vt:lpstr>
      <vt:lpstr>Slide 2</vt:lpstr>
      <vt:lpstr>Slide 3</vt:lpstr>
      <vt:lpstr>Slide 4</vt:lpstr>
      <vt:lpstr>Slide 5</vt:lpstr>
      <vt:lpstr>Slide 6</vt:lpstr>
      <vt:lpstr>Slide 7</vt:lpstr>
      <vt:lpstr>Slide 8</vt:lpstr>
      <vt:lpstr>Slide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FERTŐTLENÍTŐ MEDENCÉK</dc:title>
  <dc:creator>User</dc:creator>
  <cp:lastModifiedBy>User</cp:lastModifiedBy>
  <cp:revision>4</cp:revision>
  <dcterms:created xsi:type="dcterms:W3CDTF">2006-08-16T00:00:00Z</dcterms:created>
  <dcterms:modified xsi:type="dcterms:W3CDTF">2026-04-13T11:29:55Z</dcterms:modified>
  <dc:identifier>DAHGj9264r4</dc:identifier>
</cp:coreProperties>
</file>