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8" r:id="rId11"/>
  </p:sldIdLst>
  <p:sldSz cx="18288000" cy="10287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Open Sans" charset="0"/>
      <p:regular r:id="rId16"/>
    </p:embeddedFont>
    <p:embeddedFont>
      <p:font typeface="Open Sans Bold" charset="0"/>
      <p:regular r:id="rId17"/>
    </p:embeddedFont>
    <p:embeddedFont>
      <p:font typeface="Open Sans Italics" charset="0"/>
      <p:regular r:id="rId18"/>
    </p:embeddedFont>
    <p:embeddedFont>
      <p:font typeface="Open Sans Bold Italics" charset="0"/>
      <p:regular r:id="rId19"/>
    </p:embeddedFont>
    <p:embeddedFont>
      <p:font typeface="Cardo Bold" charset="-79"/>
      <p:regular r:id="rId20"/>
    </p:embeddedFont>
    <p:embeddedFont>
      <p:font typeface="Cardo" charset="-79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wordwall.net/hu/resource/106156635" TargetMode="Externa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21698" y="2030800"/>
            <a:ext cx="7666302" cy="1902040"/>
          </a:xfrm>
          <a:custGeom>
            <a:avLst/>
            <a:gdLst/>
            <a:ahLst/>
            <a:cxnLst/>
            <a:rect l="l" t="t" r="r" b="b"/>
            <a:pathLst>
              <a:path w="7666302" h="1902040">
                <a:moveTo>
                  <a:pt x="0" y="0"/>
                </a:moveTo>
                <a:lnTo>
                  <a:pt x="7666302" y="0"/>
                </a:lnTo>
                <a:lnTo>
                  <a:pt x="7666302" y="1902039"/>
                </a:lnTo>
                <a:lnTo>
                  <a:pt x="0" y="1902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</a:blip>
            <a:stretch>
              <a:fillRect b="-1050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982986" y="199390"/>
            <a:ext cx="5294829" cy="5616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10"/>
              </a:lnSpc>
            </a:pPr>
            <a:endParaRPr/>
          </a:p>
          <a:p>
            <a:pPr algn="ctr">
              <a:lnSpc>
                <a:spcPts val="14610"/>
              </a:lnSpc>
              <a:spcBef>
                <a:spcPct val="0"/>
              </a:spcBef>
            </a:pPr>
            <a:r>
              <a:rPr lang="en-US" sz="9600" b="1" dirty="0" err="1" smtClean="0"/>
              <a:t>Пасош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коња</a:t>
            </a:r>
            <a:endParaRPr lang="en-US" sz="10436" dirty="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57126" y="428592"/>
            <a:ext cx="4487444" cy="1711914"/>
          </a:xfrm>
          <a:custGeom>
            <a:avLst/>
            <a:gdLst/>
            <a:ahLst/>
            <a:cxnLst/>
            <a:rect l="l" t="t" r="r" b="b"/>
            <a:pathLst>
              <a:path w="4487444" h="1711914">
                <a:moveTo>
                  <a:pt x="0" y="0"/>
                </a:moveTo>
                <a:lnTo>
                  <a:pt x="4487444" y="0"/>
                </a:lnTo>
                <a:lnTo>
                  <a:pt x="4487444" y="1711914"/>
                </a:lnTo>
                <a:lnTo>
                  <a:pt x="0" y="1711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19750" y="2542738"/>
            <a:ext cx="5939550" cy="4454663"/>
          </a:xfrm>
          <a:custGeom>
            <a:avLst/>
            <a:gdLst/>
            <a:ahLst/>
            <a:cxnLst/>
            <a:rect l="l" t="t" r="r" b="b"/>
            <a:pathLst>
              <a:path w="5939550" h="4454663">
                <a:moveTo>
                  <a:pt x="0" y="0"/>
                </a:moveTo>
                <a:lnTo>
                  <a:pt x="5939550" y="0"/>
                </a:lnTo>
                <a:lnTo>
                  <a:pt x="5939550" y="4454662"/>
                </a:lnTo>
                <a:lnTo>
                  <a:pt x="0" y="4454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849612" y="7545944"/>
            <a:ext cx="7609590" cy="339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8"/>
              </a:lnSpc>
              <a:spcBef>
                <a:spcPct val="0"/>
              </a:spcBef>
            </a:pPr>
            <a:r>
              <a:rPr lang="sr-Cyrl-RS" sz="3798" b="1" u="none" strike="noStrike" dirty="0" smtClean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Сарађивали</a:t>
            </a:r>
            <a:r>
              <a:rPr lang="en-US" sz="3798" b="1" u="none" strike="noStrike" dirty="0" smtClean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: </a:t>
            </a:r>
            <a:endParaRPr lang="en-US" sz="3798" b="1" u="none" strike="noStrike" dirty="0">
              <a:solidFill>
                <a:srgbClr val="1C1A26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marL="0" lvl="0" indent="0" algn="l">
              <a:lnSpc>
                <a:spcPts val="5318"/>
              </a:lnSpc>
              <a:spcBef>
                <a:spcPct val="0"/>
              </a:spcBef>
            </a:pPr>
            <a:r>
              <a:rPr lang="en-US" sz="3798" b="1" u="none" strike="noStrike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Medgyes</a:t>
            </a:r>
            <a:r>
              <a:rPr lang="en-US" sz="3798" b="1" u="none" strike="noStrike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3798" b="1" u="none" strike="noStrike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Enikő</a:t>
            </a:r>
            <a:r>
              <a:rPr lang="en-US" sz="3798" b="1" u="none" strike="noStrike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, </a:t>
            </a:r>
            <a:r>
              <a:rPr lang="en-US" sz="3798" b="1" u="none" strike="noStrike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Laczkó</a:t>
            </a:r>
            <a:r>
              <a:rPr lang="en-US" sz="3798" b="1" u="none" strike="noStrike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3798" b="1" u="none" strike="noStrike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Fanni</a:t>
            </a:r>
            <a:r>
              <a:rPr lang="en-US" sz="3798" b="1" u="none" strike="noStrike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, </a:t>
            </a:r>
            <a:r>
              <a:rPr lang="en-US" sz="3798" b="1" u="none" strike="noStrike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Lajtos</a:t>
            </a:r>
            <a:r>
              <a:rPr lang="en-US" sz="3798" b="1" u="none" strike="noStrike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3798" b="1" u="none" strike="noStrike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Enikő</a:t>
            </a:r>
            <a:r>
              <a:rPr lang="en-US" sz="3798" b="1" u="none" strike="noStrike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, </a:t>
            </a:r>
            <a:r>
              <a:rPr lang="en-US" sz="3798" b="1" u="none" strike="noStrike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Gedő</a:t>
            </a:r>
            <a:r>
              <a:rPr lang="en-US" sz="3798" b="1" u="none" strike="noStrike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3798" b="1" u="none" strike="noStrike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Sára</a:t>
            </a:r>
            <a:r>
              <a:rPr lang="en-US" sz="3798" b="1" u="none" strike="noStrike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, </a:t>
            </a:r>
          </a:p>
          <a:p>
            <a:pPr marL="0" lvl="0" indent="0" algn="l">
              <a:lnSpc>
                <a:spcPts val="5318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5318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352152" y="198235"/>
            <a:ext cx="2773752" cy="1660929"/>
          </a:xfrm>
          <a:custGeom>
            <a:avLst/>
            <a:gdLst/>
            <a:ahLst/>
            <a:cxnLst/>
            <a:rect l="l" t="t" r="r" b="b"/>
            <a:pathLst>
              <a:path w="2773752" h="1660929">
                <a:moveTo>
                  <a:pt x="0" y="0"/>
                </a:moveTo>
                <a:lnTo>
                  <a:pt x="2773752" y="0"/>
                </a:lnTo>
                <a:lnTo>
                  <a:pt x="2773752" y="1660930"/>
                </a:lnTo>
                <a:lnTo>
                  <a:pt x="0" y="1660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10607" y="306754"/>
            <a:ext cx="3020378" cy="102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7"/>
              </a:lnSpc>
              <a:spcBef>
                <a:spcPct val="0"/>
              </a:spcBef>
            </a:pPr>
            <a:r>
              <a:rPr lang="sr-Cyrl-RS" sz="5898" dirty="0" smtClean="0">
                <a:solidFill>
                  <a:srgbClr val="100E14"/>
                </a:solidFill>
                <a:latin typeface="Cardo"/>
                <a:ea typeface="Cardo"/>
                <a:cs typeface="Cardo"/>
                <a:sym typeface="Cardo"/>
              </a:rPr>
              <a:t>Извор</a:t>
            </a:r>
            <a:endParaRPr lang="en-US" sz="5898" dirty="0">
              <a:solidFill>
                <a:srgbClr val="100E14"/>
              </a:solidFill>
              <a:latin typeface="Cardo"/>
              <a:ea typeface="Cardo"/>
              <a:cs typeface="Cardo"/>
              <a:sym typeface="Card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2152" y="2476063"/>
            <a:ext cx="10304709" cy="32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8"/>
              </a:lnSpc>
            </a:pP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Dr.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Szajkó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István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Dr.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Kertészné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Györffy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Eszter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Dr.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Mentes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Katalin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algn="l">
              <a:lnSpc>
                <a:spcPts val="5078"/>
              </a:lnSpc>
              <a:spcBef>
                <a:spcPct val="0"/>
              </a:spcBef>
            </a:pP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lovak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tenyésztése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takarmányozása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és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betegségei</a:t>
            </a:r>
            <a:endParaRPr lang="en-US" sz="3627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078"/>
              </a:lnSpc>
              <a:spcBef>
                <a:spcPct val="0"/>
              </a:spcBef>
            </a:pPr>
            <a:r>
              <a:rPr lang="sr-Cyrl-RS" sz="3627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Издавач</a:t>
            </a:r>
            <a:r>
              <a:rPr lang="en-US" sz="3627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Herman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Ottó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Intézet</a:t>
            </a:r>
            <a:r>
              <a:rPr lang="en-US" sz="36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Kft.2022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2152" y="7612248"/>
            <a:ext cx="5362824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sr-Cyrl-RS" sz="3798" b="1" dirty="0" smtClean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Приредили</a:t>
            </a:r>
            <a:r>
              <a:rPr lang="en-US" sz="3798" b="1" dirty="0" smtClean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: </a:t>
            </a:r>
            <a:endParaRPr lang="en-US" sz="3798" b="1" dirty="0">
              <a:solidFill>
                <a:srgbClr val="1C1A26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algn="l">
              <a:lnSpc>
                <a:spcPts val="5318"/>
              </a:lnSpc>
            </a:pPr>
            <a:r>
              <a:rPr lang="en-US" sz="3798" b="1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Radics-Lafkó</a:t>
            </a:r>
            <a:r>
              <a:rPr lang="en-US" sz="3798" b="1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3798" b="1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Zsuzsa</a:t>
            </a:r>
            <a:endParaRPr lang="en-US" sz="3798" b="1" dirty="0">
              <a:solidFill>
                <a:srgbClr val="1C1A26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algn="l">
              <a:lnSpc>
                <a:spcPts val="5318"/>
              </a:lnSpc>
            </a:pPr>
            <a:r>
              <a:rPr lang="en-US" sz="3798" b="1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György</a:t>
            </a:r>
            <a:r>
              <a:rPr lang="en-US" sz="3798" b="1" dirty="0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 </a:t>
            </a:r>
            <a:r>
              <a:rPr lang="en-US" sz="3798" b="1" dirty="0" err="1">
                <a:solidFill>
                  <a:srgbClr val="1C1A26"/>
                </a:solidFill>
                <a:latin typeface="Cardo Bold"/>
                <a:ea typeface="Cardo Bold"/>
                <a:cs typeface="Cardo Bold"/>
                <a:sym typeface="Cardo Bold"/>
              </a:rPr>
              <a:t>Tímea</a:t>
            </a:r>
            <a:endParaRPr lang="en-US" sz="3798" b="1" dirty="0">
              <a:solidFill>
                <a:srgbClr val="1C1A26"/>
              </a:solidFill>
              <a:latin typeface="Cardo Bold"/>
              <a:ea typeface="Cardo Bold"/>
              <a:cs typeface="Cardo Bold"/>
              <a:sym typeface="Cardo Bold"/>
            </a:endParaRPr>
          </a:p>
          <a:p>
            <a:pPr algn="l">
              <a:lnSpc>
                <a:spcPts val="5318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77581" y="30768"/>
            <a:ext cx="8810419" cy="5433092"/>
          </a:xfrm>
          <a:custGeom>
            <a:avLst/>
            <a:gdLst/>
            <a:ahLst/>
            <a:cxnLst/>
            <a:rect l="l" t="t" r="r" b="b"/>
            <a:pathLst>
              <a:path w="8810419" h="5433092">
                <a:moveTo>
                  <a:pt x="0" y="0"/>
                </a:moveTo>
                <a:lnTo>
                  <a:pt x="8810419" y="0"/>
                </a:lnTo>
                <a:lnTo>
                  <a:pt x="8810419" y="5433092"/>
                </a:lnTo>
                <a:lnTo>
                  <a:pt x="0" y="5433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463860"/>
            <a:ext cx="8443134" cy="4823140"/>
          </a:xfrm>
          <a:custGeom>
            <a:avLst/>
            <a:gdLst/>
            <a:ahLst/>
            <a:cxnLst/>
            <a:rect l="l" t="t" r="r" b="b"/>
            <a:pathLst>
              <a:path w="8443134" h="4823140">
                <a:moveTo>
                  <a:pt x="0" y="0"/>
                </a:moveTo>
                <a:lnTo>
                  <a:pt x="8443134" y="0"/>
                </a:lnTo>
                <a:lnTo>
                  <a:pt x="8443134" y="4823140"/>
                </a:lnTo>
                <a:lnTo>
                  <a:pt x="0" y="4823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4706489" y="4342009"/>
            <a:ext cx="3790125" cy="4759968"/>
          </a:xfrm>
          <a:custGeom>
            <a:avLst/>
            <a:gdLst/>
            <a:ahLst/>
            <a:cxnLst/>
            <a:rect l="l" t="t" r="r" b="b"/>
            <a:pathLst>
              <a:path w="3790125" h="4759968">
                <a:moveTo>
                  <a:pt x="0" y="0"/>
                </a:moveTo>
                <a:lnTo>
                  <a:pt x="3790124" y="0"/>
                </a:lnTo>
                <a:lnTo>
                  <a:pt x="3790124" y="4759968"/>
                </a:lnTo>
                <a:lnTo>
                  <a:pt x="0" y="4759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16021">
            <a:off x="12384136" y="6333753"/>
            <a:ext cx="4792935" cy="5462034"/>
          </a:xfrm>
          <a:custGeom>
            <a:avLst/>
            <a:gdLst/>
            <a:ahLst/>
            <a:cxnLst/>
            <a:rect l="l" t="t" r="r" b="b"/>
            <a:pathLst>
              <a:path w="4792935" h="5462034">
                <a:moveTo>
                  <a:pt x="0" y="0"/>
                </a:moveTo>
                <a:lnTo>
                  <a:pt x="4792935" y="0"/>
                </a:lnTo>
                <a:lnTo>
                  <a:pt x="4792935" y="5462034"/>
                </a:lnTo>
                <a:lnTo>
                  <a:pt x="0" y="5462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6296466"/>
            <a:ext cx="8762067" cy="119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sr-Latn-CS" sz="3600" dirty="0" smtClean="0"/>
              <a:t>У ЕУ је обавезно да сви коњи буду стерилисани до навршене прве године!</a:t>
            </a: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4161" y="267941"/>
            <a:ext cx="7419641" cy="75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8"/>
              </a:lnSpc>
              <a:spcBef>
                <a:spcPct val="0"/>
              </a:spcBef>
            </a:pPr>
            <a:r>
              <a:rPr lang="sr-Latn-CS" sz="4800" b="1" dirty="0" smtClean="0"/>
              <a:t>Шта је пасош за коње?</a:t>
            </a:r>
            <a:endParaRPr lang="en-US" sz="4456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1422560"/>
            <a:ext cx="9477581" cy="243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sr-Cyrl-RS" sz="3600" dirty="0" smtClean="0"/>
              <a:t>П</a:t>
            </a:r>
            <a:r>
              <a:rPr lang="sr-Latn-CS" sz="3600" dirty="0" smtClean="0"/>
              <a:t>асош</a:t>
            </a:r>
            <a:r>
              <a:rPr lang="sr-Cyrl-RS" sz="3600" dirty="0" smtClean="0"/>
              <a:t> за коње</a:t>
            </a:r>
            <a:r>
              <a:rPr lang="sr-Latn-CS" sz="3600" dirty="0" smtClean="0"/>
              <a:t> </a:t>
            </a:r>
            <a:r>
              <a:rPr lang="sr-Latn-CS" sz="3600" dirty="0" smtClean="0"/>
              <a:t>је званични сертификат којим се потврђује идентификација животиње, ветеринарска подобност за трговину и садрже податке о одгајивачу и власнику.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3622" y="6585066"/>
            <a:ext cx="7264283" cy="3495936"/>
          </a:xfrm>
          <a:custGeom>
            <a:avLst/>
            <a:gdLst/>
            <a:ahLst/>
            <a:cxnLst/>
            <a:rect l="l" t="t" r="r" b="b"/>
            <a:pathLst>
              <a:path w="7264283" h="3495936">
                <a:moveTo>
                  <a:pt x="0" y="0"/>
                </a:moveTo>
                <a:lnTo>
                  <a:pt x="7264283" y="0"/>
                </a:lnTo>
                <a:lnTo>
                  <a:pt x="7264283" y="3495937"/>
                </a:lnTo>
                <a:lnTo>
                  <a:pt x="0" y="349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618116" y="4928011"/>
            <a:ext cx="4361020" cy="6356958"/>
          </a:xfrm>
          <a:custGeom>
            <a:avLst/>
            <a:gdLst/>
            <a:ahLst/>
            <a:cxnLst/>
            <a:rect l="l" t="t" r="r" b="b"/>
            <a:pathLst>
              <a:path w="4361020" h="6356958">
                <a:moveTo>
                  <a:pt x="0" y="0"/>
                </a:moveTo>
                <a:lnTo>
                  <a:pt x="4361019" y="0"/>
                </a:lnTo>
                <a:lnTo>
                  <a:pt x="43610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3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41609" y="7200900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72800" y="1028700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0593" y="1477010"/>
            <a:ext cx="1401239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sr-Latn-CS" sz="3600" dirty="0" smtClean="0"/>
              <a:t>лични подаци коња + подаци о одгајивачу и власнику </a:t>
            </a:r>
            <a:endParaRPr lang="sr-Cyrl-RS" sz="3600" dirty="0" smtClean="0"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sr-Latn-CS" sz="3600" dirty="0" smtClean="0"/>
              <a:t>спољашње </a:t>
            </a:r>
            <a:r>
              <a:rPr lang="sr-Latn-CS" sz="3600" dirty="0" smtClean="0"/>
              <a:t>карактеристике коња </a:t>
            </a:r>
            <a:endParaRPr lang="sr-Cyrl-RS" sz="3600" dirty="0" smtClean="0"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sr-Latn-CS" sz="3600" dirty="0" smtClean="0"/>
              <a:t>уложак </a:t>
            </a:r>
            <a:r>
              <a:rPr lang="sr-Latn-CS" sz="3600" dirty="0" smtClean="0"/>
              <a:t>за регистрацију власника </a:t>
            </a:r>
            <a:endParaRPr lang="sr-Cyrl-RS" sz="3600" dirty="0" smtClean="0"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sr-Latn-CS" sz="3600" dirty="0" smtClean="0"/>
              <a:t>родовни </a:t>
            </a:r>
            <a:r>
              <a:rPr lang="sr-Latn-CS" sz="3600" dirty="0" smtClean="0"/>
              <a:t>лист који сеже до првих родитеља </a:t>
            </a:r>
            <a:endParaRPr lang="sr-Cyrl-RS" sz="3600" dirty="0" smtClean="0"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sr-Latn-CS" sz="3600" dirty="0" smtClean="0"/>
              <a:t>дневник </a:t>
            </a:r>
            <a:r>
              <a:rPr lang="sr-Latn-CS" sz="3600" dirty="0" smtClean="0"/>
              <a:t>вакцинације </a:t>
            </a:r>
            <a:endParaRPr lang="sr-Cyrl-RS" sz="3600" dirty="0" smtClean="0"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sr-Latn-CS" sz="3600" dirty="0" smtClean="0"/>
              <a:t>дневник </a:t>
            </a:r>
            <a:r>
              <a:rPr lang="sr-Latn-CS" sz="3600" dirty="0" smtClean="0"/>
              <a:t>лабораторијских испитивања</a:t>
            </a: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30593" y="234591"/>
            <a:ext cx="5770513" cy="105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sr-Cyrl-RS" sz="6200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Шта садржи:</a:t>
            </a:r>
            <a:endParaRPr lang="en-US" sz="6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888314" y="3598800"/>
            <a:ext cx="2831949" cy="267239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7046207" y="4805281"/>
            <a:ext cx="846300" cy="254246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48228" y="2071378"/>
            <a:ext cx="14517675" cy="8202487"/>
          </a:xfrm>
          <a:custGeom>
            <a:avLst/>
            <a:gdLst/>
            <a:ahLst/>
            <a:cxnLst/>
            <a:rect l="l" t="t" r="r" b="b"/>
            <a:pathLst>
              <a:path w="14517675" h="8202487">
                <a:moveTo>
                  <a:pt x="0" y="0"/>
                </a:moveTo>
                <a:lnTo>
                  <a:pt x="14517675" y="0"/>
                </a:lnTo>
                <a:lnTo>
                  <a:pt x="14517675" y="8202487"/>
                </a:lnTo>
                <a:lnTo>
                  <a:pt x="0" y="8202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2730920" y="5999901"/>
            <a:ext cx="2034616" cy="34544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AutoShape 4"/>
          <p:cNvSpPr/>
          <p:nvPr/>
        </p:nvSpPr>
        <p:spPr>
          <a:xfrm flipH="1">
            <a:off x="8141647" y="1502515"/>
            <a:ext cx="1388308" cy="122910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AutoShape 5"/>
          <p:cNvSpPr/>
          <p:nvPr/>
        </p:nvSpPr>
        <p:spPr>
          <a:xfrm flipV="1">
            <a:off x="3037152" y="5259972"/>
            <a:ext cx="1930860" cy="14232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" name="Freeform 6"/>
          <p:cNvSpPr/>
          <p:nvPr/>
        </p:nvSpPr>
        <p:spPr>
          <a:xfrm rot="546781">
            <a:off x="-821286" y="7095369"/>
            <a:ext cx="4001766" cy="4560417"/>
          </a:xfrm>
          <a:custGeom>
            <a:avLst/>
            <a:gdLst/>
            <a:ahLst/>
            <a:cxnLst/>
            <a:rect l="l" t="t" r="r" b="b"/>
            <a:pathLst>
              <a:path w="4001766" h="4560417">
                <a:moveTo>
                  <a:pt x="0" y="0"/>
                </a:moveTo>
                <a:lnTo>
                  <a:pt x="4001766" y="0"/>
                </a:lnTo>
                <a:lnTo>
                  <a:pt x="4001766" y="4560418"/>
                </a:lnTo>
                <a:lnTo>
                  <a:pt x="0" y="4560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91824" y="85049"/>
            <a:ext cx="2974080" cy="1887301"/>
          </a:xfrm>
          <a:custGeom>
            <a:avLst/>
            <a:gdLst/>
            <a:ahLst/>
            <a:cxnLst/>
            <a:rect l="l" t="t" r="r" b="b"/>
            <a:pathLst>
              <a:path w="2974080" h="1887301">
                <a:moveTo>
                  <a:pt x="0" y="0"/>
                </a:moveTo>
                <a:lnTo>
                  <a:pt x="2974079" y="0"/>
                </a:lnTo>
                <a:lnTo>
                  <a:pt x="2974079" y="1887302"/>
                </a:lnTo>
                <a:lnTo>
                  <a:pt x="0" y="18873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3855" y="182570"/>
            <a:ext cx="8005165" cy="98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sr-Cyrl-RS" sz="5822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Лични подаци коња</a:t>
            </a:r>
            <a:endParaRPr lang="en-US" sz="5822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43934" y="942975"/>
            <a:ext cx="764386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sr-Latn-CS" sz="4400" dirty="0" smtClean="0"/>
              <a:t>Идентификациони број коња</a:t>
            </a:r>
            <a:endParaRPr lang="en-US" sz="4016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690143" y="4805401"/>
            <a:ext cx="5266844" cy="59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sr-Cyrl-RS" sz="3600" dirty="0" smtClean="0"/>
              <a:t>Подаци</a:t>
            </a:r>
            <a:r>
              <a:rPr lang="sr-Latn-CS" sz="3600" dirty="0" smtClean="0"/>
              <a:t> </a:t>
            </a:r>
            <a:r>
              <a:rPr lang="sr-Latn-CS" sz="3600" dirty="0" smtClean="0"/>
              <a:t>о узгајивачу</a:t>
            </a:r>
            <a:endParaRPr lang="en-US" sz="350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11" name="TextBox 11"/>
          <p:cNvSpPr txBox="1"/>
          <p:nvPr/>
        </p:nvSpPr>
        <p:spPr>
          <a:xfrm rot="-412359">
            <a:off x="127103" y="6336907"/>
            <a:ext cx="3624373" cy="57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sr-Cyrl-RS" sz="3200" dirty="0" smtClean="0"/>
              <a:t>Подаци</a:t>
            </a:r>
            <a:r>
              <a:rPr lang="sr-Latn-CS" sz="3200" dirty="0" smtClean="0"/>
              <a:t> о </a:t>
            </a:r>
            <a:r>
              <a:rPr lang="sr-Cyrl-RS" sz="3200" dirty="0" smtClean="0"/>
              <a:t>власнику</a:t>
            </a:r>
            <a:endParaRPr lang="en-US" sz="3200" i="1" dirty="0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6876" y="5143500"/>
            <a:ext cx="8720561" cy="4875274"/>
          </a:xfrm>
          <a:custGeom>
            <a:avLst/>
            <a:gdLst/>
            <a:ahLst/>
            <a:cxnLst/>
            <a:rect l="l" t="t" r="r" b="b"/>
            <a:pathLst>
              <a:path w="8720561" h="4875274">
                <a:moveTo>
                  <a:pt x="0" y="0"/>
                </a:moveTo>
                <a:lnTo>
                  <a:pt x="8720561" y="0"/>
                </a:lnTo>
                <a:lnTo>
                  <a:pt x="8720561" y="4875274"/>
                </a:lnTo>
                <a:lnTo>
                  <a:pt x="0" y="48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07" t="-4924" r="-4892" b="-116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4663" y="1028700"/>
            <a:ext cx="8231292" cy="4300399"/>
          </a:xfrm>
          <a:custGeom>
            <a:avLst/>
            <a:gdLst/>
            <a:ahLst/>
            <a:cxnLst/>
            <a:rect l="l" t="t" r="r" b="b"/>
            <a:pathLst>
              <a:path w="8231292" h="4300399">
                <a:moveTo>
                  <a:pt x="0" y="0"/>
                </a:moveTo>
                <a:lnTo>
                  <a:pt x="8231292" y="0"/>
                </a:lnTo>
                <a:lnTo>
                  <a:pt x="8231292" y="4300399"/>
                </a:lnTo>
                <a:lnTo>
                  <a:pt x="0" y="4300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020" b="-2060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4663" y="322632"/>
            <a:ext cx="9253308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7"/>
              </a:lnSpc>
            </a:pPr>
            <a:r>
              <a:rPr lang="sr-Latn-CS" sz="4400" b="1" dirty="0" smtClean="0"/>
              <a:t>Спољашње карактеристике коња</a:t>
            </a:r>
            <a:endParaRPr lang="en-US" sz="409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 rot="1947412">
            <a:off x="9781821" y="-291647"/>
            <a:ext cx="4792935" cy="5462034"/>
          </a:xfrm>
          <a:custGeom>
            <a:avLst/>
            <a:gdLst/>
            <a:ahLst/>
            <a:cxnLst/>
            <a:rect l="l" t="t" r="r" b="b"/>
            <a:pathLst>
              <a:path w="4792935" h="5462034">
                <a:moveTo>
                  <a:pt x="0" y="0"/>
                </a:moveTo>
                <a:lnTo>
                  <a:pt x="4792935" y="0"/>
                </a:lnTo>
                <a:lnTo>
                  <a:pt x="4792935" y="5462035"/>
                </a:lnTo>
                <a:lnTo>
                  <a:pt x="0" y="546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38529">
            <a:off x="1757866" y="5059954"/>
            <a:ext cx="4792935" cy="5462034"/>
          </a:xfrm>
          <a:custGeom>
            <a:avLst/>
            <a:gdLst/>
            <a:ahLst/>
            <a:cxnLst/>
            <a:rect l="l" t="t" r="r" b="b"/>
            <a:pathLst>
              <a:path w="4792935" h="5462034">
                <a:moveTo>
                  <a:pt x="0" y="0"/>
                </a:moveTo>
                <a:lnTo>
                  <a:pt x="4792935" y="0"/>
                </a:lnTo>
                <a:lnTo>
                  <a:pt x="4792935" y="5462034"/>
                </a:lnTo>
                <a:lnTo>
                  <a:pt x="0" y="5462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715372" y="4357682"/>
            <a:ext cx="7286676" cy="678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r-Cyrl-RS" sz="4407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Дијаграм коња</a:t>
            </a:r>
            <a:endParaRPr lang="en-US" sz="4407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40980" y="215958"/>
            <a:ext cx="8741023" cy="5102572"/>
          </a:xfrm>
          <a:custGeom>
            <a:avLst/>
            <a:gdLst/>
            <a:ahLst/>
            <a:cxnLst/>
            <a:rect l="l" t="t" r="r" b="b"/>
            <a:pathLst>
              <a:path w="8741023" h="5102572">
                <a:moveTo>
                  <a:pt x="0" y="0"/>
                </a:moveTo>
                <a:lnTo>
                  <a:pt x="8741023" y="0"/>
                </a:lnTo>
                <a:lnTo>
                  <a:pt x="8741023" y="5102572"/>
                </a:lnTo>
                <a:lnTo>
                  <a:pt x="0" y="5102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08018" y="5645912"/>
            <a:ext cx="5006947" cy="4114800"/>
          </a:xfrm>
          <a:custGeom>
            <a:avLst/>
            <a:gdLst/>
            <a:ahLst/>
            <a:cxnLst/>
            <a:rect l="l" t="t" r="r" b="b"/>
            <a:pathLst>
              <a:path w="5006947" h="4114800">
                <a:moveTo>
                  <a:pt x="0" y="0"/>
                </a:moveTo>
                <a:lnTo>
                  <a:pt x="5006947" y="0"/>
                </a:lnTo>
                <a:lnTo>
                  <a:pt x="50069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922" y="111183"/>
            <a:ext cx="885407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3"/>
              </a:lnSpc>
            </a:pPr>
            <a:r>
              <a:rPr lang="sr-Cyrl-RS" sz="5359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Дневник вакцинације</a:t>
            </a:r>
            <a:endParaRPr lang="en-US" sz="535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89922" y="1351380"/>
            <a:ext cx="8854078" cy="821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019" lvl="1" indent="-353510" algn="just">
              <a:lnSpc>
                <a:spcPts val="4584"/>
              </a:lnSpc>
              <a:buFont typeface="Arial"/>
              <a:buChar char="•"/>
            </a:pPr>
            <a:r>
              <a:rPr lang="en-US" sz="327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r-Latn-CS" sz="3200" dirty="0" smtClean="0"/>
              <a:t>Дневник вакцинације коња у пасошу је званични документ о обавезним и препорученим вакцинацијама коња, који потврђује здравствено стање коња, регистроване вакцине (нпр. тетанус, грип, коњски херпес, грозница Западног Нила, беснило). </a:t>
            </a:r>
            <a:endParaRPr lang="sr-Cyrl-RS" sz="3200" dirty="0" smtClean="0"/>
          </a:p>
          <a:p>
            <a:pPr marL="707019" lvl="1" indent="-353510" algn="just">
              <a:lnSpc>
                <a:spcPts val="4584"/>
              </a:lnSpc>
              <a:buFont typeface="Arial"/>
              <a:buChar char="•"/>
            </a:pPr>
            <a:r>
              <a:rPr lang="sr-Latn-CS" sz="3200" dirty="0" smtClean="0"/>
              <a:t>Њен </a:t>
            </a:r>
            <a:r>
              <a:rPr lang="sr-Latn-CS" sz="3200" dirty="0" smtClean="0"/>
              <a:t>тип, датум, подаци о ветеринару који ју је дао и особа овлашћена за учешће у коњичким спортовима и путовања. </a:t>
            </a:r>
            <a:endParaRPr lang="sr-Cyrl-RS" sz="3200" dirty="0" smtClean="0"/>
          </a:p>
          <a:p>
            <a:pPr marL="707019" lvl="1" indent="-353510" algn="just">
              <a:lnSpc>
                <a:spcPts val="4584"/>
              </a:lnSpc>
              <a:buFont typeface="Arial"/>
              <a:buChar char="•"/>
            </a:pPr>
            <a:r>
              <a:rPr lang="sr-Latn-CS" sz="3200" dirty="0" smtClean="0"/>
              <a:t>У </a:t>
            </a:r>
            <a:r>
              <a:rPr lang="sr-Latn-CS" sz="3200" dirty="0" smtClean="0"/>
              <a:t>суштини, ово је „књига вакцинације“ коња; која је неопходна за поштовање правила и одржавање статуса коња, на пример приликом такмичења или преласка границе.</a:t>
            </a:r>
            <a:endParaRPr lang="en-US" sz="3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55275" y="0"/>
            <a:ext cx="11067683" cy="6329331"/>
          </a:xfrm>
          <a:custGeom>
            <a:avLst/>
            <a:gdLst/>
            <a:ahLst/>
            <a:cxnLst/>
            <a:rect l="l" t="t" r="r" b="b"/>
            <a:pathLst>
              <a:path w="11067683" h="6329331">
                <a:moveTo>
                  <a:pt x="0" y="0"/>
                </a:moveTo>
                <a:lnTo>
                  <a:pt x="11067683" y="0"/>
                </a:lnTo>
                <a:lnTo>
                  <a:pt x="11067683" y="6329331"/>
                </a:lnTo>
                <a:lnTo>
                  <a:pt x="0" y="632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571600"/>
            <a:ext cx="6107406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sr-Latn-CS" sz="4800" b="1" dirty="0" smtClean="0"/>
              <a:t>Дневник лабораторијских испитивања</a:t>
            </a:r>
            <a:endParaRPr lang="en-US" sz="4800" b="1" u="none" strike="noStrike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2776" y="6988771"/>
            <a:ext cx="16828803" cy="263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1"/>
              </a:lnSpc>
              <a:spcBef>
                <a:spcPct val="0"/>
              </a:spcBef>
            </a:pPr>
            <a:r>
              <a:rPr lang="sr-Latn-CS" sz="4000" b="1" dirty="0" smtClean="0"/>
              <a:t>Учесталост обавезних скрининг тестова</a:t>
            </a:r>
            <a:r>
              <a:rPr lang="sr-Latn-CS" sz="4000" dirty="0" smtClean="0"/>
              <a:t>: </a:t>
            </a:r>
            <a:endParaRPr lang="sr-Cyrl-RS" sz="4000" dirty="0" smtClean="0"/>
          </a:p>
          <a:p>
            <a:pPr>
              <a:lnSpc>
                <a:spcPts val="5221"/>
              </a:lnSpc>
              <a:spcBef>
                <a:spcPct val="0"/>
              </a:spcBef>
            </a:pPr>
            <a:r>
              <a:rPr lang="sr-Latn-CS" sz="4000" dirty="0" smtClean="0"/>
              <a:t>Тест </a:t>
            </a:r>
            <a:r>
              <a:rPr lang="sr-Latn-CS" sz="4000" dirty="0" smtClean="0"/>
              <a:t>крви сваке 3 године за хоби коње </a:t>
            </a:r>
            <a:endParaRPr lang="sr-Cyrl-RS" sz="4000" dirty="0" smtClean="0"/>
          </a:p>
          <a:p>
            <a:pPr>
              <a:lnSpc>
                <a:spcPts val="5221"/>
              </a:lnSpc>
              <a:spcBef>
                <a:spcPct val="0"/>
              </a:spcBef>
            </a:pPr>
            <a:r>
              <a:rPr lang="sr-Latn-CS" sz="4000" dirty="0" smtClean="0"/>
              <a:t>Тест </a:t>
            </a:r>
            <a:r>
              <a:rPr lang="sr-Latn-CS" sz="4000" dirty="0" smtClean="0"/>
              <a:t>крви сваке године за коње који учествују на такмичењима, догађајима или коње за приплод</a:t>
            </a:r>
            <a:endParaRPr lang="en-US" sz="372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48878" y="8399699"/>
            <a:ext cx="2974080" cy="1887301"/>
          </a:xfrm>
          <a:custGeom>
            <a:avLst/>
            <a:gdLst/>
            <a:ahLst/>
            <a:cxnLst/>
            <a:rect l="l" t="t" r="r" b="b"/>
            <a:pathLst>
              <a:path w="2974080" h="1887301">
                <a:moveTo>
                  <a:pt x="0" y="0"/>
                </a:moveTo>
                <a:lnTo>
                  <a:pt x="2974080" y="0"/>
                </a:lnTo>
                <a:lnTo>
                  <a:pt x="2974080" y="1887301"/>
                </a:lnTo>
                <a:lnTo>
                  <a:pt x="0" y="188730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50711">
            <a:off x="14260236" y="-490126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32780" y="1038664"/>
            <a:ext cx="1411220" cy="1289502"/>
          </a:xfrm>
          <a:custGeom>
            <a:avLst/>
            <a:gdLst/>
            <a:ahLst/>
            <a:cxnLst/>
            <a:rect l="l" t="t" r="r" b="b"/>
            <a:pathLst>
              <a:path w="1411220" h="1289502">
                <a:moveTo>
                  <a:pt x="0" y="0"/>
                </a:moveTo>
                <a:lnTo>
                  <a:pt x="1411220" y="0"/>
                </a:lnTo>
                <a:lnTo>
                  <a:pt x="1411220" y="1289502"/>
                </a:lnTo>
                <a:lnTo>
                  <a:pt x="0" y="1289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-95250"/>
            <a:ext cx="14489781" cy="93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7"/>
              </a:lnSpc>
              <a:spcBef>
                <a:spcPct val="0"/>
              </a:spcBef>
            </a:pPr>
            <a:r>
              <a:rPr lang="sr-Latn-CS" sz="6000" b="1" dirty="0" smtClean="0"/>
              <a:t>Услови за издавање пасоша за коње</a:t>
            </a:r>
            <a:endParaRPr lang="en-US" sz="5462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1500599"/>
            <a:ext cx="7648442" cy="573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9"/>
              </a:lnSpc>
            </a:pPr>
            <a:r>
              <a:rPr lang="sr-Latn-CS" sz="3600" b="1" dirty="0" smtClean="0"/>
              <a:t>Документ који доказује власништво</a:t>
            </a:r>
            <a:endParaRPr lang="en-US" sz="3385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0002" y="5286376"/>
            <a:ext cx="8227349" cy="563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sr-Latn-CS" sz="3600" b="1" dirty="0" smtClean="0"/>
              <a:t>Документ за идентификацију коња</a:t>
            </a:r>
            <a:endParaRPr lang="en-US" sz="33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2482135"/>
            <a:ext cx="17431382" cy="158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sr-Latn-CS" sz="3200" dirty="0" smtClean="0"/>
              <a:t>Приватни документ са пуном доказном снагом – оригинална копија </a:t>
            </a:r>
            <a:endParaRPr lang="sr-Cyrl-RS" sz="3200" dirty="0" smtClean="0"/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sr-Latn-CS" sz="3200" dirty="0" smtClean="0"/>
              <a:t>Изјава </a:t>
            </a:r>
            <a:r>
              <a:rPr lang="sr-Latn-CS" sz="3200" dirty="0" smtClean="0"/>
              <a:t>власника (на унапред одштампаном обрасцу Канцеларије за коњске пасоше или на вашој сопственој изјави са истим садржајем података);</a:t>
            </a: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6072194"/>
            <a:ext cx="18101558" cy="212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sr-Latn-CS" sz="3200" dirty="0" smtClean="0"/>
              <a:t>Извештај о обележавању ждребета (довољна је копија) и дијаграм издат од стране лица овлашћеног за обављање обележавања, не старији од 60 </a:t>
            </a:r>
            <a:r>
              <a:rPr lang="sr-Latn-CS" sz="3200" dirty="0" smtClean="0"/>
              <a:t>дана</a:t>
            </a:r>
            <a:endParaRPr lang="sr-Cyrl-RS" sz="3200" dirty="0" smtClean="0"/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sr-Latn-CS" sz="3200" dirty="0" smtClean="0"/>
              <a:t> </a:t>
            </a:r>
            <a:r>
              <a:rPr lang="sr-Latn-CS" sz="3200" dirty="0" smtClean="0"/>
              <a:t>Идентификациони лист коња и дијаграм издат од стране лица овлашћеног за обављање обележавања, не старији од 60 </a:t>
            </a:r>
            <a:r>
              <a:rPr lang="sr-Latn-CS" sz="3200" dirty="0" smtClean="0"/>
              <a:t>дана</a:t>
            </a: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Freeform 9"/>
          <p:cNvSpPr/>
          <p:nvPr/>
        </p:nvSpPr>
        <p:spPr>
          <a:xfrm rot="1792889">
            <a:off x="4886134" y="7533255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3390" y="1359592"/>
            <a:ext cx="4908162" cy="6957709"/>
          </a:xfrm>
          <a:custGeom>
            <a:avLst/>
            <a:gdLst/>
            <a:ahLst/>
            <a:cxnLst/>
            <a:rect l="l" t="t" r="r" b="b"/>
            <a:pathLst>
              <a:path w="4908162" h="6957709">
                <a:moveTo>
                  <a:pt x="0" y="0"/>
                </a:moveTo>
                <a:lnTo>
                  <a:pt x="4908162" y="0"/>
                </a:lnTo>
                <a:lnTo>
                  <a:pt x="4908162" y="6957709"/>
                </a:lnTo>
                <a:lnTo>
                  <a:pt x="0" y="69577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09090" y="97102"/>
            <a:ext cx="5778248" cy="66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sr-Latn-CS" sz="4000" b="1" dirty="0" smtClean="0"/>
              <a:t>Лист за процену изгледа</a:t>
            </a:r>
            <a:endParaRPr lang="en-US" sz="3798" b="1" dirty="0">
              <a:solidFill>
                <a:srgbClr val="000000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15707" y="686417"/>
            <a:ext cx="10643664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8"/>
              </a:lnSpc>
              <a:spcBef>
                <a:spcPct val="0"/>
              </a:spcBef>
            </a:pPr>
            <a:endParaRPr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Такмичења у одгајивању организују одгајивачка удружења.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Спољашње </a:t>
            </a:r>
            <a:r>
              <a:rPr lang="sr-Latn-CS" sz="2800" dirty="0" smtClean="0"/>
              <a:t>оцењивање врши званични судија.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Резултат </a:t>
            </a:r>
            <a:r>
              <a:rPr lang="sr-Latn-CS" sz="2800" dirty="0" smtClean="0"/>
              <a:t>оцењивања се уноси у родовску књигу.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Оцењивачки </a:t>
            </a:r>
            <a:r>
              <a:rPr lang="sr-Latn-CS" sz="2800" dirty="0" smtClean="0"/>
              <a:t>лист.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Оцењивачки </a:t>
            </a:r>
            <a:r>
              <a:rPr lang="sr-Latn-CS" sz="2800" dirty="0" smtClean="0"/>
              <a:t>лист у три примерка: (власнички, чува се у евиденцији родовске књиге, у нумерисаном блоку).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Оцењивање </a:t>
            </a:r>
            <a:r>
              <a:rPr lang="sr-Latn-CS" sz="2800" dirty="0" smtClean="0"/>
              <a:t>по старости: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Ждребад</a:t>
            </a:r>
            <a:r>
              <a:rPr lang="sr-Latn-CS" sz="2800" dirty="0" smtClean="0"/>
              <a:t>: описни оцењивачки лист.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Од </a:t>
            </a:r>
            <a:r>
              <a:rPr lang="sr-Latn-CS" sz="2800" dirty="0" smtClean="0"/>
              <a:t>3 године старости: лист са подацима о бодовању (према удружењу расе).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Критеријуми </a:t>
            </a:r>
            <a:r>
              <a:rPr lang="sr-Latn-CS" sz="2800" dirty="0" smtClean="0"/>
              <a:t>оцењивања: Облик тела, структура ногу. 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Кретање</a:t>
            </a:r>
            <a:r>
              <a:rPr lang="sr-Latn-CS" sz="2800" dirty="0" smtClean="0"/>
              <a:t>. Укупан утисак. Способност скакања</a:t>
            </a:r>
            <a:r>
              <a:rPr lang="sr-Latn-CS" sz="2800" dirty="0" smtClean="0"/>
              <a:t>.</a:t>
            </a:r>
            <a:endParaRPr lang="sr-Cyrl-RS" sz="2800" dirty="0" smtClean="0"/>
          </a:p>
          <a:p>
            <a:pPr>
              <a:lnSpc>
                <a:spcPts val="3918"/>
              </a:lnSpc>
              <a:spcBef>
                <a:spcPct val="0"/>
              </a:spcBef>
            </a:pPr>
            <a:r>
              <a:rPr lang="sr-Latn-CS" sz="2800" dirty="0" smtClean="0"/>
              <a:t> </a:t>
            </a:r>
            <a:r>
              <a:rPr lang="sr-Latn-CS" sz="2800" dirty="0" smtClean="0"/>
              <a:t>Оцењивање под седлом или у кочији.</a:t>
            </a: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1784825" y="8670082"/>
            <a:ext cx="4930882" cy="1616918"/>
          </a:xfrm>
          <a:custGeom>
            <a:avLst/>
            <a:gdLst/>
            <a:ahLst/>
            <a:cxnLst/>
            <a:rect l="l" t="t" r="r" b="b"/>
            <a:pathLst>
              <a:path w="4930882" h="1616918">
                <a:moveTo>
                  <a:pt x="0" y="0"/>
                </a:moveTo>
                <a:lnTo>
                  <a:pt x="4930881" y="0"/>
                </a:lnTo>
                <a:lnTo>
                  <a:pt x="4930881" y="1616918"/>
                </a:lnTo>
                <a:lnTo>
                  <a:pt x="0" y="1616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00200" y="8786838"/>
            <a:ext cx="3213735" cy="101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r-Cyrl-RS" sz="3298" b="1" u="sng" dirty="0" smtClean="0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  <a:hlinkClick r:id="rId5" tooltip="https://wordwall.net/hu/resource/106156635"/>
              </a:rPr>
              <a:t>Контролни задатак</a:t>
            </a:r>
            <a:endParaRPr lang="en-US" sz="3298" b="1" u="sng" dirty="0">
              <a:solidFill>
                <a:srgbClr val="000000"/>
              </a:solidFill>
              <a:latin typeface="Cardo Bold"/>
              <a:ea typeface="Cardo Bold"/>
              <a:cs typeface="Cardo Bold"/>
              <a:sym typeface="Cardo Bold"/>
              <a:hlinkClick r:id="rId5" tooltip="https://wordwall.net/hu/resource/106156635"/>
            </a:endParaRPr>
          </a:p>
        </p:txBody>
      </p:sp>
      <p:sp>
        <p:nvSpPr>
          <p:cNvPr id="7" name="Freeform 7"/>
          <p:cNvSpPr/>
          <p:nvPr/>
        </p:nvSpPr>
        <p:spPr>
          <a:xfrm rot="-10800000" flipH="1">
            <a:off x="378458" y="7404681"/>
            <a:ext cx="1300483" cy="1825240"/>
          </a:xfrm>
          <a:custGeom>
            <a:avLst/>
            <a:gdLst/>
            <a:ahLst/>
            <a:cxnLst/>
            <a:rect l="l" t="t" r="r" b="b"/>
            <a:pathLst>
              <a:path w="1300483" h="1825240">
                <a:moveTo>
                  <a:pt x="1300484" y="0"/>
                </a:moveTo>
                <a:lnTo>
                  <a:pt x="0" y="0"/>
                </a:lnTo>
                <a:lnTo>
                  <a:pt x="0" y="1825240"/>
                </a:lnTo>
                <a:lnTo>
                  <a:pt x="1300484" y="1825240"/>
                </a:lnTo>
                <a:lnTo>
                  <a:pt x="1300484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461</Words>
  <Application>Microsoft Office PowerPoint</Application>
  <PresentationFormat>Custom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The Seasons</vt:lpstr>
      <vt:lpstr>Open Sans</vt:lpstr>
      <vt:lpstr>Open Sans Bold</vt:lpstr>
      <vt:lpstr>Open Sans Italics</vt:lpstr>
      <vt:lpstr>Open Sans Bold Italics</vt:lpstr>
      <vt:lpstr>Cardo Bold</vt:lpstr>
      <vt:lpstr>Cardo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lóútlevél</dc:title>
  <dc:creator>User</dc:creator>
  <cp:lastModifiedBy>User</cp:lastModifiedBy>
  <cp:revision>4</cp:revision>
  <dcterms:created xsi:type="dcterms:W3CDTF">2006-08-16T00:00:00Z</dcterms:created>
  <dcterms:modified xsi:type="dcterms:W3CDTF">2026-04-10T13:44:58Z</dcterms:modified>
  <dc:identifier>DAHAEewuAO8</dc:identifier>
</cp:coreProperties>
</file>