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Poppins Bold" panose="020B0604020202020204" charset="0"/>
      <p:regular r:id="rId14"/>
    </p:embeddedFont>
    <p:embeddedFont>
      <p:font typeface="Poppins" panose="020B060402020202020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78" d="100"/>
          <a:sy n="78" d="100"/>
        </p:scale>
        <p:origin x="-294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28.svg"/><Relationship Id="rId7" Type="http://schemas.openxmlformats.org/officeDocument/2006/relationships/image" Target="../media/image4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11" Type="http://schemas.openxmlformats.org/officeDocument/2006/relationships/hyperlink" Target="https://wordwall.net/hu/resource/106142890" TargetMode="External"/><Relationship Id="rId5" Type="http://schemas.openxmlformats.org/officeDocument/2006/relationships/image" Target="../media/image41.jpeg"/><Relationship Id="rId10" Type="http://schemas.openxmlformats.org/officeDocument/2006/relationships/image" Target="../media/image52.svg"/><Relationship Id="rId4" Type="http://schemas.openxmlformats.org/officeDocument/2006/relationships/image" Target="../media/image40.jpe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46.jpeg"/><Relationship Id="rId7" Type="http://schemas.openxmlformats.org/officeDocument/2006/relationships/image" Target="../media/image23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1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8.svg"/><Relationship Id="rId7" Type="http://schemas.openxmlformats.org/officeDocument/2006/relationships/image" Target="../media/image33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11" Type="http://schemas.openxmlformats.org/officeDocument/2006/relationships/image" Target="../media/image42.svg"/><Relationship Id="rId5" Type="http://schemas.openxmlformats.org/officeDocument/2006/relationships/image" Target="../media/image31.jpe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11" b="-911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600950" y="7063742"/>
            <a:ext cx="3086100" cy="728471"/>
            <a:chOff x="0" y="0"/>
            <a:chExt cx="812800" cy="1918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91861"/>
            </a:xfrm>
            <a:custGeom>
              <a:avLst/>
              <a:gdLst/>
              <a:ahLst/>
              <a:cxnLst/>
              <a:rect l="l" t="t" r="r" b="b"/>
              <a:pathLst>
                <a:path w="812800" h="191861">
                  <a:moveTo>
                    <a:pt x="95930" y="0"/>
                  </a:moveTo>
                  <a:lnTo>
                    <a:pt x="716870" y="0"/>
                  </a:lnTo>
                  <a:cubicBezTo>
                    <a:pt x="769851" y="0"/>
                    <a:pt x="812800" y="42949"/>
                    <a:pt x="812800" y="95930"/>
                  </a:cubicBezTo>
                  <a:lnTo>
                    <a:pt x="812800" y="95930"/>
                  </a:lnTo>
                  <a:cubicBezTo>
                    <a:pt x="812800" y="121373"/>
                    <a:pt x="802693" y="145773"/>
                    <a:pt x="784703" y="163763"/>
                  </a:cubicBezTo>
                  <a:cubicBezTo>
                    <a:pt x="766712" y="181754"/>
                    <a:pt x="742312" y="191861"/>
                    <a:pt x="716870" y="191861"/>
                  </a:cubicBezTo>
                  <a:lnTo>
                    <a:pt x="95930" y="191861"/>
                  </a:lnTo>
                  <a:cubicBezTo>
                    <a:pt x="42949" y="191861"/>
                    <a:pt x="0" y="148911"/>
                    <a:pt x="0" y="95930"/>
                  </a:cubicBezTo>
                  <a:lnTo>
                    <a:pt x="0" y="95930"/>
                  </a:lnTo>
                  <a:cubicBezTo>
                    <a:pt x="0" y="42949"/>
                    <a:pt x="42949" y="0"/>
                    <a:pt x="95930" y="0"/>
                  </a:cubicBezTo>
                  <a:close/>
                </a:path>
              </a:pathLst>
            </a:custGeom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812800" cy="2680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1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404690" y="9582868"/>
            <a:ext cx="263671" cy="264151"/>
          </a:xfrm>
          <a:custGeom>
            <a:avLst/>
            <a:gdLst/>
            <a:ahLst/>
            <a:cxnLst/>
            <a:rect l="l" t="t" r="r" b="b"/>
            <a:pathLst>
              <a:path w="263671" h="264151">
                <a:moveTo>
                  <a:pt x="0" y="0"/>
                </a:moveTo>
                <a:lnTo>
                  <a:pt x="263670" y="0"/>
                </a:lnTo>
                <a:lnTo>
                  <a:pt x="263670" y="264150"/>
                </a:lnTo>
                <a:lnTo>
                  <a:pt x="0" y="2641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06422" y="-10859678"/>
            <a:ext cx="18647548" cy="24863398"/>
          </a:xfrm>
          <a:custGeom>
            <a:avLst/>
            <a:gdLst/>
            <a:ahLst/>
            <a:cxnLst/>
            <a:rect l="l" t="t" r="r" b="b"/>
            <a:pathLst>
              <a:path w="18647548" h="24863398">
                <a:moveTo>
                  <a:pt x="0" y="0"/>
                </a:moveTo>
                <a:lnTo>
                  <a:pt x="18647548" y="0"/>
                </a:lnTo>
                <a:lnTo>
                  <a:pt x="18647548" y="24863398"/>
                </a:lnTo>
                <a:lnTo>
                  <a:pt x="0" y="248633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28700" y="1231494"/>
            <a:ext cx="7793234" cy="2391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774"/>
              </a:lnSpc>
            </a:pPr>
            <a:r>
              <a:rPr lang="en-US" sz="11981">
                <a:solidFill>
                  <a:srgbClr val="FFFFFF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Боје коња</a:t>
            </a:r>
          </a:p>
        </p:txBody>
      </p:sp>
      <p:sp>
        <p:nvSpPr>
          <p:cNvPr id="9" name="Freeform 9"/>
          <p:cNvSpPr/>
          <p:nvPr/>
        </p:nvSpPr>
        <p:spPr>
          <a:xfrm>
            <a:off x="11434000" y="8724609"/>
            <a:ext cx="6854000" cy="1562391"/>
          </a:xfrm>
          <a:custGeom>
            <a:avLst/>
            <a:gdLst/>
            <a:ahLst/>
            <a:cxnLst/>
            <a:rect l="l" t="t" r="r" b="b"/>
            <a:pathLst>
              <a:path w="6854000" h="1562391">
                <a:moveTo>
                  <a:pt x="0" y="0"/>
                </a:moveTo>
                <a:lnTo>
                  <a:pt x="6854000" y="0"/>
                </a:lnTo>
                <a:lnTo>
                  <a:pt x="6854000" y="1562391"/>
                </a:lnTo>
                <a:lnTo>
                  <a:pt x="0" y="15623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2259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524609" y="0"/>
            <a:ext cx="4763391" cy="1848987"/>
          </a:xfrm>
          <a:custGeom>
            <a:avLst/>
            <a:gdLst/>
            <a:ahLst/>
            <a:cxnLst/>
            <a:rect l="l" t="t" r="r" b="b"/>
            <a:pathLst>
              <a:path w="4763391" h="1848987">
                <a:moveTo>
                  <a:pt x="0" y="0"/>
                </a:moveTo>
                <a:lnTo>
                  <a:pt x="4763391" y="0"/>
                </a:lnTo>
                <a:lnTo>
                  <a:pt x="4763391" y="1848987"/>
                </a:lnTo>
                <a:lnTo>
                  <a:pt x="0" y="184898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r="-1750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16839" y="5171758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85919" y="5171758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4" y="0"/>
                </a:lnTo>
                <a:lnTo>
                  <a:pt x="194204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550865" y="5074656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549692" y="5627531"/>
            <a:ext cx="5188616" cy="3955337"/>
          </a:xfrm>
          <a:custGeom>
            <a:avLst/>
            <a:gdLst/>
            <a:ahLst/>
            <a:cxnLst/>
            <a:rect l="l" t="t" r="r" b="b"/>
            <a:pathLst>
              <a:path w="5188616" h="3955337">
                <a:moveTo>
                  <a:pt x="0" y="0"/>
                </a:moveTo>
                <a:lnTo>
                  <a:pt x="5188616" y="0"/>
                </a:lnTo>
                <a:lnTo>
                  <a:pt x="5188616" y="3955337"/>
                </a:lnTo>
                <a:lnTo>
                  <a:pt x="0" y="39553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192545" y="5618868"/>
            <a:ext cx="4096017" cy="3963999"/>
          </a:xfrm>
          <a:custGeom>
            <a:avLst/>
            <a:gdLst/>
            <a:ahLst/>
            <a:cxnLst/>
            <a:rect l="l" t="t" r="r" b="b"/>
            <a:pathLst>
              <a:path w="4096017" h="3963999">
                <a:moveTo>
                  <a:pt x="0" y="0"/>
                </a:moveTo>
                <a:lnTo>
                  <a:pt x="4096016" y="0"/>
                </a:lnTo>
                <a:lnTo>
                  <a:pt x="4096016" y="3964000"/>
                </a:lnTo>
                <a:lnTo>
                  <a:pt x="0" y="3964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307515" y="5661773"/>
            <a:ext cx="4757962" cy="3878189"/>
          </a:xfrm>
          <a:custGeom>
            <a:avLst/>
            <a:gdLst/>
            <a:ahLst/>
            <a:cxnLst/>
            <a:rect l="l" t="t" r="r" b="b"/>
            <a:pathLst>
              <a:path w="4757962" h="3878189">
                <a:moveTo>
                  <a:pt x="0" y="0"/>
                </a:moveTo>
                <a:lnTo>
                  <a:pt x="4757963" y="0"/>
                </a:lnTo>
                <a:lnTo>
                  <a:pt x="4757963" y="3878190"/>
                </a:lnTo>
                <a:lnTo>
                  <a:pt x="0" y="38781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4865" t="-16542" r="-39986" b="-62748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355951" y="262609"/>
            <a:ext cx="15021918" cy="2053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873"/>
              </a:lnSpc>
            </a:pPr>
            <a:r>
              <a:rPr lang="en-US" sz="11099" b="1">
                <a:solidFill>
                  <a:srgbClr val="000000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ТАЧКАСТИ КОЊИ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959443" y="4926024"/>
            <a:ext cx="3115020" cy="42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АЛАТОТАЧКАСТИ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850141" y="4834543"/>
            <a:ext cx="3888167" cy="435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19"/>
              </a:lnSpc>
            </a:pPr>
            <a:r>
              <a:rPr lang="en-US" sz="2370" b="1" spc="128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ЦРНОТАЧКАСТИ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073219" y="4900583"/>
            <a:ext cx="3797076" cy="42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ЖУТОТАЧКАСТИ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850141" y="2331261"/>
            <a:ext cx="8527728" cy="1346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062"/>
              </a:lnSpc>
            </a:pPr>
            <a:r>
              <a:rPr lang="en-US" sz="3616" spc="195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На његовом телу се налазе мале шарене и беле мрље и тачкице.</a:t>
            </a:r>
          </a:p>
        </p:txBody>
      </p:sp>
      <p:sp>
        <p:nvSpPr>
          <p:cNvPr id="13" name="Freeform 13"/>
          <p:cNvSpPr/>
          <p:nvPr/>
        </p:nvSpPr>
        <p:spPr>
          <a:xfrm>
            <a:off x="1028700" y="2316205"/>
            <a:ext cx="5869588" cy="1181255"/>
          </a:xfrm>
          <a:custGeom>
            <a:avLst/>
            <a:gdLst/>
            <a:ahLst/>
            <a:cxnLst/>
            <a:rect l="l" t="t" r="r" b="b"/>
            <a:pathLst>
              <a:path w="5869588" h="1181255">
                <a:moveTo>
                  <a:pt x="0" y="0"/>
                </a:moveTo>
                <a:lnTo>
                  <a:pt x="5869588" y="0"/>
                </a:lnTo>
                <a:lnTo>
                  <a:pt x="5869588" y="1181254"/>
                </a:lnTo>
                <a:lnTo>
                  <a:pt x="0" y="118125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3286606" y="2906832"/>
            <a:ext cx="1907895" cy="1516776"/>
          </a:xfrm>
          <a:custGeom>
            <a:avLst/>
            <a:gdLst/>
            <a:ahLst/>
            <a:cxnLst/>
            <a:rect l="l" t="t" r="r" b="b"/>
            <a:pathLst>
              <a:path w="1907895" h="1516776">
                <a:moveTo>
                  <a:pt x="0" y="0"/>
                </a:moveTo>
                <a:lnTo>
                  <a:pt x="1907894" y="0"/>
                </a:lnTo>
                <a:lnTo>
                  <a:pt x="1907894" y="1516776"/>
                </a:lnTo>
                <a:lnTo>
                  <a:pt x="0" y="151677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8000"/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28700" y="2291227"/>
            <a:ext cx="5914410" cy="808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44"/>
              </a:lnSpc>
              <a:spcBef>
                <a:spcPct val="0"/>
              </a:spcBef>
            </a:pPr>
            <a:r>
              <a:rPr lang="en-US" sz="480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  <a:hlinkClick r:id="rId11" tooltip="https://wordwall.net/hu/resource/106142890"/>
              </a:rPr>
              <a:t>Проверите питања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744063" y="688901"/>
            <a:ext cx="2758587" cy="3723725"/>
          </a:xfrm>
          <a:custGeom>
            <a:avLst/>
            <a:gdLst/>
            <a:ahLst/>
            <a:cxnLst/>
            <a:rect l="l" t="t" r="r" b="b"/>
            <a:pathLst>
              <a:path w="2758587" h="3723725">
                <a:moveTo>
                  <a:pt x="0" y="0"/>
                </a:moveTo>
                <a:lnTo>
                  <a:pt x="2758587" y="0"/>
                </a:lnTo>
                <a:lnTo>
                  <a:pt x="2758587" y="3723725"/>
                </a:lnTo>
                <a:lnTo>
                  <a:pt x="0" y="37237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966" r="-3654" b="-2423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041531" y="688901"/>
            <a:ext cx="4914492" cy="3723725"/>
          </a:xfrm>
          <a:custGeom>
            <a:avLst/>
            <a:gdLst/>
            <a:ahLst/>
            <a:cxnLst/>
            <a:rect l="l" t="t" r="r" b="b"/>
            <a:pathLst>
              <a:path w="4914492" h="3723725">
                <a:moveTo>
                  <a:pt x="0" y="0"/>
                </a:moveTo>
                <a:lnTo>
                  <a:pt x="4914492" y="0"/>
                </a:lnTo>
                <a:lnTo>
                  <a:pt x="4914492" y="3723725"/>
                </a:lnTo>
                <a:lnTo>
                  <a:pt x="0" y="37237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50" t="-9280" r="-850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748069" y="5775914"/>
            <a:ext cx="5966642" cy="3669719"/>
          </a:xfrm>
          <a:custGeom>
            <a:avLst/>
            <a:gdLst/>
            <a:ahLst/>
            <a:cxnLst/>
            <a:rect l="l" t="t" r="r" b="b"/>
            <a:pathLst>
              <a:path w="5966642" h="3669719">
                <a:moveTo>
                  <a:pt x="0" y="0"/>
                </a:moveTo>
                <a:lnTo>
                  <a:pt x="5966642" y="0"/>
                </a:lnTo>
                <a:lnTo>
                  <a:pt x="5966642" y="3669719"/>
                </a:lnTo>
                <a:lnTo>
                  <a:pt x="0" y="36697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498777" y="5775914"/>
            <a:ext cx="6003873" cy="3669719"/>
          </a:xfrm>
          <a:custGeom>
            <a:avLst/>
            <a:gdLst/>
            <a:ahLst/>
            <a:cxnLst/>
            <a:rect l="l" t="t" r="r" b="b"/>
            <a:pathLst>
              <a:path w="6003873" h="3669719">
                <a:moveTo>
                  <a:pt x="0" y="0"/>
                </a:moveTo>
                <a:lnTo>
                  <a:pt x="6003873" y="0"/>
                </a:lnTo>
                <a:lnTo>
                  <a:pt x="6003873" y="3669719"/>
                </a:lnTo>
                <a:lnTo>
                  <a:pt x="0" y="36697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" r="-372" b="-954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0682" y="5775914"/>
            <a:ext cx="3639800" cy="3669719"/>
          </a:xfrm>
          <a:custGeom>
            <a:avLst/>
            <a:gdLst/>
            <a:ahLst/>
            <a:cxnLst/>
            <a:rect l="l" t="t" r="r" b="b"/>
            <a:pathLst>
              <a:path w="3639800" h="3669719">
                <a:moveTo>
                  <a:pt x="0" y="0"/>
                </a:moveTo>
                <a:lnTo>
                  <a:pt x="3639800" y="0"/>
                </a:lnTo>
                <a:lnTo>
                  <a:pt x="3639800" y="3669719"/>
                </a:lnTo>
                <a:lnTo>
                  <a:pt x="0" y="36697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5624" t="-6604" r="-25636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355951" y="462634"/>
            <a:ext cx="6895004" cy="982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92"/>
              </a:lnSpc>
            </a:pPr>
            <a:r>
              <a:rPr lang="en-US" sz="5353" b="1">
                <a:solidFill>
                  <a:srgbClr val="000000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Занимљивости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5274933"/>
            <a:ext cx="2783562" cy="325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57"/>
              </a:lnSpc>
              <a:spcBef>
                <a:spcPct val="0"/>
              </a:spcBef>
            </a:pPr>
            <a:r>
              <a:rPr lang="en-US" sz="1826" b="1" spc="98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ПАНГАРЕЈЕВ ЕФЕКАТ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096921" y="4876800"/>
            <a:ext cx="4696215" cy="746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78"/>
              </a:lnSpc>
            </a:pPr>
            <a:r>
              <a:rPr lang="en-US" sz="2127" b="1" spc="11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ЈАБУЧАСТИ АЛАТ </a:t>
            </a:r>
          </a:p>
          <a:p>
            <a:pPr marL="0" lvl="0" indent="0" algn="ctr">
              <a:lnSpc>
                <a:spcPts val="2978"/>
              </a:lnSpc>
              <a:spcBef>
                <a:spcPct val="0"/>
              </a:spcBef>
            </a:pPr>
            <a:r>
              <a:rPr lang="en-US" sz="2127" b="1" spc="11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ПОКАЗУЈЕ ДОБРУ КОНДИЦИЈУ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862895" y="5284458"/>
            <a:ext cx="1275636" cy="258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43"/>
              </a:lnSpc>
              <a:spcBef>
                <a:spcPct val="0"/>
              </a:spcBef>
            </a:pPr>
            <a:r>
              <a:rPr lang="en-US" sz="1459" b="1" spc="78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ЗАХЕФТАНО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622376" y="2829911"/>
            <a:ext cx="3003113" cy="42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61"/>
              </a:lnSpc>
              <a:spcBef>
                <a:spcPct val="0"/>
              </a:spcBef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ЗЕБРАСТЕ НОГЕ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138531" y="4584056"/>
            <a:ext cx="2251948" cy="266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37"/>
              </a:lnSpc>
              <a:spcBef>
                <a:spcPct val="0"/>
              </a:spcBef>
            </a:pPr>
            <a:r>
              <a:rPr lang="en-US" sz="1526" b="1" spc="8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КАИШАСТА ЛЕЂА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0" y="9483733"/>
            <a:ext cx="10193841" cy="746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1"/>
              </a:lnSpc>
              <a:spcBef>
                <a:spcPct val="0"/>
              </a:spcBef>
            </a:pPr>
            <a:r>
              <a:rPr lang="en-US" sz="2100" spc="11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КАРАКТЕРИСТИЧНО ОСВЕТЉЕНОСТ СТОМАКА, ПРЕПОНА, НОЗДРВА И ПОДРУЧЈА ОКО ОЧИЈУ КОД КЕСТЕЊАСТИХ И ЖУТИХ КОЊА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035077" y="9483733"/>
            <a:ext cx="7252923" cy="746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1"/>
              </a:lnSpc>
              <a:spcBef>
                <a:spcPct val="0"/>
              </a:spcBef>
            </a:pPr>
            <a:r>
              <a:rPr lang="en-US" sz="2100" spc="11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БЕЛИ ДЛАКЕ СУ ПОМЕШАНИ СА ПИГМЕНТИСАНОМ  ДЛАКОМ</a:t>
            </a:r>
          </a:p>
        </p:txBody>
      </p:sp>
      <p:sp>
        <p:nvSpPr>
          <p:cNvPr id="15" name="Freeform 15"/>
          <p:cNvSpPr/>
          <p:nvPr/>
        </p:nvSpPr>
        <p:spPr>
          <a:xfrm rot="8000905">
            <a:off x="650664" y="5446479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1233677">
            <a:off x="227588" y="9223512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4"/>
                </a:lnTo>
                <a:lnTo>
                  <a:pt x="0" y="1942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7847243">
            <a:off x="8665340" y="4973800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8528388" y="2550764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98777" y="9540883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5158361">
            <a:off x="14750643" y="4600431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7954451">
            <a:off x="13412712" y="5404515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-334237"/>
            <a:ext cx="8833000" cy="2171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5"/>
              </a:lnSpc>
            </a:pPr>
            <a:r>
              <a:rPr lang="en-US" sz="10882">
                <a:solidFill>
                  <a:srgbClr val="FFFFFF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Литература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144000" y="7563377"/>
            <a:ext cx="8863116" cy="2706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F4F4F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Közreműködött: Sogrik Teréz</a:t>
            </a:r>
          </a:p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4F4F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Medgyes Enikő, Gedő Sára, Gyenge Lili, Tamás Kíra, Fehér-Herperger Sára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30598" y="7840310"/>
            <a:ext cx="4196596" cy="1417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8"/>
              </a:lnSpc>
            </a:pPr>
            <a:r>
              <a:rPr lang="en-US" sz="3798">
                <a:solidFill>
                  <a:srgbClr val="FFFFFF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Készítette:</a:t>
            </a:r>
          </a:p>
          <a:p>
            <a:pPr algn="l">
              <a:lnSpc>
                <a:spcPts val="5318"/>
              </a:lnSpc>
              <a:spcBef>
                <a:spcPct val="0"/>
              </a:spcBef>
            </a:pPr>
            <a:r>
              <a:rPr lang="en-US" sz="3798">
                <a:solidFill>
                  <a:srgbClr val="FFFFFF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György Tímea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460894"/>
            <a:ext cx="16230600" cy="3794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359" lvl="1" indent="-259180" algn="just">
              <a:lnSpc>
                <a:spcPts val="6002"/>
              </a:lnSpc>
              <a:buFont typeface="Arial"/>
              <a:buChar char="•"/>
            </a:pPr>
            <a:r>
              <a:rPr lang="en-US" sz="2400" spc="129">
                <a:solidFill>
                  <a:srgbClr val="FFFFFF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SZÍNEK ÉS LOVAK BODÓ IMRE - NOVOTNI PÉTER - AGROINFORM KIADÓ, 2011</a:t>
            </a:r>
          </a:p>
          <a:p>
            <a:pPr marL="518359" lvl="1" indent="-259180" algn="just">
              <a:lnSpc>
                <a:spcPts val="6002"/>
              </a:lnSpc>
              <a:buFont typeface="Arial"/>
              <a:buChar char="•"/>
            </a:pPr>
            <a:r>
              <a:rPr lang="en-US" sz="2400" spc="129">
                <a:solidFill>
                  <a:srgbClr val="FFFFFF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A LOVAK TENYÉSZTÉSE, TAKARMÁNYOZÁSA ÉS BETEGSÉGEI</a:t>
            </a:r>
          </a:p>
          <a:p>
            <a:pPr algn="just">
              <a:lnSpc>
                <a:spcPts val="6002"/>
              </a:lnSpc>
            </a:pPr>
            <a:r>
              <a:rPr lang="en-US" sz="2400" spc="129">
                <a:solidFill>
                  <a:srgbClr val="FFFFFF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DR. SZAJKÓ ISTVÁN - DR. KERTÉSZNÉ GYŐRFFY ESZTER - DR. MENTES KATALIN, HERMAN OTTÓ INTÉZET BUDAPEST, 2022</a:t>
            </a:r>
          </a:p>
          <a:p>
            <a:pPr algn="just">
              <a:lnSpc>
                <a:spcPts val="6002"/>
              </a:lnSpc>
            </a:pPr>
            <a:endParaRPr lang="en-US" sz="2400" spc="129">
              <a:solidFill>
                <a:srgbClr val="FFFFFF"/>
              </a:solidFill>
              <a:latin typeface="Agrandir Grand"/>
              <a:ea typeface="Agrandir Grand"/>
              <a:cs typeface="Agrandir Grand"/>
              <a:sym typeface="Agrandir Gra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4861"/>
            <a:ext cx="18288000" cy="2679813"/>
            <a:chOff x="0" y="0"/>
            <a:chExt cx="4833058" cy="7082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33058" cy="708207"/>
            </a:xfrm>
            <a:custGeom>
              <a:avLst/>
              <a:gdLst/>
              <a:ahLst/>
              <a:cxnLst/>
              <a:rect l="l" t="t" r="r" b="b"/>
              <a:pathLst>
                <a:path w="4833058" h="708207">
                  <a:moveTo>
                    <a:pt x="0" y="0"/>
                  </a:moveTo>
                  <a:lnTo>
                    <a:pt x="4833058" y="0"/>
                  </a:lnTo>
                  <a:lnTo>
                    <a:pt x="4833058" y="708207"/>
                  </a:lnTo>
                  <a:lnTo>
                    <a:pt x="0" y="708207"/>
                  </a:lnTo>
                  <a:close/>
                </a:path>
              </a:pathLst>
            </a:custGeom>
            <a:blipFill>
              <a:blip r:embed="rId2"/>
              <a:stretch>
                <a:fillRect t="-239360" r="-27795" b="-126134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4247824" y="4304500"/>
            <a:ext cx="2959127" cy="4736948"/>
          </a:xfrm>
          <a:custGeom>
            <a:avLst/>
            <a:gdLst/>
            <a:ahLst/>
            <a:cxnLst/>
            <a:rect l="l" t="t" r="r" b="b"/>
            <a:pathLst>
              <a:path w="2959127" h="4736948">
                <a:moveTo>
                  <a:pt x="0" y="0"/>
                </a:moveTo>
                <a:lnTo>
                  <a:pt x="2959127" y="0"/>
                </a:lnTo>
                <a:lnTo>
                  <a:pt x="2959127" y="4736948"/>
                </a:lnTo>
                <a:lnTo>
                  <a:pt x="0" y="4736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346" r="-334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50772" y="4304500"/>
            <a:ext cx="3027249" cy="4736948"/>
          </a:xfrm>
          <a:custGeom>
            <a:avLst/>
            <a:gdLst/>
            <a:ahLst/>
            <a:cxnLst/>
            <a:rect l="l" t="t" r="r" b="b"/>
            <a:pathLst>
              <a:path w="3027249" h="4736948">
                <a:moveTo>
                  <a:pt x="0" y="0"/>
                </a:moveTo>
                <a:lnTo>
                  <a:pt x="3027249" y="0"/>
                </a:lnTo>
                <a:lnTo>
                  <a:pt x="3027249" y="4736948"/>
                </a:lnTo>
                <a:lnTo>
                  <a:pt x="0" y="47369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3309" t="-14010" r="-97124" b="-44367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740964" y="4304500"/>
            <a:ext cx="3430506" cy="4736948"/>
          </a:xfrm>
          <a:custGeom>
            <a:avLst/>
            <a:gdLst/>
            <a:ahLst/>
            <a:cxnLst/>
            <a:rect l="l" t="t" r="r" b="b"/>
            <a:pathLst>
              <a:path w="3430506" h="4736948">
                <a:moveTo>
                  <a:pt x="0" y="0"/>
                </a:moveTo>
                <a:lnTo>
                  <a:pt x="3430506" y="0"/>
                </a:lnTo>
                <a:lnTo>
                  <a:pt x="3430506" y="4736948"/>
                </a:lnTo>
                <a:lnTo>
                  <a:pt x="0" y="47369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6208" t="-23105" r="-2907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062031" y="4553963"/>
            <a:ext cx="6025647" cy="3638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96"/>
              </a:lnSpc>
            </a:pPr>
            <a:r>
              <a:rPr lang="en-US" sz="11099" spc="-887">
                <a:solidFill>
                  <a:srgbClr val="51473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Основне боје коња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34418" y="3336223"/>
            <a:ext cx="2690559" cy="560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6"/>
              </a:lnSpc>
            </a:pPr>
            <a:r>
              <a:rPr lang="en-US" sz="3200" spc="-256">
                <a:solidFill>
                  <a:srgbClr val="51473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Вранац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63227" y="3336223"/>
            <a:ext cx="2690559" cy="560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6"/>
              </a:lnSpc>
            </a:pPr>
            <a:r>
              <a:rPr lang="en-US" sz="3200" spc="-256">
                <a:solidFill>
                  <a:srgbClr val="51473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Алат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749581" y="3336223"/>
            <a:ext cx="2690559" cy="560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6"/>
              </a:lnSpc>
            </a:pPr>
            <a:r>
              <a:rPr lang="en-US" sz="3200" spc="-256">
                <a:solidFill>
                  <a:srgbClr val="51473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Жути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85655" y="5318782"/>
            <a:ext cx="318134" cy="318134"/>
          </a:xfrm>
          <a:custGeom>
            <a:avLst/>
            <a:gdLst/>
            <a:ahLst/>
            <a:cxnLst/>
            <a:rect l="l" t="t" r="r" b="b"/>
            <a:pathLst>
              <a:path w="318134" h="318134">
                <a:moveTo>
                  <a:pt x="0" y="0"/>
                </a:moveTo>
                <a:lnTo>
                  <a:pt x="318134" y="0"/>
                </a:lnTo>
                <a:lnTo>
                  <a:pt x="318134" y="318134"/>
                </a:lnTo>
                <a:lnTo>
                  <a:pt x="0" y="3181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885655" y="6078037"/>
            <a:ext cx="318134" cy="318134"/>
          </a:xfrm>
          <a:custGeom>
            <a:avLst/>
            <a:gdLst/>
            <a:ahLst/>
            <a:cxnLst/>
            <a:rect l="l" t="t" r="r" b="b"/>
            <a:pathLst>
              <a:path w="318134" h="318134">
                <a:moveTo>
                  <a:pt x="0" y="0"/>
                </a:moveTo>
                <a:lnTo>
                  <a:pt x="318134" y="0"/>
                </a:lnTo>
                <a:lnTo>
                  <a:pt x="318134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885655" y="6898696"/>
            <a:ext cx="318134" cy="318134"/>
          </a:xfrm>
          <a:custGeom>
            <a:avLst/>
            <a:gdLst/>
            <a:ahLst/>
            <a:cxnLst/>
            <a:rect l="l" t="t" r="r" b="b"/>
            <a:pathLst>
              <a:path w="318134" h="318134">
                <a:moveTo>
                  <a:pt x="0" y="0"/>
                </a:moveTo>
                <a:lnTo>
                  <a:pt x="318134" y="0"/>
                </a:lnTo>
                <a:lnTo>
                  <a:pt x="318134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8700" y="1361943"/>
            <a:ext cx="5502634" cy="7336845"/>
          </a:xfrm>
          <a:custGeom>
            <a:avLst/>
            <a:gdLst/>
            <a:ahLst/>
            <a:cxnLst/>
            <a:rect l="l" t="t" r="r" b="b"/>
            <a:pathLst>
              <a:path w="5502634" h="7336845">
                <a:moveTo>
                  <a:pt x="0" y="0"/>
                </a:moveTo>
                <a:lnTo>
                  <a:pt x="5502634" y="0"/>
                </a:lnTo>
                <a:lnTo>
                  <a:pt x="5502634" y="7336845"/>
                </a:lnTo>
                <a:lnTo>
                  <a:pt x="0" y="73368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730525" y="614932"/>
            <a:ext cx="10045686" cy="4172926"/>
          </a:xfrm>
          <a:custGeom>
            <a:avLst/>
            <a:gdLst/>
            <a:ahLst/>
            <a:cxnLst/>
            <a:rect l="l" t="t" r="r" b="b"/>
            <a:pathLst>
              <a:path w="10045686" h="4172926">
                <a:moveTo>
                  <a:pt x="0" y="0"/>
                </a:moveTo>
                <a:lnTo>
                  <a:pt x="10045686" y="0"/>
                </a:lnTo>
                <a:lnTo>
                  <a:pt x="10045686" y="4172926"/>
                </a:lnTo>
                <a:lnTo>
                  <a:pt x="0" y="41729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4075" b="-6361"/>
            </a:stretch>
          </a:blipFill>
        </p:spPr>
      </p:sp>
      <p:sp>
        <p:nvSpPr>
          <p:cNvPr id="7" name="Freeform 7"/>
          <p:cNvSpPr/>
          <p:nvPr/>
        </p:nvSpPr>
        <p:spPr>
          <a:xfrm rot="-3856341">
            <a:off x="12502529" y="2510353"/>
            <a:ext cx="1009996" cy="4114800"/>
          </a:xfrm>
          <a:custGeom>
            <a:avLst/>
            <a:gdLst/>
            <a:ahLst/>
            <a:cxnLst/>
            <a:rect l="l" t="t" r="r" b="b"/>
            <a:pathLst>
              <a:path w="1009996" h="4114800">
                <a:moveTo>
                  <a:pt x="0" y="0"/>
                </a:moveTo>
                <a:lnTo>
                  <a:pt x="1009996" y="0"/>
                </a:lnTo>
                <a:lnTo>
                  <a:pt x="100999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4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2700000" flipH="1">
            <a:off x="8347252" y="1191905"/>
            <a:ext cx="2554822" cy="10408533"/>
          </a:xfrm>
          <a:custGeom>
            <a:avLst/>
            <a:gdLst/>
            <a:ahLst/>
            <a:cxnLst/>
            <a:rect l="l" t="t" r="r" b="b"/>
            <a:pathLst>
              <a:path w="2554822" h="10408533">
                <a:moveTo>
                  <a:pt x="2554822" y="0"/>
                </a:moveTo>
                <a:lnTo>
                  <a:pt x="0" y="0"/>
                </a:lnTo>
                <a:lnTo>
                  <a:pt x="0" y="10408533"/>
                </a:lnTo>
                <a:lnTo>
                  <a:pt x="2554822" y="10408533"/>
                </a:lnTo>
                <a:lnTo>
                  <a:pt x="2554822" y="0"/>
                </a:lnTo>
                <a:close/>
              </a:path>
            </a:pathLst>
          </a:custGeom>
          <a:blipFill>
            <a:blip r:embed="rId6">
              <a:alphaModFix amt="43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522897" y="8441613"/>
            <a:ext cx="6007482" cy="1652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55"/>
              </a:lnSpc>
            </a:pPr>
            <a:r>
              <a:rPr lang="en-US" sz="9199" b="1" spc="-735">
                <a:solidFill>
                  <a:srgbClr val="000000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Vranac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049344" y="5522616"/>
            <a:ext cx="6293876" cy="3986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6173"/>
              </a:lnSpc>
            </a:pPr>
            <a:r>
              <a:rPr lang="en-US" sz="4115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Дуге и кратке длаке и врхови ногу су искључиво црне боје.</a:t>
            </a:r>
          </a:p>
          <a:p>
            <a:pPr marL="0" lvl="1" indent="0" algn="just">
              <a:lnSpc>
                <a:spcPts val="6173"/>
              </a:lnSpc>
            </a:pPr>
            <a:r>
              <a:rPr lang="en-US" sz="4115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Његова кожа је пигментисана.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556214" y="5008037"/>
            <a:ext cx="3575466" cy="7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37"/>
              </a:lnSpc>
            </a:pPr>
            <a:r>
              <a:rPr lang="en-US" sz="4099" spc="-327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Црнi гавран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571458" y="5882012"/>
            <a:ext cx="4106411" cy="7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37"/>
              </a:lnSpc>
            </a:pPr>
            <a:r>
              <a:rPr lang="en-US" sz="4099" spc="-327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Прави вранац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556214" y="6759201"/>
            <a:ext cx="3575466" cy="1343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37"/>
              </a:lnSpc>
            </a:pPr>
            <a:r>
              <a:rPr lang="en-US" sz="4099" spc="-327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Сомот-</a:t>
            </a:r>
          </a:p>
          <a:p>
            <a:pPr marL="0" lvl="0" indent="0" algn="l">
              <a:lnSpc>
                <a:spcPts val="4837"/>
              </a:lnSpc>
            </a:pPr>
            <a:r>
              <a:rPr lang="en-US" sz="4099" spc="-327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црна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080189" y="4776999"/>
            <a:ext cx="2909292" cy="859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63"/>
              </a:lnSpc>
              <a:spcBef>
                <a:spcPct val="0"/>
              </a:spcBef>
            </a:pPr>
            <a:r>
              <a:rPr lang="en-US" sz="4799" spc="-383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Тамнопути</a:t>
            </a:r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70833" y="3025445"/>
            <a:ext cx="318134" cy="318134"/>
          </a:xfrm>
          <a:custGeom>
            <a:avLst/>
            <a:gdLst/>
            <a:ahLst/>
            <a:cxnLst/>
            <a:rect l="l" t="t" r="r" b="b"/>
            <a:pathLst>
              <a:path w="318134" h="318134">
                <a:moveTo>
                  <a:pt x="0" y="0"/>
                </a:moveTo>
                <a:lnTo>
                  <a:pt x="318134" y="0"/>
                </a:lnTo>
                <a:lnTo>
                  <a:pt x="318134" y="318134"/>
                </a:lnTo>
                <a:lnTo>
                  <a:pt x="0" y="3181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770833" y="3913195"/>
            <a:ext cx="318134" cy="318134"/>
          </a:xfrm>
          <a:custGeom>
            <a:avLst/>
            <a:gdLst/>
            <a:ahLst/>
            <a:cxnLst/>
            <a:rect l="l" t="t" r="r" b="b"/>
            <a:pathLst>
              <a:path w="318134" h="318134">
                <a:moveTo>
                  <a:pt x="0" y="0"/>
                </a:moveTo>
                <a:lnTo>
                  <a:pt x="318134" y="0"/>
                </a:lnTo>
                <a:lnTo>
                  <a:pt x="318134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784162" y="9615966"/>
            <a:ext cx="318134" cy="318134"/>
          </a:xfrm>
          <a:custGeom>
            <a:avLst/>
            <a:gdLst/>
            <a:ahLst/>
            <a:cxnLst/>
            <a:rect l="l" t="t" r="r" b="b"/>
            <a:pathLst>
              <a:path w="318134" h="318134">
                <a:moveTo>
                  <a:pt x="0" y="0"/>
                </a:moveTo>
                <a:lnTo>
                  <a:pt x="318134" y="0"/>
                </a:lnTo>
                <a:lnTo>
                  <a:pt x="318134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750669" y="5233741"/>
            <a:ext cx="318134" cy="318134"/>
          </a:xfrm>
          <a:custGeom>
            <a:avLst/>
            <a:gdLst/>
            <a:ahLst/>
            <a:cxnLst/>
            <a:rect l="l" t="t" r="r" b="b"/>
            <a:pathLst>
              <a:path w="318134" h="318134">
                <a:moveTo>
                  <a:pt x="0" y="0"/>
                </a:moveTo>
                <a:lnTo>
                  <a:pt x="318135" y="0"/>
                </a:lnTo>
                <a:lnTo>
                  <a:pt x="318135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543573" y="171042"/>
            <a:ext cx="4715727" cy="3536795"/>
          </a:xfrm>
          <a:custGeom>
            <a:avLst/>
            <a:gdLst/>
            <a:ahLst/>
            <a:cxnLst/>
            <a:rect l="l" t="t" r="r" b="b"/>
            <a:pathLst>
              <a:path w="4715727" h="3536795">
                <a:moveTo>
                  <a:pt x="0" y="0"/>
                </a:moveTo>
                <a:lnTo>
                  <a:pt x="4715727" y="0"/>
                </a:lnTo>
                <a:lnTo>
                  <a:pt x="4715727" y="3536795"/>
                </a:lnTo>
                <a:lnTo>
                  <a:pt x="0" y="35367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305685" y="6906032"/>
            <a:ext cx="4970541" cy="3229236"/>
          </a:xfrm>
          <a:custGeom>
            <a:avLst/>
            <a:gdLst/>
            <a:ahLst/>
            <a:cxnLst/>
            <a:rect l="l" t="t" r="r" b="b"/>
            <a:pathLst>
              <a:path w="4970541" h="3229236">
                <a:moveTo>
                  <a:pt x="0" y="0"/>
                </a:moveTo>
                <a:lnTo>
                  <a:pt x="4970541" y="0"/>
                </a:lnTo>
                <a:lnTo>
                  <a:pt x="4970541" y="3229236"/>
                </a:lnTo>
                <a:lnTo>
                  <a:pt x="0" y="32292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430" b="-1012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04360" y="419405"/>
            <a:ext cx="4414097" cy="5848349"/>
          </a:xfrm>
          <a:custGeom>
            <a:avLst/>
            <a:gdLst/>
            <a:ahLst/>
            <a:cxnLst/>
            <a:rect l="l" t="t" r="r" b="b"/>
            <a:pathLst>
              <a:path w="4414097" h="5848349">
                <a:moveTo>
                  <a:pt x="0" y="0"/>
                </a:moveTo>
                <a:lnTo>
                  <a:pt x="4414096" y="0"/>
                </a:lnTo>
                <a:lnTo>
                  <a:pt x="4414096" y="5848349"/>
                </a:lnTo>
                <a:lnTo>
                  <a:pt x="0" y="58483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3213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04360" y="6404299"/>
            <a:ext cx="4414097" cy="3680741"/>
          </a:xfrm>
          <a:custGeom>
            <a:avLst/>
            <a:gdLst/>
            <a:ahLst/>
            <a:cxnLst/>
            <a:rect l="l" t="t" r="r" b="b"/>
            <a:pathLst>
              <a:path w="4414097" h="3680741">
                <a:moveTo>
                  <a:pt x="0" y="0"/>
                </a:moveTo>
                <a:lnTo>
                  <a:pt x="4414096" y="0"/>
                </a:lnTo>
                <a:lnTo>
                  <a:pt x="4414096" y="3680741"/>
                </a:lnTo>
                <a:lnTo>
                  <a:pt x="0" y="368074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6989" b="-53023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6585845" y="1211158"/>
            <a:ext cx="6007482" cy="1275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96"/>
              </a:lnSpc>
            </a:pPr>
            <a:r>
              <a:rPr lang="en-US" sz="7200" b="1" spc="-576">
                <a:solidFill>
                  <a:srgbClr val="514734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Жута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877298" y="4481837"/>
            <a:ext cx="6398929" cy="2424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4225" lvl="1" indent="-337112" algn="just">
              <a:lnSpc>
                <a:spcPts val="4684"/>
              </a:lnSpc>
              <a:buFont typeface="Arial"/>
              <a:buChar char="•"/>
            </a:pPr>
            <a:r>
              <a:rPr lang="en-US" sz="3122">
                <a:solidFill>
                  <a:srgbClr val="51473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Њихова кратка длака је нијансе од светло до тамносмеђе, дуге длаке нису црне. Кожа је сиве боје.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62296" y="2760205"/>
            <a:ext cx="3363407" cy="7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37"/>
              </a:lnSpc>
            </a:pPr>
            <a:r>
              <a:rPr lang="en-US" sz="4099" spc="-327">
                <a:solidFill>
                  <a:srgbClr val="51473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Мејфлауер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482313" y="3647956"/>
            <a:ext cx="3715832" cy="7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37"/>
              </a:lnSpc>
            </a:pPr>
            <a:r>
              <a:rPr lang="en-US" sz="4099" spc="-327">
                <a:solidFill>
                  <a:srgbClr val="51473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Златно жута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168002" y="9350726"/>
            <a:ext cx="3779530" cy="7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37"/>
              </a:lnSpc>
            </a:pPr>
            <a:r>
              <a:rPr lang="en-US" sz="4099" spc="-327">
                <a:solidFill>
                  <a:srgbClr val="51473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Светло жута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101016" y="4968501"/>
            <a:ext cx="3488570" cy="7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37"/>
              </a:lnSpc>
            </a:pPr>
            <a:r>
              <a:rPr lang="en-US" sz="4099" spc="-327">
                <a:solidFill>
                  <a:srgbClr val="51473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Тамно жута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570970" y="7761222"/>
            <a:ext cx="3469243" cy="7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37"/>
              </a:lnSpc>
              <a:spcBef>
                <a:spcPct val="0"/>
              </a:spcBef>
            </a:pPr>
            <a:r>
              <a:rPr lang="en-US" sz="4099" spc="-327">
                <a:solidFill>
                  <a:srgbClr val="51473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Средње жута</a:t>
            </a:r>
          </a:p>
        </p:txBody>
      </p:sp>
      <p:sp>
        <p:nvSpPr>
          <p:cNvPr id="17" name="Freeform 17"/>
          <p:cNvSpPr/>
          <p:nvPr/>
        </p:nvSpPr>
        <p:spPr>
          <a:xfrm>
            <a:off x="8057767" y="8026462"/>
            <a:ext cx="318134" cy="318134"/>
          </a:xfrm>
          <a:custGeom>
            <a:avLst/>
            <a:gdLst/>
            <a:ahLst/>
            <a:cxnLst/>
            <a:rect l="l" t="t" r="r" b="b"/>
            <a:pathLst>
              <a:path w="318134" h="318134">
                <a:moveTo>
                  <a:pt x="0" y="0"/>
                </a:moveTo>
                <a:lnTo>
                  <a:pt x="318135" y="0"/>
                </a:lnTo>
                <a:lnTo>
                  <a:pt x="318135" y="318134"/>
                </a:lnTo>
                <a:lnTo>
                  <a:pt x="0" y="3181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6372839" y="333680"/>
            <a:ext cx="5375785" cy="57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93"/>
              </a:lnSpc>
            </a:pPr>
            <a:r>
              <a:rPr lang="en-US" sz="3299" spc="-263">
                <a:solidFill>
                  <a:srgbClr val="51473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Опрана  жута </a:t>
            </a:r>
          </a:p>
        </p:txBody>
      </p:sp>
      <p:sp>
        <p:nvSpPr>
          <p:cNvPr id="19" name="Freeform 19"/>
          <p:cNvSpPr/>
          <p:nvPr/>
        </p:nvSpPr>
        <p:spPr>
          <a:xfrm>
            <a:off x="11929599" y="419405"/>
            <a:ext cx="428748" cy="428748"/>
          </a:xfrm>
          <a:custGeom>
            <a:avLst/>
            <a:gdLst/>
            <a:ahLst/>
            <a:cxnLst/>
            <a:rect l="l" t="t" r="r" b="b"/>
            <a:pathLst>
              <a:path w="428748" h="428748">
                <a:moveTo>
                  <a:pt x="0" y="0"/>
                </a:moveTo>
                <a:lnTo>
                  <a:pt x="428748" y="0"/>
                </a:lnTo>
                <a:lnTo>
                  <a:pt x="428748" y="428748"/>
                </a:lnTo>
                <a:lnTo>
                  <a:pt x="0" y="4287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48566" y="2503169"/>
            <a:ext cx="465074" cy="465074"/>
          </a:xfrm>
          <a:custGeom>
            <a:avLst/>
            <a:gdLst/>
            <a:ahLst/>
            <a:cxnLst/>
            <a:rect l="l" t="t" r="r" b="b"/>
            <a:pathLst>
              <a:path w="465074" h="465074">
                <a:moveTo>
                  <a:pt x="0" y="0"/>
                </a:moveTo>
                <a:lnTo>
                  <a:pt x="465073" y="0"/>
                </a:lnTo>
                <a:lnTo>
                  <a:pt x="465073" y="465074"/>
                </a:lnTo>
                <a:lnTo>
                  <a:pt x="0" y="4650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757884" y="8049070"/>
            <a:ext cx="495867" cy="495867"/>
          </a:xfrm>
          <a:custGeom>
            <a:avLst/>
            <a:gdLst/>
            <a:ahLst/>
            <a:cxnLst/>
            <a:rect l="l" t="t" r="r" b="b"/>
            <a:pathLst>
              <a:path w="495867" h="495867">
                <a:moveTo>
                  <a:pt x="0" y="0"/>
                </a:moveTo>
                <a:lnTo>
                  <a:pt x="495867" y="0"/>
                </a:lnTo>
                <a:lnTo>
                  <a:pt x="495867" y="495867"/>
                </a:lnTo>
                <a:lnTo>
                  <a:pt x="0" y="4958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731911" y="3171265"/>
            <a:ext cx="453770" cy="453770"/>
          </a:xfrm>
          <a:custGeom>
            <a:avLst/>
            <a:gdLst/>
            <a:ahLst/>
            <a:cxnLst/>
            <a:rect l="l" t="t" r="r" b="b"/>
            <a:pathLst>
              <a:path w="453770" h="453770">
                <a:moveTo>
                  <a:pt x="0" y="0"/>
                </a:moveTo>
                <a:lnTo>
                  <a:pt x="453770" y="0"/>
                </a:lnTo>
                <a:lnTo>
                  <a:pt x="453770" y="453771"/>
                </a:lnTo>
                <a:lnTo>
                  <a:pt x="0" y="4537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090033" y="8020572"/>
            <a:ext cx="493572" cy="493572"/>
          </a:xfrm>
          <a:custGeom>
            <a:avLst/>
            <a:gdLst/>
            <a:ahLst/>
            <a:cxnLst/>
            <a:rect l="l" t="t" r="r" b="b"/>
            <a:pathLst>
              <a:path w="493572" h="493572">
                <a:moveTo>
                  <a:pt x="0" y="0"/>
                </a:moveTo>
                <a:lnTo>
                  <a:pt x="493572" y="0"/>
                </a:lnTo>
                <a:lnTo>
                  <a:pt x="493572" y="493572"/>
                </a:lnTo>
                <a:lnTo>
                  <a:pt x="0" y="4935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013639" y="867832"/>
            <a:ext cx="5245661" cy="3735747"/>
          </a:xfrm>
          <a:custGeom>
            <a:avLst/>
            <a:gdLst/>
            <a:ahLst/>
            <a:cxnLst/>
            <a:rect l="l" t="t" r="r" b="b"/>
            <a:pathLst>
              <a:path w="5245661" h="3735747">
                <a:moveTo>
                  <a:pt x="0" y="0"/>
                </a:moveTo>
                <a:lnTo>
                  <a:pt x="5245661" y="0"/>
                </a:lnTo>
                <a:lnTo>
                  <a:pt x="5245661" y="3735748"/>
                </a:lnTo>
                <a:lnTo>
                  <a:pt x="0" y="37357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338" t="-14103" r="-46059" b="-54817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081602" y="5432700"/>
            <a:ext cx="3851597" cy="4400389"/>
          </a:xfrm>
          <a:custGeom>
            <a:avLst/>
            <a:gdLst/>
            <a:ahLst/>
            <a:cxnLst/>
            <a:rect l="l" t="t" r="r" b="b"/>
            <a:pathLst>
              <a:path w="3851597" h="4400389">
                <a:moveTo>
                  <a:pt x="0" y="0"/>
                </a:moveTo>
                <a:lnTo>
                  <a:pt x="3851597" y="0"/>
                </a:lnTo>
                <a:lnTo>
                  <a:pt x="3851597" y="4400389"/>
                </a:lnTo>
                <a:lnTo>
                  <a:pt x="0" y="44003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4262" r="-1704" b="-9312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31631" y="5301314"/>
            <a:ext cx="4892199" cy="4400389"/>
          </a:xfrm>
          <a:custGeom>
            <a:avLst/>
            <a:gdLst/>
            <a:ahLst/>
            <a:cxnLst/>
            <a:rect l="l" t="t" r="r" b="b"/>
            <a:pathLst>
              <a:path w="4892199" h="4400389">
                <a:moveTo>
                  <a:pt x="0" y="0"/>
                </a:moveTo>
                <a:lnTo>
                  <a:pt x="4892199" y="0"/>
                </a:lnTo>
                <a:lnTo>
                  <a:pt x="4892199" y="4400388"/>
                </a:lnTo>
                <a:lnTo>
                  <a:pt x="0" y="44003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5069" r="-49994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31631" y="1145584"/>
            <a:ext cx="4849142" cy="3636856"/>
          </a:xfrm>
          <a:custGeom>
            <a:avLst/>
            <a:gdLst/>
            <a:ahLst/>
            <a:cxnLst/>
            <a:rect l="l" t="t" r="r" b="b"/>
            <a:pathLst>
              <a:path w="4849142" h="3636856">
                <a:moveTo>
                  <a:pt x="0" y="0"/>
                </a:moveTo>
                <a:lnTo>
                  <a:pt x="4849142" y="0"/>
                </a:lnTo>
                <a:lnTo>
                  <a:pt x="4849142" y="3636856"/>
                </a:lnTo>
                <a:lnTo>
                  <a:pt x="0" y="36368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6729163" y="459178"/>
            <a:ext cx="2689078" cy="1410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328"/>
              </a:lnSpc>
            </a:pPr>
            <a:r>
              <a:rPr lang="en-US" sz="7905" b="1" spc="-632">
                <a:solidFill>
                  <a:srgbClr val="46291C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Алат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34086" y="4453589"/>
            <a:ext cx="6768311" cy="2659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2318" lvl="1" indent="-371159" algn="just">
              <a:lnSpc>
                <a:spcPts val="5157"/>
              </a:lnSpc>
              <a:buFont typeface="Arial"/>
              <a:buChar char="•"/>
            </a:pPr>
            <a:r>
              <a:rPr lang="en-US" sz="3438">
                <a:solidFill>
                  <a:srgbClr val="46291C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Њихово дуго крзно и прсти су црне боје,</a:t>
            </a:r>
          </a:p>
          <a:p>
            <a:pPr marL="742318" lvl="1" indent="-371159" algn="just">
              <a:lnSpc>
                <a:spcPts val="5157"/>
              </a:lnSpc>
              <a:buFont typeface="Arial"/>
              <a:buChar char="•"/>
            </a:pPr>
            <a:r>
              <a:rPr lang="en-US" sz="3438">
                <a:solidFill>
                  <a:srgbClr val="46291C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 а кратке длаке су смеђе боје.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727683" y="8049070"/>
            <a:ext cx="2690559" cy="465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57"/>
              </a:lnSpc>
            </a:pPr>
            <a:r>
              <a:rPr lang="en-US" sz="3099" spc="-247">
                <a:solidFill>
                  <a:srgbClr val="514734"/>
                </a:solidFill>
                <a:latin typeface="Open Sauce"/>
                <a:ea typeface="Open Sauce"/>
                <a:cs typeface="Open Sauce"/>
                <a:sym typeface="Open Sauce"/>
              </a:rPr>
              <a:t>Светли алат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457118" y="8049070"/>
            <a:ext cx="2690559" cy="465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57"/>
              </a:lnSpc>
            </a:pPr>
            <a:r>
              <a:rPr lang="en-US" sz="3099" spc="-247">
                <a:solidFill>
                  <a:srgbClr val="514734"/>
                </a:solidFill>
                <a:latin typeface="Open Sauce"/>
                <a:ea typeface="Open Sauce"/>
                <a:cs typeface="Open Sauce"/>
                <a:sym typeface="Open Sauce"/>
              </a:rPr>
              <a:t>Тамни алат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336819" y="3159962"/>
            <a:ext cx="2690559" cy="465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57"/>
              </a:lnSpc>
            </a:pPr>
            <a:r>
              <a:rPr lang="en-US" sz="3099" spc="-247">
                <a:solidFill>
                  <a:srgbClr val="514734"/>
                </a:solidFill>
                <a:latin typeface="Open Sauce"/>
                <a:ea typeface="Open Sauce"/>
                <a:cs typeface="Open Sauce"/>
                <a:sym typeface="Open Sauce"/>
              </a:rPr>
              <a:t> Кестенаст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027377" y="1869908"/>
            <a:ext cx="4124047" cy="465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57"/>
              </a:lnSpc>
            </a:pPr>
            <a:r>
              <a:rPr lang="en-US" sz="3099" spc="-247">
                <a:solidFill>
                  <a:srgbClr val="514734"/>
                </a:solidFill>
                <a:latin typeface="Open Sauce"/>
                <a:ea typeface="Open Sauce"/>
                <a:cs typeface="Open Sauce"/>
                <a:sym typeface="Open Sauce"/>
              </a:rPr>
              <a:t>Црвени алат</a:t>
            </a: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36640" y="5132783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680370" y="5214739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4" y="0"/>
                </a:lnTo>
                <a:lnTo>
                  <a:pt x="194204" y="194204"/>
                </a:lnTo>
                <a:lnTo>
                  <a:pt x="0" y="1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506620" y="5156613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990941" y="5551090"/>
            <a:ext cx="4306119" cy="3432676"/>
          </a:xfrm>
          <a:custGeom>
            <a:avLst/>
            <a:gdLst/>
            <a:ahLst/>
            <a:cxnLst/>
            <a:rect l="l" t="t" r="r" b="b"/>
            <a:pathLst>
              <a:path w="4306119" h="3432676">
                <a:moveTo>
                  <a:pt x="0" y="0"/>
                </a:moveTo>
                <a:lnTo>
                  <a:pt x="4306118" y="0"/>
                </a:lnTo>
                <a:lnTo>
                  <a:pt x="4306118" y="3432677"/>
                </a:lnTo>
                <a:lnTo>
                  <a:pt x="0" y="34326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9" t="-3891" r="-3499" b="-4389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53089" y="5551090"/>
            <a:ext cx="4666351" cy="3432676"/>
          </a:xfrm>
          <a:custGeom>
            <a:avLst/>
            <a:gdLst/>
            <a:ahLst/>
            <a:cxnLst/>
            <a:rect l="l" t="t" r="r" b="b"/>
            <a:pathLst>
              <a:path w="4666351" h="3432676">
                <a:moveTo>
                  <a:pt x="0" y="0"/>
                </a:moveTo>
                <a:lnTo>
                  <a:pt x="4666352" y="0"/>
                </a:lnTo>
                <a:lnTo>
                  <a:pt x="4666352" y="3432677"/>
                </a:lnTo>
                <a:lnTo>
                  <a:pt x="0" y="34326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1286" t="-25518" r="-16604" b="-4872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868559" y="5551090"/>
            <a:ext cx="4826279" cy="3460577"/>
          </a:xfrm>
          <a:custGeom>
            <a:avLst/>
            <a:gdLst/>
            <a:ahLst/>
            <a:cxnLst/>
            <a:rect l="l" t="t" r="r" b="b"/>
            <a:pathLst>
              <a:path w="4826279" h="3460577">
                <a:moveTo>
                  <a:pt x="0" y="0"/>
                </a:moveTo>
                <a:lnTo>
                  <a:pt x="4826279" y="0"/>
                </a:lnTo>
                <a:lnTo>
                  <a:pt x="4826279" y="3460577"/>
                </a:lnTo>
                <a:lnTo>
                  <a:pt x="0" y="34605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9178" b="-62649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775291" y="987145"/>
            <a:ext cx="5023027" cy="1878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659"/>
              </a:lnSpc>
            </a:pPr>
            <a:r>
              <a:rPr lang="en-US" sz="10127" b="1">
                <a:solidFill>
                  <a:srgbClr val="7B6B55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Кулаш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959443" y="4926024"/>
            <a:ext cx="3115020" cy="42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ПРАВИ КУЛАШ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103174" y="5007981"/>
            <a:ext cx="2914977" cy="42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МИШЈИ КУЛАШ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098735" y="4887049"/>
            <a:ext cx="4190692" cy="42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ИЗАБЕЛ-ПАЛОМИНО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606329" y="275608"/>
            <a:ext cx="10984811" cy="3714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8740" lvl="1" indent="-444370" algn="l">
              <a:lnSpc>
                <a:spcPts val="5763"/>
              </a:lnSpc>
              <a:buFont typeface="Arial"/>
              <a:buChar char="•"/>
            </a:pPr>
            <a:r>
              <a:rPr lang="en-US" sz="4116" spc="222">
                <a:solidFill>
                  <a:srgbClr val="7B6B55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недостају црвене, топлије боје недостају </a:t>
            </a:r>
          </a:p>
          <a:p>
            <a:pPr marL="888740" lvl="1" indent="-444370" algn="l">
              <a:lnSpc>
                <a:spcPts val="5763"/>
              </a:lnSpc>
              <a:buFont typeface="Arial"/>
              <a:buChar char="•"/>
            </a:pPr>
            <a:r>
              <a:rPr lang="en-US" sz="4116" spc="222">
                <a:solidFill>
                  <a:srgbClr val="7B6B55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Кожа је  сиве боје.</a:t>
            </a:r>
          </a:p>
          <a:p>
            <a:pPr marL="888740" lvl="1" indent="-444370" algn="l">
              <a:lnSpc>
                <a:spcPts val="5763"/>
              </a:lnSpc>
              <a:buFont typeface="Arial"/>
              <a:buChar char="•"/>
            </a:pPr>
            <a:r>
              <a:rPr lang="en-US" sz="4116" spc="222">
                <a:solidFill>
                  <a:srgbClr val="7B6B55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Дуге длаке су црне и често имају пругаста леђа.</a:t>
            </a:r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06225" y="5046398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4"/>
                </a:lnTo>
                <a:lnTo>
                  <a:pt x="0" y="1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9551" y="4959295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4" y="0"/>
                </a:lnTo>
                <a:lnTo>
                  <a:pt x="194204" y="194204"/>
                </a:lnTo>
                <a:lnTo>
                  <a:pt x="0" y="1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307515" y="4895598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4" y="0"/>
                </a:lnTo>
                <a:lnTo>
                  <a:pt x="194204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470112" y="5474973"/>
            <a:ext cx="4251371" cy="4393083"/>
          </a:xfrm>
          <a:custGeom>
            <a:avLst/>
            <a:gdLst/>
            <a:ahLst/>
            <a:cxnLst/>
            <a:rect l="l" t="t" r="r" b="b"/>
            <a:pathLst>
              <a:path w="4251371" h="4393083">
                <a:moveTo>
                  <a:pt x="0" y="0"/>
                </a:moveTo>
                <a:lnTo>
                  <a:pt x="4251371" y="0"/>
                </a:lnTo>
                <a:lnTo>
                  <a:pt x="4251371" y="4393083"/>
                </a:lnTo>
                <a:lnTo>
                  <a:pt x="0" y="43930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388233" y="5404675"/>
            <a:ext cx="5389449" cy="4393083"/>
          </a:xfrm>
          <a:custGeom>
            <a:avLst/>
            <a:gdLst/>
            <a:ahLst/>
            <a:cxnLst/>
            <a:rect l="l" t="t" r="r" b="b"/>
            <a:pathLst>
              <a:path w="5389449" h="4393083">
                <a:moveTo>
                  <a:pt x="0" y="0"/>
                </a:moveTo>
                <a:lnTo>
                  <a:pt x="5389450" y="0"/>
                </a:lnTo>
                <a:lnTo>
                  <a:pt x="5389450" y="4393084"/>
                </a:lnTo>
                <a:lnTo>
                  <a:pt x="0" y="43930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1436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5474973"/>
            <a:ext cx="5228786" cy="4360476"/>
          </a:xfrm>
          <a:custGeom>
            <a:avLst/>
            <a:gdLst/>
            <a:ahLst/>
            <a:cxnLst/>
            <a:rect l="l" t="t" r="r" b="b"/>
            <a:pathLst>
              <a:path w="5228786" h="4360476">
                <a:moveTo>
                  <a:pt x="0" y="0"/>
                </a:moveTo>
                <a:lnTo>
                  <a:pt x="5228786" y="0"/>
                </a:lnTo>
                <a:lnTo>
                  <a:pt x="5228786" y="4360476"/>
                </a:lnTo>
                <a:lnTo>
                  <a:pt x="0" y="43604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4529" t="-18846" r="-81288" b="-37786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202761" y="1276660"/>
            <a:ext cx="5718582" cy="2053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873"/>
              </a:lnSpc>
            </a:pPr>
            <a:r>
              <a:rPr lang="en-US" sz="11099" b="1">
                <a:solidFill>
                  <a:srgbClr val="000000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Дорат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959443" y="4926024"/>
            <a:ext cx="3115020" cy="42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ВИШЊЕВ ДОРАТ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70930" y="4828923"/>
            <a:ext cx="3275137" cy="42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МРКОВ ДОРАТ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758894" y="4813797"/>
            <a:ext cx="2201051" cy="258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43"/>
              </a:lnSpc>
            </a:pPr>
            <a:r>
              <a:rPr lang="en-US" sz="1459" b="1" spc="78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ЗЛАТНИ ДОРАТ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16653" y="241993"/>
            <a:ext cx="9842647" cy="2990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9465" lvl="1" indent="-444733" algn="just">
              <a:lnSpc>
                <a:spcPts val="5767"/>
              </a:lnSpc>
              <a:buFont typeface="Arial"/>
              <a:buChar char="•"/>
            </a:pPr>
            <a:r>
              <a:rPr lang="en-US" sz="4119" spc="222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Глава и крајеви екстремитета су тамнији, тело је светлије и између длака се налазе беле длаке. НЕ седи са годинама.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847467">
            <a:off x="1068550" y="5518703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4" y="0"/>
                </a:lnTo>
                <a:lnTo>
                  <a:pt x="194204" y="194204"/>
                </a:lnTo>
                <a:lnTo>
                  <a:pt x="0" y="1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005544" y="5492716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736197">
            <a:off x="9552064" y="5340130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708925" y="5805889"/>
            <a:ext cx="3228872" cy="4198102"/>
          </a:xfrm>
          <a:custGeom>
            <a:avLst/>
            <a:gdLst/>
            <a:ahLst/>
            <a:cxnLst/>
            <a:rect l="l" t="t" r="r" b="b"/>
            <a:pathLst>
              <a:path w="3228872" h="4198102">
                <a:moveTo>
                  <a:pt x="0" y="0"/>
                </a:moveTo>
                <a:lnTo>
                  <a:pt x="3228873" y="0"/>
                </a:lnTo>
                <a:lnTo>
                  <a:pt x="3228873" y="4198101"/>
                </a:lnTo>
                <a:lnTo>
                  <a:pt x="0" y="41981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453" t="-15778" r="-21980" b="-25160"/>
            </a:stretch>
          </a:blipFill>
        </p:spPr>
      </p:sp>
      <p:sp>
        <p:nvSpPr>
          <p:cNvPr id="6" name="Freeform 6"/>
          <p:cNvSpPr/>
          <p:nvPr/>
        </p:nvSpPr>
        <p:spPr>
          <a:xfrm rot="7800248">
            <a:off x="14303973" y="5575817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4"/>
                </a:lnTo>
                <a:lnTo>
                  <a:pt x="0" y="1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73651" y="5842724"/>
            <a:ext cx="3401874" cy="4196999"/>
          </a:xfrm>
          <a:custGeom>
            <a:avLst/>
            <a:gdLst/>
            <a:ahLst/>
            <a:cxnLst/>
            <a:rect l="l" t="t" r="r" b="b"/>
            <a:pathLst>
              <a:path w="3401874" h="4196999">
                <a:moveTo>
                  <a:pt x="0" y="0"/>
                </a:moveTo>
                <a:lnTo>
                  <a:pt x="3401874" y="0"/>
                </a:lnTo>
                <a:lnTo>
                  <a:pt x="3401874" y="4196999"/>
                </a:lnTo>
                <a:lnTo>
                  <a:pt x="0" y="41969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7991" t="-10429" r="-5095" b="-11788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469012" y="5842724"/>
            <a:ext cx="4585281" cy="4161266"/>
          </a:xfrm>
          <a:custGeom>
            <a:avLst/>
            <a:gdLst/>
            <a:ahLst/>
            <a:cxnLst/>
            <a:rect l="l" t="t" r="r" b="b"/>
            <a:pathLst>
              <a:path w="4585281" h="4161266">
                <a:moveTo>
                  <a:pt x="0" y="0"/>
                </a:moveTo>
                <a:lnTo>
                  <a:pt x="4585281" y="0"/>
                </a:lnTo>
                <a:lnTo>
                  <a:pt x="4585281" y="4161266"/>
                </a:lnTo>
                <a:lnTo>
                  <a:pt x="0" y="41612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501968" y="6053286"/>
            <a:ext cx="4537830" cy="3740143"/>
          </a:xfrm>
          <a:custGeom>
            <a:avLst/>
            <a:gdLst/>
            <a:ahLst/>
            <a:cxnLst/>
            <a:rect l="l" t="t" r="r" b="b"/>
            <a:pathLst>
              <a:path w="4537830" h="3740143">
                <a:moveTo>
                  <a:pt x="0" y="0"/>
                </a:moveTo>
                <a:lnTo>
                  <a:pt x="4537830" y="0"/>
                </a:lnTo>
                <a:lnTo>
                  <a:pt x="4537830" y="3740143"/>
                </a:lnTo>
                <a:lnTo>
                  <a:pt x="0" y="374014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667" r="-11362" b="-667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28982" y="273708"/>
            <a:ext cx="5228434" cy="3955604"/>
          </a:xfrm>
          <a:custGeom>
            <a:avLst/>
            <a:gdLst/>
            <a:ahLst/>
            <a:cxnLst/>
            <a:rect l="l" t="t" r="r" b="b"/>
            <a:pathLst>
              <a:path w="5228434" h="3955604">
                <a:moveTo>
                  <a:pt x="0" y="0"/>
                </a:moveTo>
                <a:lnTo>
                  <a:pt x="5228434" y="0"/>
                </a:lnTo>
                <a:lnTo>
                  <a:pt x="5228434" y="3955604"/>
                </a:lnTo>
                <a:lnTo>
                  <a:pt x="0" y="39556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0952" t="-4087" r="-21930" b="-17158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004966" y="355927"/>
            <a:ext cx="3139034" cy="3873385"/>
          </a:xfrm>
          <a:custGeom>
            <a:avLst/>
            <a:gdLst/>
            <a:ahLst/>
            <a:cxnLst/>
            <a:rect l="l" t="t" r="r" b="b"/>
            <a:pathLst>
              <a:path w="3139034" h="3873385">
                <a:moveTo>
                  <a:pt x="0" y="0"/>
                </a:moveTo>
                <a:lnTo>
                  <a:pt x="3139034" y="0"/>
                </a:lnTo>
                <a:lnTo>
                  <a:pt x="3139034" y="3873385"/>
                </a:lnTo>
                <a:lnTo>
                  <a:pt x="0" y="387338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084" t="-15241" r="-112217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3467147" y="4378722"/>
            <a:ext cx="3189131" cy="431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6"/>
              </a:lnSpc>
            </a:pPr>
            <a:r>
              <a:rPr lang="en-US" sz="2147" b="1" spc="115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ЈАБУЧАСТ ЗЕЛЕНКО </a:t>
            </a:r>
          </a:p>
        </p:txBody>
      </p:sp>
      <p:sp>
        <p:nvSpPr>
          <p:cNvPr id="13" name="Freeform 13"/>
          <p:cNvSpPr/>
          <p:nvPr/>
        </p:nvSpPr>
        <p:spPr>
          <a:xfrm>
            <a:off x="6226260" y="4300670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4"/>
                </a:lnTo>
                <a:lnTo>
                  <a:pt x="0" y="1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>
            <a:off x="3113606" y="4397772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194203" y="0"/>
                </a:moveTo>
                <a:lnTo>
                  <a:pt x="0" y="0"/>
                </a:lnTo>
                <a:lnTo>
                  <a:pt x="0" y="194203"/>
                </a:lnTo>
                <a:lnTo>
                  <a:pt x="194203" y="194203"/>
                </a:lnTo>
                <a:lnTo>
                  <a:pt x="19420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656278" y="4273137"/>
            <a:ext cx="597562" cy="622461"/>
          </a:xfrm>
          <a:custGeom>
            <a:avLst/>
            <a:gdLst/>
            <a:ahLst/>
            <a:cxnLst/>
            <a:rect l="l" t="t" r="r" b="b"/>
            <a:pathLst>
              <a:path w="597562" h="622461">
                <a:moveTo>
                  <a:pt x="0" y="0"/>
                </a:moveTo>
                <a:lnTo>
                  <a:pt x="597562" y="0"/>
                </a:lnTo>
                <a:lnTo>
                  <a:pt x="597562" y="622461"/>
                </a:lnTo>
                <a:lnTo>
                  <a:pt x="0" y="62246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9550279" y="-180975"/>
            <a:ext cx="9299881" cy="1630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999"/>
              </a:lnSpc>
            </a:pPr>
            <a:r>
              <a:rPr lang="en-US" sz="8799" b="1">
                <a:solidFill>
                  <a:srgbClr val="000000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Сивац-зеленко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65652" y="5261493"/>
            <a:ext cx="3335057" cy="481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ПРСКАНИ ЗЕЛЕНКО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005544" y="5170476"/>
            <a:ext cx="3335060" cy="481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ЈАБУЧАСТ ЗЕЛЕНКО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035929" y="5190379"/>
            <a:ext cx="4018364" cy="481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(ПАСТРМАСТИ ЗЕЛЕНКО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707473" y="5327331"/>
            <a:ext cx="3332325" cy="481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МУВАСТИ ЗЕЛЕНКО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000274" y="1219364"/>
            <a:ext cx="6801600" cy="2476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4747"/>
              </a:lnSpc>
            </a:pPr>
            <a:r>
              <a:rPr lang="en-US" sz="3391" spc="183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Након првог митарења, развија се мешавина белих и обојених длака.</a:t>
            </a:r>
          </a:p>
          <a:p>
            <a:pPr marL="0" lvl="1" indent="0" algn="just">
              <a:lnSpc>
                <a:spcPts val="4747"/>
              </a:lnSpc>
            </a:pPr>
            <a:r>
              <a:rPr lang="en-US" sz="3391" spc="183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Како старе, све више беле.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415765" y="4399624"/>
            <a:ext cx="3605086" cy="388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43"/>
              </a:lnSpc>
            </a:pPr>
            <a:r>
              <a:rPr lang="en-US" sz="1959" b="1" spc="105">
                <a:solidFill>
                  <a:srgbClr val="F22B25"/>
                </a:solidFill>
                <a:latin typeface="Agrandir Bold"/>
                <a:ea typeface="Agrandir Bold"/>
                <a:cs typeface="Agrandir Bold"/>
                <a:sym typeface="Agrandir Bold"/>
              </a:rPr>
              <a:t>НИЈЕ ЈАБУЧАСТИ ДОРАТ</a:t>
            </a:r>
          </a:p>
        </p:txBody>
      </p:sp>
      <p:sp>
        <p:nvSpPr>
          <p:cNvPr id="23" name="Freeform 23"/>
          <p:cNvSpPr/>
          <p:nvPr/>
        </p:nvSpPr>
        <p:spPr>
          <a:xfrm rot="-375303" flipH="1">
            <a:off x="9147445" y="2679175"/>
            <a:ext cx="1781650" cy="1781650"/>
          </a:xfrm>
          <a:custGeom>
            <a:avLst/>
            <a:gdLst/>
            <a:ahLst/>
            <a:cxnLst/>
            <a:rect l="l" t="t" r="r" b="b"/>
            <a:pathLst>
              <a:path w="1781650" h="1781650">
                <a:moveTo>
                  <a:pt x="1781651" y="0"/>
                </a:moveTo>
                <a:lnTo>
                  <a:pt x="0" y="0"/>
                </a:lnTo>
                <a:lnTo>
                  <a:pt x="0" y="1781650"/>
                </a:lnTo>
                <a:lnTo>
                  <a:pt x="1781651" y="1781650"/>
                </a:lnTo>
                <a:lnTo>
                  <a:pt x="1781651" y="0"/>
                </a:lnTo>
                <a:close/>
              </a:path>
            </a:pathLst>
          </a:custGeom>
          <a:blipFill>
            <a:blip r:embed="rId2">
              <a:alphaModFix amt="47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2700000">
            <a:off x="5692701" y="2498928"/>
            <a:ext cx="176981" cy="176981"/>
          </a:xfrm>
          <a:custGeom>
            <a:avLst/>
            <a:gdLst/>
            <a:ahLst/>
            <a:cxnLst/>
            <a:rect l="l" t="t" r="r" b="b"/>
            <a:pathLst>
              <a:path w="176981" h="176981">
                <a:moveTo>
                  <a:pt x="0" y="0"/>
                </a:moveTo>
                <a:lnTo>
                  <a:pt x="176980" y="0"/>
                </a:lnTo>
                <a:lnTo>
                  <a:pt x="176980" y="176981"/>
                </a:lnTo>
                <a:lnTo>
                  <a:pt x="0" y="1769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895020">
            <a:off x="7948897" y="7240223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8343136">
            <a:off x="15112835" y="2678728"/>
            <a:ext cx="252684" cy="252684"/>
          </a:xfrm>
          <a:custGeom>
            <a:avLst/>
            <a:gdLst/>
            <a:ahLst/>
            <a:cxnLst/>
            <a:rect l="l" t="t" r="r" b="b"/>
            <a:pathLst>
              <a:path w="252684" h="252684">
                <a:moveTo>
                  <a:pt x="0" y="0"/>
                </a:moveTo>
                <a:lnTo>
                  <a:pt x="252683" y="0"/>
                </a:lnTo>
                <a:lnTo>
                  <a:pt x="252683" y="252683"/>
                </a:lnTo>
                <a:lnTo>
                  <a:pt x="0" y="2526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2700000">
            <a:off x="2582970" y="8642190"/>
            <a:ext cx="301517" cy="301517"/>
          </a:xfrm>
          <a:custGeom>
            <a:avLst/>
            <a:gdLst/>
            <a:ahLst/>
            <a:cxnLst/>
            <a:rect l="l" t="t" r="r" b="b"/>
            <a:pathLst>
              <a:path w="301517" h="301517">
                <a:moveTo>
                  <a:pt x="0" y="0"/>
                </a:moveTo>
                <a:lnTo>
                  <a:pt x="301517" y="0"/>
                </a:lnTo>
                <a:lnTo>
                  <a:pt x="301517" y="301516"/>
                </a:lnTo>
                <a:lnTo>
                  <a:pt x="0" y="3015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51128" y="2050195"/>
            <a:ext cx="2765201" cy="6434299"/>
          </a:xfrm>
          <a:custGeom>
            <a:avLst/>
            <a:gdLst/>
            <a:ahLst/>
            <a:cxnLst/>
            <a:rect l="l" t="t" r="r" b="b"/>
            <a:pathLst>
              <a:path w="2765201" h="6434299">
                <a:moveTo>
                  <a:pt x="0" y="0"/>
                </a:moveTo>
                <a:lnTo>
                  <a:pt x="2765201" y="0"/>
                </a:lnTo>
                <a:lnTo>
                  <a:pt x="2765201" y="6434299"/>
                </a:lnTo>
                <a:lnTo>
                  <a:pt x="0" y="64342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5412" t="-64374" r="-174164" b="-5493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198094" y="2291186"/>
            <a:ext cx="3756799" cy="5952317"/>
          </a:xfrm>
          <a:custGeom>
            <a:avLst/>
            <a:gdLst/>
            <a:ahLst/>
            <a:cxnLst/>
            <a:rect l="l" t="t" r="r" b="b"/>
            <a:pathLst>
              <a:path w="3756799" h="5952317">
                <a:moveTo>
                  <a:pt x="0" y="0"/>
                </a:moveTo>
                <a:lnTo>
                  <a:pt x="3756799" y="0"/>
                </a:lnTo>
                <a:lnTo>
                  <a:pt x="3756799" y="5952317"/>
                </a:lnTo>
                <a:lnTo>
                  <a:pt x="0" y="59523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3581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323508" y="2241350"/>
            <a:ext cx="3241197" cy="4697387"/>
          </a:xfrm>
          <a:custGeom>
            <a:avLst/>
            <a:gdLst/>
            <a:ahLst/>
            <a:cxnLst/>
            <a:rect l="l" t="t" r="r" b="b"/>
            <a:pathLst>
              <a:path w="3241197" h="4697387">
                <a:moveTo>
                  <a:pt x="0" y="0"/>
                </a:moveTo>
                <a:lnTo>
                  <a:pt x="3241197" y="0"/>
                </a:lnTo>
                <a:lnTo>
                  <a:pt x="3241197" y="4697386"/>
                </a:lnTo>
                <a:lnTo>
                  <a:pt x="0" y="46973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1573" r="-49825" b="-23547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0" y="-98651"/>
            <a:ext cx="8657301" cy="2053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873"/>
              </a:lnSpc>
            </a:pPr>
            <a:r>
              <a:rPr lang="en-US" sz="11099" b="1">
                <a:solidFill>
                  <a:srgbClr val="000000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Шарци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862433" y="7669238"/>
            <a:ext cx="3026985" cy="42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ШАРЕНИ ШАРАЦ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523460" y="2560167"/>
            <a:ext cx="2374736" cy="42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ЦРНИ ШАРАЦ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33203" y="9034728"/>
            <a:ext cx="2754119" cy="42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ЖУТИ ШАРАЦ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183100" y="359713"/>
            <a:ext cx="8527728" cy="1346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062"/>
              </a:lnSpc>
            </a:pPr>
            <a:r>
              <a:rPr lang="en-US" sz="3616" spc="195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Има веће шарене и беле мрље по телу.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320</Words>
  <Application>Microsoft Office PowerPoint</Application>
  <PresentationFormat>Custom</PresentationFormat>
  <Paragraphs>77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Poppins Bold</vt:lpstr>
      <vt:lpstr>Poppins</vt:lpstr>
      <vt:lpstr>Open Sauce</vt:lpstr>
      <vt:lpstr>Agrandir Bold</vt:lpstr>
      <vt:lpstr>Calibri</vt:lpstr>
      <vt:lpstr>Agrandir Grand Bold</vt:lpstr>
      <vt:lpstr>Agrandir Grand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69.Boje konja</dc:title>
  <dc:creator>agota</dc:creator>
  <cp:lastModifiedBy>Poljoprivredna skola</cp:lastModifiedBy>
  <cp:revision>2</cp:revision>
  <dcterms:created xsi:type="dcterms:W3CDTF">2006-08-16T00:00:00Z</dcterms:created>
  <dcterms:modified xsi:type="dcterms:W3CDTF">2026-03-31T15:02:18Z</dcterms:modified>
  <dc:identifier>DAG_df2unAE</dc:identifier>
</cp:coreProperties>
</file>