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Poppins Bold" panose="020B0604020202020204" charset="0"/>
      <p:regular r:id="rId14"/>
    </p:embeddedFont>
    <p:embeddedFont>
      <p:font typeface="Poppins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294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28.sv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hyperlink" Target="https://wordwall.net/hu/resource/106142890" TargetMode="External"/><Relationship Id="rId5" Type="http://schemas.openxmlformats.org/officeDocument/2006/relationships/image" Target="../media/image41.jpeg"/><Relationship Id="rId10" Type="http://schemas.openxmlformats.org/officeDocument/2006/relationships/image" Target="../media/image52.svg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46.jpeg"/><Relationship Id="rId7" Type="http://schemas.openxmlformats.org/officeDocument/2006/relationships/image" Target="../media/image2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8.svg"/><Relationship Id="rId7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42.sv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00950" y="7063742"/>
            <a:ext cx="3086100" cy="728471"/>
            <a:chOff x="0" y="0"/>
            <a:chExt cx="812800" cy="1918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91861"/>
            </a:xfrm>
            <a:custGeom>
              <a:avLst/>
              <a:gdLst/>
              <a:ahLst/>
              <a:cxnLst/>
              <a:rect l="l" t="t" r="r" b="b"/>
              <a:pathLst>
                <a:path w="812800" h="191861">
                  <a:moveTo>
                    <a:pt x="95930" y="0"/>
                  </a:moveTo>
                  <a:lnTo>
                    <a:pt x="716870" y="0"/>
                  </a:lnTo>
                  <a:cubicBezTo>
                    <a:pt x="769851" y="0"/>
                    <a:pt x="812800" y="42949"/>
                    <a:pt x="812800" y="95930"/>
                  </a:cubicBezTo>
                  <a:lnTo>
                    <a:pt x="812800" y="95930"/>
                  </a:lnTo>
                  <a:cubicBezTo>
                    <a:pt x="812800" y="121373"/>
                    <a:pt x="802693" y="145773"/>
                    <a:pt x="784703" y="163763"/>
                  </a:cubicBezTo>
                  <a:cubicBezTo>
                    <a:pt x="766712" y="181754"/>
                    <a:pt x="742312" y="191861"/>
                    <a:pt x="716870" y="191861"/>
                  </a:cubicBezTo>
                  <a:lnTo>
                    <a:pt x="95930" y="191861"/>
                  </a:lnTo>
                  <a:cubicBezTo>
                    <a:pt x="42949" y="191861"/>
                    <a:pt x="0" y="148911"/>
                    <a:pt x="0" y="95930"/>
                  </a:cubicBezTo>
                  <a:lnTo>
                    <a:pt x="0" y="95930"/>
                  </a:lnTo>
                  <a:cubicBezTo>
                    <a:pt x="0" y="42949"/>
                    <a:pt x="42949" y="0"/>
                    <a:pt x="95930" y="0"/>
                  </a:cubicBezTo>
                  <a:close/>
                </a:path>
              </a:pathLst>
            </a:custGeom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268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04690" y="9582868"/>
            <a:ext cx="263671" cy="264151"/>
          </a:xfrm>
          <a:custGeom>
            <a:avLst/>
            <a:gdLst/>
            <a:ahLst/>
            <a:cxnLst/>
            <a:rect l="l" t="t" r="r" b="b"/>
            <a:pathLst>
              <a:path w="263671" h="264151">
                <a:moveTo>
                  <a:pt x="0" y="0"/>
                </a:moveTo>
                <a:lnTo>
                  <a:pt x="263670" y="0"/>
                </a:lnTo>
                <a:lnTo>
                  <a:pt x="263670" y="264150"/>
                </a:lnTo>
                <a:lnTo>
                  <a:pt x="0" y="264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06422" y="-10859678"/>
            <a:ext cx="18647548" cy="24863398"/>
          </a:xfrm>
          <a:custGeom>
            <a:avLst/>
            <a:gdLst/>
            <a:ahLst/>
            <a:cxnLst/>
            <a:rect l="l" t="t" r="r" b="b"/>
            <a:pathLst>
              <a:path w="18647548" h="24863398">
                <a:moveTo>
                  <a:pt x="0" y="0"/>
                </a:moveTo>
                <a:lnTo>
                  <a:pt x="18647548" y="0"/>
                </a:lnTo>
                <a:lnTo>
                  <a:pt x="18647548" y="24863398"/>
                </a:lnTo>
                <a:lnTo>
                  <a:pt x="0" y="24863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231494"/>
            <a:ext cx="7793234" cy="239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74"/>
              </a:lnSpc>
            </a:pPr>
            <a:r>
              <a:rPr lang="en-US" sz="11981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Боје коња</a:t>
            </a:r>
          </a:p>
        </p:txBody>
      </p:sp>
      <p:sp>
        <p:nvSpPr>
          <p:cNvPr id="9" name="Freeform 9"/>
          <p:cNvSpPr/>
          <p:nvPr/>
        </p:nvSpPr>
        <p:spPr>
          <a:xfrm>
            <a:off x="11434000" y="8724609"/>
            <a:ext cx="6854000" cy="1562391"/>
          </a:xfrm>
          <a:custGeom>
            <a:avLst/>
            <a:gdLst/>
            <a:ahLst/>
            <a:cxnLst/>
            <a:rect l="l" t="t" r="r" b="b"/>
            <a:pathLst>
              <a:path w="6854000" h="1562391">
                <a:moveTo>
                  <a:pt x="0" y="0"/>
                </a:moveTo>
                <a:lnTo>
                  <a:pt x="6854000" y="0"/>
                </a:lnTo>
                <a:lnTo>
                  <a:pt x="6854000" y="1562391"/>
                </a:lnTo>
                <a:lnTo>
                  <a:pt x="0" y="1562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2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24609" y="0"/>
            <a:ext cx="4763391" cy="1848987"/>
          </a:xfrm>
          <a:custGeom>
            <a:avLst/>
            <a:gdLst/>
            <a:ahLst/>
            <a:cxnLst/>
            <a:rect l="l" t="t" r="r" b="b"/>
            <a:pathLst>
              <a:path w="4763391" h="1848987">
                <a:moveTo>
                  <a:pt x="0" y="0"/>
                </a:moveTo>
                <a:lnTo>
                  <a:pt x="4763391" y="0"/>
                </a:lnTo>
                <a:lnTo>
                  <a:pt x="4763391" y="1848987"/>
                </a:lnTo>
                <a:lnTo>
                  <a:pt x="0" y="18489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750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16839" y="5171758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85919" y="5171758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4" y="0"/>
                </a:lnTo>
                <a:lnTo>
                  <a:pt x="194204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50865" y="5074656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49692" y="5627531"/>
            <a:ext cx="5188616" cy="3955337"/>
          </a:xfrm>
          <a:custGeom>
            <a:avLst/>
            <a:gdLst/>
            <a:ahLst/>
            <a:cxnLst/>
            <a:rect l="l" t="t" r="r" b="b"/>
            <a:pathLst>
              <a:path w="5188616" h="3955337">
                <a:moveTo>
                  <a:pt x="0" y="0"/>
                </a:moveTo>
                <a:lnTo>
                  <a:pt x="5188616" y="0"/>
                </a:lnTo>
                <a:lnTo>
                  <a:pt x="5188616" y="3955337"/>
                </a:lnTo>
                <a:lnTo>
                  <a:pt x="0" y="3955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92545" y="5618868"/>
            <a:ext cx="4096017" cy="3963999"/>
          </a:xfrm>
          <a:custGeom>
            <a:avLst/>
            <a:gdLst/>
            <a:ahLst/>
            <a:cxnLst/>
            <a:rect l="l" t="t" r="r" b="b"/>
            <a:pathLst>
              <a:path w="4096017" h="3963999">
                <a:moveTo>
                  <a:pt x="0" y="0"/>
                </a:moveTo>
                <a:lnTo>
                  <a:pt x="4096016" y="0"/>
                </a:lnTo>
                <a:lnTo>
                  <a:pt x="4096016" y="3964000"/>
                </a:lnTo>
                <a:lnTo>
                  <a:pt x="0" y="3964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07515" y="5661773"/>
            <a:ext cx="4757962" cy="3878189"/>
          </a:xfrm>
          <a:custGeom>
            <a:avLst/>
            <a:gdLst/>
            <a:ahLst/>
            <a:cxnLst/>
            <a:rect l="l" t="t" r="r" b="b"/>
            <a:pathLst>
              <a:path w="4757962" h="3878189">
                <a:moveTo>
                  <a:pt x="0" y="0"/>
                </a:moveTo>
                <a:lnTo>
                  <a:pt x="4757963" y="0"/>
                </a:lnTo>
                <a:lnTo>
                  <a:pt x="4757963" y="3878190"/>
                </a:lnTo>
                <a:lnTo>
                  <a:pt x="0" y="3878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865" t="-16542" r="-39986" b="-6274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55951" y="262609"/>
            <a:ext cx="15021918" cy="205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873"/>
              </a:lnSpc>
            </a:pPr>
            <a:r>
              <a:rPr lang="en-US" sz="11099" b="1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ТАЧКАСТИ КОЊИ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59443" y="4926024"/>
            <a:ext cx="3115020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АЛАТОТАЧКАСТИ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50141" y="4834543"/>
            <a:ext cx="3888167" cy="435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19"/>
              </a:lnSpc>
            </a:pPr>
            <a:r>
              <a:rPr lang="en-US" sz="2370" b="1" spc="128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ЦРНОТАЧКАСТИ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73219" y="4900583"/>
            <a:ext cx="3797076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ЖУТОТАЧКАСТИ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50141" y="2331261"/>
            <a:ext cx="8527728" cy="134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062"/>
              </a:lnSpc>
            </a:pPr>
            <a:r>
              <a:rPr lang="en-US" sz="3616" spc="195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На његовом телу се налазе мале шарене и беле мрље и тачкице.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28700" y="2316205"/>
            <a:ext cx="5869588" cy="1181255"/>
          </a:xfrm>
          <a:custGeom>
            <a:avLst/>
            <a:gdLst/>
            <a:ahLst/>
            <a:cxnLst/>
            <a:rect l="l" t="t" r="r" b="b"/>
            <a:pathLst>
              <a:path w="5869588" h="1181255">
                <a:moveTo>
                  <a:pt x="0" y="0"/>
                </a:moveTo>
                <a:lnTo>
                  <a:pt x="5869588" y="0"/>
                </a:lnTo>
                <a:lnTo>
                  <a:pt x="5869588" y="1181254"/>
                </a:lnTo>
                <a:lnTo>
                  <a:pt x="0" y="1181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86606" y="2906832"/>
            <a:ext cx="1907895" cy="1516776"/>
          </a:xfrm>
          <a:custGeom>
            <a:avLst/>
            <a:gdLst/>
            <a:ahLst/>
            <a:cxnLst/>
            <a:rect l="l" t="t" r="r" b="b"/>
            <a:pathLst>
              <a:path w="1907895" h="1516776">
                <a:moveTo>
                  <a:pt x="0" y="0"/>
                </a:moveTo>
                <a:lnTo>
                  <a:pt x="1907894" y="0"/>
                </a:lnTo>
                <a:lnTo>
                  <a:pt x="1907894" y="1516776"/>
                </a:lnTo>
                <a:lnTo>
                  <a:pt x="0" y="15167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8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2291227"/>
            <a:ext cx="5914410" cy="8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44"/>
              </a:lnSpc>
              <a:spcBef>
                <a:spcPct val="0"/>
              </a:spcBef>
            </a:pPr>
            <a:r>
              <a:rPr lang="en-US" sz="4800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1" tooltip="https://wordwall.net/hu/resource/106142890"/>
              </a:rPr>
              <a:t>Проверите питања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44063" y="688901"/>
            <a:ext cx="2758587" cy="3723725"/>
          </a:xfrm>
          <a:custGeom>
            <a:avLst/>
            <a:gdLst/>
            <a:ahLst/>
            <a:cxnLst/>
            <a:rect l="l" t="t" r="r" b="b"/>
            <a:pathLst>
              <a:path w="2758587" h="3723725">
                <a:moveTo>
                  <a:pt x="0" y="0"/>
                </a:moveTo>
                <a:lnTo>
                  <a:pt x="2758587" y="0"/>
                </a:lnTo>
                <a:lnTo>
                  <a:pt x="2758587" y="3723725"/>
                </a:lnTo>
                <a:lnTo>
                  <a:pt x="0" y="3723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66" r="-3654" b="-2423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41531" y="688901"/>
            <a:ext cx="4914492" cy="3723725"/>
          </a:xfrm>
          <a:custGeom>
            <a:avLst/>
            <a:gdLst/>
            <a:ahLst/>
            <a:cxnLst/>
            <a:rect l="l" t="t" r="r" b="b"/>
            <a:pathLst>
              <a:path w="4914492" h="3723725">
                <a:moveTo>
                  <a:pt x="0" y="0"/>
                </a:moveTo>
                <a:lnTo>
                  <a:pt x="4914492" y="0"/>
                </a:lnTo>
                <a:lnTo>
                  <a:pt x="4914492" y="3723725"/>
                </a:lnTo>
                <a:lnTo>
                  <a:pt x="0" y="3723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0" t="-9280" r="-85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48069" y="5775914"/>
            <a:ext cx="5966642" cy="3669719"/>
          </a:xfrm>
          <a:custGeom>
            <a:avLst/>
            <a:gdLst/>
            <a:ahLst/>
            <a:cxnLst/>
            <a:rect l="l" t="t" r="r" b="b"/>
            <a:pathLst>
              <a:path w="5966642" h="3669719">
                <a:moveTo>
                  <a:pt x="0" y="0"/>
                </a:moveTo>
                <a:lnTo>
                  <a:pt x="5966642" y="0"/>
                </a:lnTo>
                <a:lnTo>
                  <a:pt x="5966642" y="3669719"/>
                </a:lnTo>
                <a:lnTo>
                  <a:pt x="0" y="3669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98777" y="5775914"/>
            <a:ext cx="6003873" cy="3669719"/>
          </a:xfrm>
          <a:custGeom>
            <a:avLst/>
            <a:gdLst/>
            <a:ahLst/>
            <a:cxnLst/>
            <a:rect l="l" t="t" r="r" b="b"/>
            <a:pathLst>
              <a:path w="6003873" h="3669719">
                <a:moveTo>
                  <a:pt x="0" y="0"/>
                </a:moveTo>
                <a:lnTo>
                  <a:pt x="6003873" y="0"/>
                </a:lnTo>
                <a:lnTo>
                  <a:pt x="6003873" y="3669719"/>
                </a:lnTo>
                <a:lnTo>
                  <a:pt x="0" y="36697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2" r="-372" b="-95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0682" y="5775914"/>
            <a:ext cx="3639800" cy="3669719"/>
          </a:xfrm>
          <a:custGeom>
            <a:avLst/>
            <a:gdLst/>
            <a:ahLst/>
            <a:cxnLst/>
            <a:rect l="l" t="t" r="r" b="b"/>
            <a:pathLst>
              <a:path w="3639800" h="3669719">
                <a:moveTo>
                  <a:pt x="0" y="0"/>
                </a:moveTo>
                <a:lnTo>
                  <a:pt x="3639800" y="0"/>
                </a:lnTo>
                <a:lnTo>
                  <a:pt x="3639800" y="3669719"/>
                </a:lnTo>
                <a:lnTo>
                  <a:pt x="0" y="366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624" t="-6604" r="-2563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55951" y="462634"/>
            <a:ext cx="6895004" cy="98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92"/>
              </a:lnSpc>
            </a:pPr>
            <a:r>
              <a:rPr lang="en-US" sz="5353" b="1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Занимљивости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274933"/>
            <a:ext cx="2783562" cy="325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57"/>
              </a:lnSpc>
              <a:spcBef>
                <a:spcPct val="0"/>
              </a:spcBef>
            </a:pPr>
            <a:r>
              <a:rPr lang="en-US" sz="1826" b="1" spc="98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ПАНГАРЕЈЕВ ЕФЕКАТ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96921" y="4876800"/>
            <a:ext cx="4696215" cy="746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78"/>
              </a:lnSpc>
            </a:pPr>
            <a:r>
              <a:rPr lang="en-US" sz="2127" b="1" spc="11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ЈАБУЧАСТИ АЛАТ </a:t>
            </a:r>
          </a:p>
          <a:p>
            <a:pPr marL="0" lvl="0" indent="0" algn="ctr">
              <a:lnSpc>
                <a:spcPts val="2978"/>
              </a:lnSpc>
              <a:spcBef>
                <a:spcPct val="0"/>
              </a:spcBef>
            </a:pPr>
            <a:r>
              <a:rPr lang="en-US" sz="2127" b="1" spc="11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ПОКАЗУЈЕ ДОБРУ КОНДИЦИЈУ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62895" y="5284458"/>
            <a:ext cx="1275636" cy="25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43"/>
              </a:lnSpc>
              <a:spcBef>
                <a:spcPct val="0"/>
              </a:spcBef>
            </a:pPr>
            <a:r>
              <a:rPr lang="en-US" sz="1459" b="1" spc="78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ЗАХЕФТАНО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22376" y="2829911"/>
            <a:ext cx="3003113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1"/>
              </a:lnSpc>
              <a:spcBef>
                <a:spcPct val="0"/>
              </a:spcBef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ЗЕБРАСТЕ НОГЕ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138531" y="4584056"/>
            <a:ext cx="2251948" cy="266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37"/>
              </a:lnSpc>
              <a:spcBef>
                <a:spcPct val="0"/>
              </a:spcBef>
            </a:pPr>
            <a:r>
              <a:rPr lang="en-US" sz="1526" b="1" spc="8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КАИШАСТА ЛЕЂА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9483733"/>
            <a:ext cx="10193841" cy="74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1"/>
              </a:lnSpc>
              <a:spcBef>
                <a:spcPct val="0"/>
              </a:spcBef>
            </a:pPr>
            <a:r>
              <a:rPr lang="en-US" sz="2100" spc="11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КАРАКТЕРИСТИЧНО ОСВЕТЉЕНОСТ СТОМАКА, ПРЕПОНА, НОЗДРВА И ПОДРУЧЈА ОКО ОЧИЈУ КОД КЕСТЕЊАСТИХ И ЖУТИХ КОЊА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35077" y="9483733"/>
            <a:ext cx="7252923" cy="74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1"/>
              </a:lnSpc>
              <a:spcBef>
                <a:spcPct val="0"/>
              </a:spcBef>
            </a:pPr>
            <a:r>
              <a:rPr lang="en-US" sz="2100" spc="11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БЕЛИ ДЛАКЕ СУ ПОМЕШАНИ СА ПИГМЕНТИСАНОМ  ДЛАКОМ</a:t>
            </a:r>
          </a:p>
        </p:txBody>
      </p:sp>
      <p:sp>
        <p:nvSpPr>
          <p:cNvPr id="15" name="Freeform 15"/>
          <p:cNvSpPr/>
          <p:nvPr/>
        </p:nvSpPr>
        <p:spPr>
          <a:xfrm rot="8000905">
            <a:off x="650664" y="5446479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233677">
            <a:off x="227588" y="9223512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7847243">
            <a:off x="8665340" y="4973800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528388" y="2550764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98777" y="9540883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5158361">
            <a:off x="14750643" y="4600431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7954451">
            <a:off x="13412712" y="5404515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334237"/>
            <a:ext cx="8833000" cy="2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35"/>
              </a:lnSpc>
            </a:pPr>
            <a:r>
              <a:rPr lang="en-US" sz="10882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Литература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7563377"/>
            <a:ext cx="8863116" cy="2706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4F4F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Közreműködött: Sogrik Teréz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4F4F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Medgyes Enikő, Gedő Sára, Gyenge Lili, Tamás Kíra, Fehér-Herperger Sára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0598" y="7840310"/>
            <a:ext cx="4196596" cy="141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Készítette:</a:t>
            </a:r>
          </a:p>
          <a:p>
            <a:pPr algn="l">
              <a:lnSpc>
                <a:spcPts val="5318"/>
              </a:lnSpc>
              <a:spcBef>
                <a:spcPct val="0"/>
              </a:spcBef>
            </a:pPr>
            <a:r>
              <a:rPr lang="en-US" sz="3798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György Tímea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60894"/>
            <a:ext cx="16230600" cy="379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359" lvl="1" indent="-259180" algn="just">
              <a:lnSpc>
                <a:spcPts val="6002"/>
              </a:lnSpc>
              <a:buFont typeface="Arial"/>
              <a:buChar char="•"/>
            </a:pPr>
            <a:r>
              <a:rPr lang="en-US" sz="2400" spc="129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SZÍNEK ÉS LOVAK BODÓ IMRE - NOVOTNI PÉTER - AGROINFORM KIADÓ, 2011</a:t>
            </a:r>
          </a:p>
          <a:p>
            <a:pPr marL="518359" lvl="1" indent="-259180" algn="just">
              <a:lnSpc>
                <a:spcPts val="6002"/>
              </a:lnSpc>
              <a:buFont typeface="Arial"/>
              <a:buChar char="•"/>
            </a:pPr>
            <a:r>
              <a:rPr lang="en-US" sz="2400" spc="129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 LOVAK TENYÉSZTÉSE, TAKARMÁNYOZÁSA ÉS BETEGSÉGEI</a:t>
            </a:r>
          </a:p>
          <a:p>
            <a:pPr algn="just">
              <a:lnSpc>
                <a:spcPts val="6002"/>
              </a:lnSpc>
            </a:pPr>
            <a:r>
              <a:rPr lang="en-US" sz="2400" spc="129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DR. SZAJKÓ ISTVÁN - DR. KERTÉSZNÉ GYŐRFFY ESZTER - DR. MENTES KATALIN, HERMAN OTTÓ INTÉZET BUDAPEST, 2022</a:t>
            </a:r>
          </a:p>
          <a:p>
            <a:pPr algn="just">
              <a:lnSpc>
                <a:spcPts val="6002"/>
              </a:lnSpc>
            </a:pPr>
            <a:endParaRPr lang="en-US" sz="2400" spc="129">
              <a:solidFill>
                <a:srgbClr val="FFFFFF"/>
              </a:solidFill>
              <a:latin typeface="Agrandir Grand"/>
              <a:ea typeface="Agrandir Grand"/>
              <a:cs typeface="Agrandir Grand"/>
              <a:sym typeface="Agrandir Gra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4861"/>
            <a:ext cx="18288000" cy="2679813"/>
            <a:chOff x="0" y="0"/>
            <a:chExt cx="4833058" cy="7082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3058" cy="708207"/>
            </a:xfrm>
            <a:custGeom>
              <a:avLst/>
              <a:gdLst/>
              <a:ahLst/>
              <a:cxnLst/>
              <a:rect l="l" t="t" r="r" b="b"/>
              <a:pathLst>
                <a:path w="4833058" h="708207">
                  <a:moveTo>
                    <a:pt x="0" y="0"/>
                  </a:moveTo>
                  <a:lnTo>
                    <a:pt x="4833058" y="0"/>
                  </a:lnTo>
                  <a:lnTo>
                    <a:pt x="4833058" y="708207"/>
                  </a:lnTo>
                  <a:lnTo>
                    <a:pt x="0" y="708207"/>
                  </a:lnTo>
                  <a:close/>
                </a:path>
              </a:pathLst>
            </a:custGeom>
            <a:blipFill>
              <a:blip r:embed="rId2"/>
              <a:stretch>
                <a:fillRect t="-239360" r="-27795" b="-126134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4247824" y="4304500"/>
            <a:ext cx="2959127" cy="4736948"/>
          </a:xfrm>
          <a:custGeom>
            <a:avLst/>
            <a:gdLst/>
            <a:ahLst/>
            <a:cxnLst/>
            <a:rect l="l" t="t" r="r" b="b"/>
            <a:pathLst>
              <a:path w="2959127" h="4736948">
                <a:moveTo>
                  <a:pt x="0" y="0"/>
                </a:moveTo>
                <a:lnTo>
                  <a:pt x="2959127" y="0"/>
                </a:lnTo>
                <a:lnTo>
                  <a:pt x="2959127" y="4736948"/>
                </a:lnTo>
                <a:lnTo>
                  <a:pt x="0" y="4736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6" r="-334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0772" y="4304500"/>
            <a:ext cx="3027249" cy="4736948"/>
          </a:xfrm>
          <a:custGeom>
            <a:avLst/>
            <a:gdLst/>
            <a:ahLst/>
            <a:cxnLst/>
            <a:rect l="l" t="t" r="r" b="b"/>
            <a:pathLst>
              <a:path w="3027249" h="4736948">
                <a:moveTo>
                  <a:pt x="0" y="0"/>
                </a:moveTo>
                <a:lnTo>
                  <a:pt x="3027249" y="0"/>
                </a:lnTo>
                <a:lnTo>
                  <a:pt x="3027249" y="4736948"/>
                </a:lnTo>
                <a:lnTo>
                  <a:pt x="0" y="4736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3309" t="-14010" r="-97124" b="-443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40964" y="4304500"/>
            <a:ext cx="3430506" cy="4736948"/>
          </a:xfrm>
          <a:custGeom>
            <a:avLst/>
            <a:gdLst/>
            <a:ahLst/>
            <a:cxnLst/>
            <a:rect l="l" t="t" r="r" b="b"/>
            <a:pathLst>
              <a:path w="3430506" h="4736948">
                <a:moveTo>
                  <a:pt x="0" y="0"/>
                </a:moveTo>
                <a:lnTo>
                  <a:pt x="3430506" y="0"/>
                </a:lnTo>
                <a:lnTo>
                  <a:pt x="3430506" y="4736948"/>
                </a:lnTo>
                <a:lnTo>
                  <a:pt x="0" y="4736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208" t="-23105" r="-2907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062031" y="4553963"/>
            <a:ext cx="6025647" cy="363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96"/>
              </a:lnSpc>
            </a:pPr>
            <a:r>
              <a:rPr lang="en-US" sz="11099" spc="-887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Основне боје коња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4418" y="3336223"/>
            <a:ext cx="2690559" cy="56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6"/>
              </a:lnSpc>
            </a:pPr>
            <a:r>
              <a:rPr lang="en-US" sz="3200" spc="-256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Вранац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63227" y="3336223"/>
            <a:ext cx="2690559" cy="56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6"/>
              </a:lnSpc>
            </a:pPr>
            <a:r>
              <a:rPr lang="en-US" sz="3200" spc="-256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Алат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49581" y="3336223"/>
            <a:ext cx="2690559" cy="56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6"/>
              </a:lnSpc>
            </a:pPr>
            <a:r>
              <a:rPr lang="en-US" sz="3200" spc="-256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Жути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85655" y="5318782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4"/>
                </a:lnTo>
                <a:lnTo>
                  <a:pt x="0" y="318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85655" y="6078037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85655" y="6898696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1361943"/>
            <a:ext cx="5502634" cy="7336845"/>
          </a:xfrm>
          <a:custGeom>
            <a:avLst/>
            <a:gdLst/>
            <a:ahLst/>
            <a:cxnLst/>
            <a:rect l="l" t="t" r="r" b="b"/>
            <a:pathLst>
              <a:path w="5502634" h="7336845">
                <a:moveTo>
                  <a:pt x="0" y="0"/>
                </a:moveTo>
                <a:lnTo>
                  <a:pt x="5502634" y="0"/>
                </a:lnTo>
                <a:lnTo>
                  <a:pt x="5502634" y="7336845"/>
                </a:lnTo>
                <a:lnTo>
                  <a:pt x="0" y="73368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30525" y="614932"/>
            <a:ext cx="10045686" cy="4172926"/>
          </a:xfrm>
          <a:custGeom>
            <a:avLst/>
            <a:gdLst/>
            <a:ahLst/>
            <a:cxnLst/>
            <a:rect l="l" t="t" r="r" b="b"/>
            <a:pathLst>
              <a:path w="10045686" h="4172926">
                <a:moveTo>
                  <a:pt x="0" y="0"/>
                </a:moveTo>
                <a:lnTo>
                  <a:pt x="10045686" y="0"/>
                </a:lnTo>
                <a:lnTo>
                  <a:pt x="10045686" y="4172926"/>
                </a:lnTo>
                <a:lnTo>
                  <a:pt x="0" y="41729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075" b="-6361"/>
            </a:stretch>
          </a:blipFill>
        </p:spPr>
      </p:sp>
      <p:sp>
        <p:nvSpPr>
          <p:cNvPr id="7" name="Freeform 7"/>
          <p:cNvSpPr/>
          <p:nvPr/>
        </p:nvSpPr>
        <p:spPr>
          <a:xfrm rot="-3856341">
            <a:off x="12502529" y="2510353"/>
            <a:ext cx="1009996" cy="4114800"/>
          </a:xfrm>
          <a:custGeom>
            <a:avLst/>
            <a:gdLst/>
            <a:ahLst/>
            <a:cxnLst/>
            <a:rect l="l" t="t" r="r" b="b"/>
            <a:pathLst>
              <a:path w="1009996" h="4114800">
                <a:moveTo>
                  <a:pt x="0" y="0"/>
                </a:moveTo>
                <a:lnTo>
                  <a:pt x="1009996" y="0"/>
                </a:lnTo>
                <a:lnTo>
                  <a:pt x="10099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00000" flipH="1">
            <a:off x="8347252" y="1191905"/>
            <a:ext cx="2554822" cy="10408533"/>
          </a:xfrm>
          <a:custGeom>
            <a:avLst/>
            <a:gdLst/>
            <a:ahLst/>
            <a:cxnLst/>
            <a:rect l="l" t="t" r="r" b="b"/>
            <a:pathLst>
              <a:path w="2554822" h="10408533">
                <a:moveTo>
                  <a:pt x="2554822" y="0"/>
                </a:moveTo>
                <a:lnTo>
                  <a:pt x="0" y="0"/>
                </a:lnTo>
                <a:lnTo>
                  <a:pt x="0" y="10408533"/>
                </a:lnTo>
                <a:lnTo>
                  <a:pt x="2554822" y="10408533"/>
                </a:lnTo>
                <a:lnTo>
                  <a:pt x="2554822" y="0"/>
                </a:lnTo>
                <a:close/>
              </a:path>
            </a:pathLst>
          </a:custGeom>
          <a:blipFill>
            <a:blip r:embed="rId6">
              <a:alphaModFix amt="43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2897" y="8441613"/>
            <a:ext cx="6007482" cy="1652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55"/>
              </a:lnSpc>
            </a:pPr>
            <a:r>
              <a:rPr lang="en-US" sz="9199" b="1" spc="-735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Vranac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49344" y="5522616"/>
            <a:ext cx="6293876" cy="398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6173"/>
              </a:lnSpc>
            </a:pPr>
            <a:r>
              <a:rPr lang="en-US" sz="4115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Дуге и кратке длаке и врхови ногу су искључиво црне боје.</a:t>
            </a:r>
          </a:p>
          <a:p>
            <a:pPr marL="0" lvl="1" indent="0" algn="just">
              <a:lnSpc>
                <a:spcPts val="6173"/>
              </a:lnSpc>
            </a:pPr>
            <a:r>
              <a:rPr lang="en-US" sz="4115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Његова кожа је пигментисана.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56214" y="5008037"/>
            <a:ext cx="3575466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Црнi гавран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71458" y="5882012"/>
            <a:ext cx="4106411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Прави вранац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56214" y="6759201"/>
            <a:ext cx="3575466" cy="1343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Сомот-</a:t>
            </a:r>
          </a:p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црна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080189" y="4776999"/>
            <a:ext cx="2909292" cy="85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3"/>
              </a:lnSpc>
              <a:spcBef>
                <a:spcPct val="0"/>
              </a:spcBef>
            </a:pPr>
            <a:r>
              <a:rPr lang="en-US" sz="4799" spc="-383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Тамнопути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0833" y="3025445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4"/>
                </a:lnTo>
                <a:lnTo>
                  <a:pt x="0" y="318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70833" y="3913195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84162" y="9615966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50669" y="5233741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5" y="0"/>
                </a:lnTo>
                <a:lnTo>
                  <a:pt x="318135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43573" y="171042"/>
            <a:ext cx="4715727" cy="3536795"/>
          </a:xfrm>
          <a:custGeom>
            <a:avLst/>
            <a:gdLst/>
            <a:ahLst/>
            <a:cxnLst/>
            <a:rect l="l" t="t" r="r" b="b"/>
            <a:pathLst>
              <a:path w="4715727" h="3536795">
                <a:moveTo>
                  <a:pt x="0" y="0"/>
                </a:moveTo>
                <a:lnTo>
                  <a:pt x="4715727" y="0"/>
                </a:lnTo>
                <a:lnTo>
                  <a:pt x="4715727" y="3536795"/>
                </a:lnTo>
                <a:lnTo>
                  <a:pt x="0" y="3536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05685" y="6906032"/>
            <a:ext cx="4970541" cy="3229236"/>
          </a:xfrm>
          <a:custGeom>
            <a:avLst/>
            <a:gdLst/>
            <a:ahLst/>
            <a:cxnLst/>
            <a:rect l="l" t="t" r="r" b="b"/>
            <a:pathLst>
              <a:path w="4970541" h="3229236">
                <a:moveTo>
                  <a:pt x="0" y="0"/>
                </a:moveTo>
                <a:lnTo>
                  <a:pt x="4970541" y="0"/>
                </a:lnTo>
                <a:lnTo>
                  <a:pt x="4970541" y="3229236"/>
                </a:lnTo>
                <a:lnTo>
                  <a:pt x="0" y="3229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430" b="-101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4360" y="419405"/>
            <a:ext cx="4414097" cy="5848349"/>
          </a:xfrm>
          <a:custGeom>
            <a:avLst/>
            <a:gdLst/>
            <a:ahLst/>
            <a:cxnLst/>
            <a:rect l="l" t="t" r="r" b="b"/>
            <a:pathLst>
              <a:path w="4414097" h="5848349">
                <a:moveTo>
                  <a:pt x="0" y="0"/>
                </a:moveTo>
                <a:lnTo>
                  <a:pt x="4414096" y="0"/>
                </a:lnTo>
                <a:lnTo>
                  <a:pt x="4414096" y="5848349"/>
                </a:lnTo>
                <a:lnTo>
                  <a:pt x="0" y="58483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21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04360" y="6404299"/>
            <a:ext cx="4414097" cy="3680741"/>
          </a:xfrm>
          <a:custGeom>
            <a:avLst/>
            <a:gdLst/>
            <a:ahLst/>
            <a:cxnLst/>
            <a:rect l="l" t="t" r="r" b="b"/>
            <a:pathLst>
              <a:path w="4414097" h="3680741">
                <a:moveTo>
                  <a:pt x="0" y="0"/>
                </a:moveTo>
                <a:lnTo>
                  <a:pt x="4414096" y="0"/>
                </a:lnTo>
                <a:lnTo>
                  <a:pt x="4414096" y="3680741"/>
                </a:lnTo>
                <a:lnTo>
                  <a:pt x="0" y="36807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6989" b="-5302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85845" y="1211158"/>
            <a:ext cx="6007482" cy="127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96"/>
              </a:lnSpc>
            </a:pPr>
            <a:r>
              <a:rPr lang="en-US" sz="7200" b="1" spc="-576">
                <a:solidFill>
                  <a:srgbClr val="514734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Жута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77298" y="4481837"/>
            <a:ext cx="6398929" cy="242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4225" lvl="1" indent="-337112" algn="just">
              <a:lnSpc>
                <a:spcPts val="4684"/>
              </a:lnSpc>
              <a:buFont typeface="Arial"/>
              <a:buChar char="•"/>
            </a:pPr>
            <a:r>
              <a:rPr lang="en-US" sz="3122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Њихова кратка длака је нијансе од светло до тамносмеђе, дуге длаке нису црне. Кожа је сиве боје.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62296" y="2760205"/>
            <a:ext cx="3363407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Мејфлауер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82313" y="3647956"/>
            <a:ext cx="3715832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Златно жута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68002" y="9350726"/>
            <a:ext cx="3779530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Светло жута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01016" y="4968501"/>
            <a:ext cx="3488570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Тамно жута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70970" y="7761222"/>
            <a:ext cx="3469243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37"/>
              </a:lnSpc>
              <a:spcBef>
                <a:spcPct val="0"/>
              </a:spcBef>
            </a:pPr>
            <a:r>
              <a:rPr lang="en-US" sz="4099" spc="-327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Средње жута</a:t>
            </a:r>
          </a:p>
        </p:txBody>
      </p:sp>
      <p:sp>
        <p:nvSpPr>
          <p:cNvPr id="17" name="Freeform 17"/>
          <p:cNvSpPr/>
          <p:nvPr/>
        </p:nvSpPr>
        <p:spPr>
          <a:xfrm>
            <a:off x="8057767" y="8026462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5" y="0"/>
                </a:lnTo>
                <a:lnTo>
                  <a:pt x="318135" y="318134"/>
                </a:lnTo>
                <a:lnTo>
                  <a:pt x="0" y="318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72839" y="333680"/>
            <a:ext cx="5375785" cy="57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93"/>
              </a:lnSpc>
            </a:pPr>
            <a:r>
              <a:rPr lang="en-US" sz="3299" spc="-263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Опрана  жута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929599" y="419405"/>
            <a:ext cx="428748" cy="428748"/>
          </a:xfrm>
          <a:custGeom>
            <a:avLst/>
            <a:gdLst/>
            <a:ahLst/>
            <a:cxnLst/>
            <a:rect l="l" t="t" r="r" b="b"/>
            <a:pathLst>
              <a:path w="428748" h="428748">
                <a:moveTo>
                  <a:pt x="0" y="0"/>
                </a:moveTo>
                <a:lnTo>
                  <a:pt x="428748" y="0"/>
                </a:lnTo>
                <a:lnTo>
                  <a:pt x="428748" y="428748"/>
                </a:lnTo>
                <a:lnTo>
                  <a:pt x="0" y="428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48566" y="2503169"/>
            <a:ext cx="465074" cy="465074"/>
          </a:xfrm>
          <a:custGeom>
            <a:avLst/>
            <a:gdLst/>
            <a:ahLst/>
            <a:cxnLst/>
            <a:rect l="l" t="t" r="r" b="b"/>
            <a:pathLst>
              <a:path w="465074" h="465074">
                <a:moveTo>
                  <a:pt x="0" y="0"/>
                </a:moveTo>
                <a:lnTo>
                  <a:pt x="465073" y="0"/>
                </a:lnTo>
                <a:lnTo>
                  <a:pt x="465073" y="465074"/>
                </a:lnTo>
                <a:lnTo>
                  <a:pt x="0" y="465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57884" y="8049070"/>
            <a:ext cx="495867" cy="495867"/>
          </a:xfrm>
          <a:custGeom>
            <a:avLst/>
            <a:gdLst/>
            <a:ahLst/>
            <a:cxnLst/>
            <a:rect l="l" t="t" r="r" b="b"/>
            <a:pathLst>
              <a:path w="495867" h="495867">
                <a:moveTo>
                  <a:pt x="0" y="0"/>
                </a:moveTo>
                <a:lnTo>
                  <a:pt x="495867" y="0"/>
                </a:lnTo>
                <a:lnTo>
                  <a:pt x="495867" y="495867"/>
                </a:lnTo>
                <a:lnTo>
                  <a:pt x="0" y="495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31911" y="3171265"/>
            <a:ext cx="453770" cy="453770"/>
          </a:xfrm>
          <a:custGeom>
            <a:avLst/>
            <a:gdLst/>
            <a:ahLst/>
            <a:cxnLst/>
            <a:rect l="l" t="t" r="r" b="b"/>
            <a:pathLst>
              <a:path w="453770" h="453770">
                <a:moveTo>
                  <a:pt x="0" y="0"/>
                </a:moveTo>
                <a:lnTo>
                  <a:pt x="453770" y="0"/>
                </a:lnTo>
                <a:lnTo>
                  <a:pt x="453770" y="453771"/>
                </a:lnTo>
                <a:lnTo>
                  <a:pt x="0" y="453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90033" y="8020572"/>
            <a:ext cx="493572" cy="493572"/>
          </a:xfrm>
          <a:custGeom>
            <a:avLst/>
            <a:gdLst/>
            <a:ahLst/>
            <a:cxnLst/>
            <a:rect l="l" t="t" r="r" b="b"/>
            <a:pathLst>
              <a:path w="493572" h="493572">
                <a:moveTo>
                  <a:pt x="0" y="0"/>
                </a:moveTo>
                <a:lnTo>
                  <a:pt x="493572" y="0"/>
                </a:lnTo>
                <a:lnTo>
                  <a:pt x="493572" y="493572"/>
                </a:lnTo>
                <a:lnTo>
                  <a:pt x="0" y="493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3639" y="867832"/>
            <a:ext cx="5245661" cy="3735747"/>
          </a:xfrm>
          <a:custGeom>
            <a:avLst/>
            <a:gdLst/>
            <a:ahLst/>
            <a:cxnLst/>
            <a:rect l="l" t="t" r="r" b="b"/>
            <a:pathLst>
              <a:path w="5245661" h="3735747">
                <a:moveTo>
                  <a:pt x="0" y="0"/>
                </a:moveTo>
                <a:lnTo>
                  <a:pt x="5245661" y="0"/>
                </a:lnTo>
                <a:lnTo>
                  <a:pt x="5245661" y="3735748"/>
                </a:lnTo>
                <a:lnTo>
                  <a:pt x="0" y="37357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38" t="-14103" r="-46059" b="-548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81602" y="5432700"/>
            <a:ext cx="3851597" cy="4400389"/>
          </a:xfrm>
          <a:custGeom>
            <a:avLst/>
            <a:gdLst/>
            <a:ahLst/>
            <a:cxnLst/>
            <a:rect l="l" t="t" r="r" b="b"/>
            <a:pathLst>
              <a:path w="3851597" h="4400389">
                <a:moveTo>
                  <a:pt x="0" y="0"/>
                </a:moveTo>
                <a:lnTo>
                  <a:pt x="3851597" y="0"/>
                </a:lnTo>
                <a:lnTo>
                  <a:pt x="3851597" y="4400389"/>
                </a:lnTo>
                <a:lnTo>
                  <a:pt x="0" y="44003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262" r="-1704" b="-931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1631" y="5301314"/>
            <a:ext cx="4892199" cy="4400389"/>
          </a:xfrm>
          <a:custGeom>
            <a:avLst/>
            <a:gdLst/>
            <a:ahLst/>
            <a:cxnLst/>
            <a:rect l="l" t="t" r="r" b="b"/>
            <a:pathLst>
              <a:path w="4892199" h="4400389">
                <a:moveTo>
                  <a:pt x="0" y="0"/>
                </a:moveTo>
                <a:lnTo>
                  <a:pt x="4892199" y="0"/>
                </a:lnTo>
                <a:lnTo>
                  <a:pt x="4892199" y="4400388"/>
                </a:lnTo>
                <a:lnTo>
                  <a:pt x="0" y="44003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5069" r="-4999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1631" y="1145584"/>
            <a:ext cx="4849142" cy="3636856"/>
          </a:xfrm>
          <a:custGeom>
            <a:avLst/>
            <a:gdLst/>
            <a:ahLst/>
            <a:cxnLst/>
            <a:rect l="l" t="t" r="r" b="b"/>
            <a:pathLst>
              <a:path w="4849142" h="3636856">
                <a:moveTo>
                  <a:pt x="0" y="0"/>
                </a:moveTo>
                <a:lnTo>
                  <a:pt x="4849142" y="0"/>
                </a:lnTo>
                <a:lnTo>
                  <a:pt x="4849142" y="3636856"/>
                </a:lnTo>
                <a:lnTo>
                  <a:pt x="0" y="36368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29163" y="459178"/>
            <a:ext cx="2689078" cy="141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8"/>
              </a:lnSpc>
            </a:pPr>
            <a:r>
              <a:rPr lang="en-US" sz="7905" b="1" spc="-632">
                <a:solidFill>
                  <a:srgbClr val="46291C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Алат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34086" y="4453589"/>
            <a:ext cx="6768311" cy="265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318" lvl="1" indent="-371159" algn="just">
              <a:lnSpc>
                <a:spcPts val="5157"/>
              </a:lnSpc>
              <a:buFont typeface="Arial"/>
              <a:buChar char="•"/>
            </a:pPr>
            <a:r>
              <a:rPr lang="en-US" sz="3438">
                <a:solidFill>
                  <a:srgbClr val="46291C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Њихово дуго крзно и прсти су црне боје,</a:t>
            </a:r>
          </a:p>
          <a:p>
            <a:pPr marL="742318" lvl="1" indent="-371159" algn="just">
              <a:lnSpc>
                <a:spcPts val="5157"/>
              </a:lnSpc>
              <a:buFont typeface="Arial"/>
              <a:buChar char="•"/>
            </a:pPr>
            <a:r>
              <a:rPr lang="en-US" sz="3438">
                <a:solidFill>
                  <a:srgbClr val="46291C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 а кратке длаке су смеђе боје.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27683" y="8049070"/>
            <a:ext cx="2690559" cy="46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57"/>
              </a:lnSpc>
            </a:pPr>
            <a:r>
              <a:rPr lang="en-US" sz="3099" spc="-247">
                <a:solidFill>
                  <a:srgbClr val="514734"/>
                </a:solidFill>
                <a:latin typeface="Open Sauce"/>
                <a:ea typeface="Open Sauce"/>
                <a:cs typeface="Open Sauce"/>
                <a:sym typeface="Open Sauce"/>
              </a:rPr>
              <a:t>Светли алат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57118" y="8049070"/>
            <a:ext cx="2690559" cy="46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57"/>
              </a:lnSpc>
            </a:pPr>
            <a:r>
              <a:rPr lang="en-US" sz="3099" spc="-247">
                <a:solidFill>
                  <a:srgbClr val="514734"/>
                </a:solidFill>
                <a:latin typeface="Open Sauce"/>
                <a:ea typeface="Open Sauce"/>
                <a:cs typeface="Open Sauce"/>
                <a:sym typeface="Open Sauce"/>
              </a:rPr>
              <a:t>Тамни алат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36819" y="3159962"/>
            <a:ext cx="2690559" cy="46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57"/>
              </a:lnSpc>
            </a:pPr>
            <a:r>
              <a:rPr lang="en-US" sz="3099" spc="-247">
                <a:solidFill>
                  <a:srgbClr val="514734"/>
                </a:solidFill>
                <a:latin typeface="Open Sauce"/>
                <a:ea typeface="Open Sauce"/>
                <a:cs typeface="Open Sauce"/>
                <a:sym typeface="Open Sauce"/>
              </a:rPr>
              <a:t> Кестенаст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27377" y="1869908"/>
            <a:ext cx="4124047" cy="46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57"/>
              </a:lnSpc>
            </a:pPr>
            <a:r>
              <a:rPr lang="en-US" sz="3099" spc="-247">
                <a:solidFill>
                  <a:srgbClr val="514734"/>
                </a:solidFill>
                <a:latin typeface="Open Sauce"/>
                <a:ea typeface="Open Sauce"/>
                <a:cs typeface="Open Sauce"/>
                <a:sym typeface="Open Sauce"/>
              </a:rPr>
              <a:t>Црвени алат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36640" y="5132783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80370" y="5214739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4" y="0"/>
                </a:lnTo>
                <a:lnTo>
                  <a:pt x="194204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06620" y="5156613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90941" y="5551090"/>
            <a:ext cx="4306119" cy="3432676"/>
          </a:xfrm>
          <a:custGeom>
            <a:avLst/>
            <a:gdLst/>
            <a:ahLst/>
            <a:cxnLst/>
            <a:rect l="l" t="t" r="r" b="b"/>
            <a:pathLst>
              <a:path w="4306119" h="3432676">
                <a:moveTo>
                  <a:pt x="0" y="0"/>
                </a:moveTo>
                <a:lnTo>
                  <a:pt x="4306118" y="0"/>
                </a:lnTo>
                <a:lnTo>
                  <a:pt x="4306118" y="3432677"/>
                </a:lnTo>
                <a:lnTo>
                  <a:pt x="0" y="3432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99" t="-3891" r="-3499" b="-438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53089" y="5551090"/>
            <a:ext cx="4666351" cy="3432676"/>
          </a:xfrm>
          <a:custGeom>
            <a:avLst/>
            <a:gdLst/>
            <a:ahLst/>
            <a:cxnLst/>
            <a:rect l="l" t="t" r="r" b="b"/>
            <a:pathLst>
              <a:path w="4666351" h="3432676">
                <a:moveTo>
                  <a:pt x="0" y="0"/>
                </a:moveTo>
                <a:lnTo>
                  <a:pt x="4666352" y="0"/>
                </a:lnTo>
                <a:lnTo>
                  <a:pt x="4666352" y="3432677"/>
                </a:lnTo>
                <a:lnTo>
                  <a:pt x="0" y="34326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86" t="-25518" r="-16604" b="-48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68559" y="5551090"/>
            <a:ext cx="4826279" cy="3460577"/>
          </a:xfrm>
          <a:custGeom>
            <a:avLst/>
            <a:gdLst/>
            <a:ahLst/>
            <a:cxnLst/>
            <a:rect l="l" t="t" r="r" b="b"/>
            <a:pathLst>
              <a:path w="4826279" h="3460577">
                <a:moveTo>
                  <a:pt x="0" y="0"/>
                </a:moveTo>
                <a:lnTo>
                  <a:pt x="4826279" y="0"/>
                </a:lnTo>
                <a:lnTo>
                  <a:pt x="4826279" y="3460577"/>
                </a:lnTo>
                <a:lnTo>
                  <a:pt x="0" y="3460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178" b="-6264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75291" y="987145"/>
            <a:ext cx="5023027" cy="187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659"/>
              </a:lnSpc>
            </a:pPr>
            <a:r>
              <a:rPr lang="en-US" sz="10127" b="1">
                <a:solidFill>
                  <a:srgbClr val="7B6B55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Кулаш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59443" y="4926024"/>
            <a:ext cx="3115020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ПРАВИ КУЛАШ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03174" y="5007981"/>
            <a:ext cx="2914977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МИШЈИ КУЛАШ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98735" y="4887049"/>
            <a:ext cx="4190692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ИЗАБЕЛ-ПАЛОМИНО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06329" y="275608"/>
            <a:ext cx="10984811" cy="3714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8740" lvl="1" indent="-444370" algn="l">
              <a:lnSpc>
                <a:spcPts val="5763"/>
              </a:lnSpc>
              <a:buFont typeface="Arial"/>
              <a:buChar char="•"/>
            </a:pPr>
            <a:r>
              <a:rPr lang="en-US" sz="4116" spc="222">
                <a:solidFill>
                  <a:srgbClr val="7B6B55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недостају црвене, топлије боје недостају </a:t>
            </a:r>
          </a:p>
          <a:p>
            <a:pPr marL="888740" lvl="1" indent="-444370" algn="l">
              <a:lnSpc>
                <a:spcPts val="5763"/>
              </a:lnSpc>
              <a:buFont typeface="Arial"/>
              <a:buChar char="•"/>
            </a:pPr>
            <a:r>
              <a:rPr lang="en-US" sz="4116" spc="222">
                <a:solidFill>
                  <a:srgbClr val="7B6B55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Кожа је  сиве боје.</a:t>
            </a:r>
          </a:p>
          <a:p>
            <a:pPr marL="888740" lvl="1" indent="-444370" algn="l">
              <a:lnSpc>
                <a:spcPts val="5763"/>
              </a:lnSpc>
              <a:buFont typeface="Arial"/>
              <a:buChar char="•"/>
            </a:pPr>
            <a:r>
              <a:rPr lang="en-US" sz="4116" spc="222">
                <a:solidFill>
                  <a:srgbClr val="7B6B55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Дуге длаке су црне и често имају пругаста леђа.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6225" y="5046398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9551" y="4959295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4" y="0"/>
                </a:lnTo>
                <a:lnTo>
                  <a:pt x="194204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07515" y="4895598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4" y="0"/>
                </a:lnTo>
                <a:lnTo>
                  <a:pt x="194204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70112" y="5474973"/>
            <a:ext cx="4251371" cy="4393083"/>
          </a:xfrm>
          <a:custGeom>
            <a:avLst/>
            <a:gdLst/>
            <a:ahLst/>
            <a:cxnLst/>
            <a:rect l="l" t="t" r="r" b="b"/>
            <a:pathLst>
              <a:path w="4251371" h="4393083">
                <a:moveTo>
                  <a:pt x="0" y="0"/>
                </a:moveTo>
                <a:lnTo>
                  <a:pt x="4251371" y="0"/>
                </a:lnTo>
                <a:lnTo>
                  <a:pt x="4251371" y="4393083"/>
                </a:lnTo>
                <a:lnTo>
                  <a:pt x="0" y="4393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88233" y="5404675"/>
            <a:ext cx="5389449" cy="4393083"/>
          </a:xfrm>
          <a:custGeom>
            <a:avLst/>
            <a:gdLst/>
            <a:ahLst/>
            <a:cxnLst/>
            <a:rect l="l" t="t" r="r" b="b"/>
            <a:pathLst>
              <a:path w="5389449" h="4393083">
                <a:moveTo>
                  <a:pt x="0" y="0"/>
                </a:moveTo>
                <a:lnTo>
                  <a:pt x="5389450" y="0"/>
                </a:lnTo>
                <a:lnTo>
                  <a:pt x="5389450" y="4393084"/>
                </a:lnTo>
                <a:lnTo>
                  <a:pt x="0" y="4393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436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5474973"/>
            <a:ext cx="5228786" cy="4360476"/>
          </a:xfrm>
          <a:custGeom>
            <a:avLst/>
            <a:gdLst/>
            <a:ahLst/>
            <a:cxnLst/>
            <a:rect l="l" t="t" r="r" b="b"/>
            <a:pathLst>
              <a:path w="5228786" h="4360476">
                <a:moveTo>
                  <a:pt x="0" y="0"/>
                </a:moveTo>
                <a:lnTo>
                  <a:pt x="5228786" y="0"/>
                </a:lnTo>
                <a:lnTo>
                  <a:pt x="5228786" y="4360476"/>
                </a:lnTo>
                <a:lnTo>
                  <a:pt x="0" y="43604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529" t="-18846" r="-81288" b="-3778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02761" y="1276660"/>
            <a:ext cx="5718582" cy="205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873"/>
              </a:lnSpc>
            </a:pPr>
            <a:r>
              <a:rPr lang="en-US" sz="11099" b="1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Дорат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59443" y="4926024"/>
            <a:ext cx="3115020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ВИШЊЕВ ДОРАТ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70930" y="4828923"/>
            <a:ext cx="3275137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МРКОВ ДОРАТ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58894" y="4813797"/>
            <a:ext cx="2201051" cy="25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43"/>
              </a:lnSpc>
            </a:pPr>
            <a:r>
              <a:rPr lang="en-US" sz="1459" b="1" spc="78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ЗЛАТНИ ДОРАТ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16653" y="241993"/>
            <a:ext cx="9842647" cy="299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9465" lvl="1" indent="-444733" algn="just">
              <a:lnSpc>
                <a:spcPts val="5767"/>
              </a:lnSpc>
              <a:buFont typeface="Arial"/>
              <a:buChar char="•"/>
            </a:pPr>
            <a:r>
              <a:rPr lang="en-US" sz="4119" spc="222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Глава и крајеви екстремитета су тамнији, тело је светлије и између длака се налазе беле длаке. НЕ седи са годинама.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47467">
            <a:off x="1068550" y="5518703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4" y="0"/>
                </a:lnTo>
                <a:lnTo>
                  <a:pt x="194204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05544" y="5492716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736197">
            <a:off x="9552064" y="5340130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08925" y="5805889"/>
            <a:ext cx="3228872" cy="4198102"/>
          </a:xfrm>
          <a:custGeom>
            <a:avLst/>
            <a:gdLst/>
            <a:ahLst/>
            <a:cxnLst/>
            <a:rect l="l" t="t" r="r" b="b"/>
            <a:pathLst>
              <a:path w="3228872" h="4198102">
                <a:moveTo>
                  <a:pt x="0" y="0"/>
                </a:moveTo>
                <a:lnTo>
                  <a:pt x="3228873" y="0"/>
                </a:lnTo>
                <a:lnTo>
                  <a:pt x="3228873" y="4198101"/>
                </a:lnTo>
                <a:lnTo>
                  <a:pt x="0" y="4198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453" t="-15778" r="-21980" b="-25160"/>
            </a:stretch>
          </a:blipFill>
        </p:spPr>
      </p:sp>
      <p:sp>
        <p:nvSpPr>
          <p:cNvPr id="6" name="Freeform 6"/>
          <p:cNvSpPr/>
          <p:nvPr/>
        </p:nvSpPr>
        <p:spPr>
          <a:xfrm rot="7800248">
            <a:off x="14303973" y="5575817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3651" y="5842724"/>
            <a:ext cx="3401874" cy="4196999"/>
          </a:xfrm>
          <a:custGeom>
            <a:avLst/>
            <a:gdLst/>
            <a:ahLst/>
            <a:cxnLst/>
            <a:rect l="l" t="t" r="r" b="b"/>
            <a:pathLst>
              <a:path w="3401874" h="4196999">
                <a:moveTo>
                  <a:pt x="0" y="0"/>
                </a:moveTo>
                <a:lnTo>
                  <a:pt x="3401874" y="0"/>
                </a:lnTo>
                <a:lnTo>
                  <a:pt x="3401874" y="4196999"/>
                </a:lnTo>
                <a:lnTo>
                  <a:pt x="0" y="4196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991" t="-10429" r="-5095" b="-117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69012" y="5842724"/>
            <a:ext cx="4585281" cy="4161266"/>
          </a:xfrm>
          <a:custGeom>
            <a:avLst/>
            <a:gdLst/>
            <a:ahLst/>
            <a:cxnLst/>
            <a:rect l="l" t="t" r="r" b="b"/>
            <a:pathLst>
              <a:path w="4585281" h="4161266">
                <a:moveTo>
                  <a:pt x="0" y="0"/>
                </a:moveTo>
                <a:lnTo>
                  <a:pt x="4585281" y="0"/>
                </a:lnTo>
                <a:lnTo>
                  <a:pt x="4585281" y="4161266"/>
                </a:lnTo>
                <a:lnTo>
                  <a:pt x="0" y="4161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01968" y="6053286"/>
            <a:ext cx="4537830" cy="3740143"/>
          </a:xfrm>
          <a:custGeom>
            <a:avLst/>
            <a:gdLst/>
            <a:ahLst/>
            <a:cxnLst/>
            <a:rect l="l" t="t" r="r" b="b"/>
            <a:pathLst>
              <a:path w="4537830" h="3740143">
                <a:moveTo>
                  <a:pt x="0" y="0"/>
                </a:moveTo>
                <a:lnTo>
                  <a:pt x="4537830" y="0"/>
                </a:lnTo>
                <a:lnTo>
                  <a:pt x="4537830" y="3740143"/>
                </a:lnTo>
                <a:lnTo>
                  <a:pt x="0" y="37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67" r="-11362" b="-66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8982" y="273708"/>
            <a:ext cx="5228434" cy="3955604"/>
          </a:xfrm>
          <a:custGeom>
            <a:avLst/>
            <a:gdLst/>
            <a:ahLst/>
            <a:cxnLst/>
            <a:rect l="l" t="t" r="r" b="b"/>
            <a:pathLst>
              <a:path w="5228434" h="3955604">
                <a:moveTo>
                  <a:pt x="0" y="0"/>
                </a:moveTo>
                <a:lnTo>
                  <a:pt x="5228434" y="0"/>
                </a:lnTo>
                <a:lnTo>
                  <a:pt x="5228434" y="3955604"/>
                </a:lnTo>
                <a:lnTo>
                  <a:pt x="0" y="3955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952" t="-4087" r="-21930" b="-1715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004966" y="355927"/>
            <a:ext cx="3139034" cy="3873385"/>
          </a:xfrm>
          <a:custGeom>
            <a:avLst/>
            <a:gdLst/>
            <a:ahLst/>
            <a:cxnLst/>
            <a:rect l="l" t="t" r="r" b="b"/>
            <a:pathLst>
              <a:path w="3139034" h="3873385">
                <a:moveTo>
                  <a:pt x="0" y="0"/>
                </a:moveTo>
                <a:lnTo>
                  <a:pt x="3139034" y="0"/>
                </a:lnTo>
                <a:lnTo>
                  <a:pt x="3139034" y="3873385"/>
                </a:lnTo>
                <a:lnTo>
                  <a:pt x="0" y="38733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84" t="-15241" r="-112217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467147" y="4378722"/>
            <a:ext cx="3189131" cy="43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6"/>
              </a:lnSpc>
            </a:pPr>
            <a:r>
              <a:rPr lang="en-US" sz="2147" b="1" spc="115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ЈАБУЧАСТ ЗЕЛЕНКО </a:t>
            </a:r>
          </a:p>
        </p:txBody>
      </p:sp>
      <p:sp>
        <p:nvSpPr>
          <p:cNvPr id="13" name="Freeform 13"/>
          <p:cNvSpPr/>
          <p:nvPr/>
        </p:nvSpPr>
        <p:spPr>
          <a:xfrm>
            <a:off x="6226260" y="4300670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3113606" y="4397772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194203" y="0"/>
                </a:moveTo>
                <a:lnTo>
                  <a:pt x="0" y="0"/>
                </a:lnTo>
                <a:lnTo>
                  <a:pt x="0" y="194203"/>
                </a:lnTo>
                <a:lnTo>
                  <a:pt x="194203" y="194203"/>
                </a:lnTo>
                <a:lnTo>
                  <a:pt x="19420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56278" y="4273137"/>
            <a:ext cx="597562" cy="622461"/>
          </a:xfrm>
          <a:custGeom>
            <a:avLst/>
            <a:gdLst/>
            <a:ahLst/>
            <a:cxnLst/>
            <a:rect l="l" t="t" r="r" b="b"/>
            <a:pathLst>
              <a:path w="597562" h="622461">
                <a:moveTo>
                  <a:pt x="0" y="0"/>
                </a:moveTo>
                <a:lnTo>
                  <a:pt x="597562" y="0"/>
                </a:lnTo>
                <a:lnTo>
                  <a:pt x="597562" y="622461"/>
                </a:lnTo>
                <a:lnTo>
                  <a:pt x="0" y="622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550279" y="-180975"/>
            <a:ext cx="9299881" cy="1630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99"/>
              </a:lnSpc>
            </a:pPr>
            <a:r>
              <a:rPr lang="en-US" sz="8799" b="1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Сивац-зеленко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5652" y="5261493"/>
            <a:ext cx="3335057" cy="4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ПРСКАНИ ЗЕЛЕНКО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05544" y="5170476"/>
            <a:ext cx="3335060" cy="4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ЈАБУЧАСТ ЗЕЛЕНКО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35929" y="5190379"/>
            <a:ext cx="4018364" cy="4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(ПАСТРМАСТИ ЗЕЛЕНКО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707473" y="5327331"/>
            <a:ext cx="3332325" cy="4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МУВАСТИ ЗЕЛЕНКО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00274" y="1219364"/>
            <a:ext cx="6801600" cy="2476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747"/>
              </a:lnSpc>
            </a:pPr>
            <a:r>
              <a:rPr lang="en-US" sz="3391" spc="183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Након првог митарења, развија се мешавина белих и обојених длака.</a:t>
            </a:r>
          </a:p>
          <a:p>
            <a:pPr marL="0" lvl="1" indent="0" algn="just">
              <a:lnSpc>
                <a:spcPts val="4747"/>
              </a:lnSpc>
            </a:pPr>
            <a:r>
              <a:rPr lang="en-US" sz="3391" spc="183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Како старе, све више беле.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15765" y="4399624"/>
            <a:ext cx="3605086" cy="388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43"/>
              </a:lnSpc>
            </a:pPr>
            <a:r>
              <a:rPr lang="en-US" sz="1959" b="1" spc="105">
                <a:solidFill>
                  <a:srgbClr val="F22B25"/>
                </a:solidFill>
                <a:latin typeface="Agrandir Bold"/>
                <a:ea typeface="Agrandir Bold"/>
                <a:cs typeface="Agrandir Bold"/>
                <a:sym typeface="Agrandir Bold"/>
              </a:rPr>
              <a:t>НИЈЕ ЈАБУЧАСТИ ДОРАТ</a:t>
            </a:r>
          </a:p>
        </p:txBody>
      </p:sp>
      <p:sp>
        <p:nvSpPr>
          <p:cNvPr id="23" name="Freeform 23"/>
          <p:cNvSpPr/>
          <p:nvPr/>
        </p:nvSpPr>
        <p:spPr>
          <a:xfrm rot="-375303" flipH="1">
            <a:off x="9147445" y="2679175"/>
            <a:ext cx="1781650" cy="1781650"/>
          </a:xfrm>
          <a:custGeom>
            <a:avLst/>
            <a:gdLst/>
            <a:ahLst/>
            <a:cxnLst/>
            <a:rect l="l" t="t" r="r" b="b"/>
            <a:pathLst>
              <a:path w="1781650" h="1781650">
                <a:moveTo>
                  <a:pt x="1781651" y="0"/>
                </a:moveTo>
                <a:lnTo>
                  <a:pt x="0" y="0"/>
                </a:lnTo>
                <a:lnTo>
                  <a:pt x="0" y="1781650"/>
                </a:lnTo>
                <a:lnTo>
                  <a:pt x="1781651" y="1781650"/>
                </a:lnTo>
                <a:lnTo>
                  <a:pt x="1781651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700000">
            <a:off x="5692701" y="2498928"/>
            <a:ext cx="176981" cy="176981"/>
          </a:xfrm>
          <a:custGeom>
            <a:avLst/>
            <a:gdLst/>
            <a:ahLst/>
            <a:cxnLst/>
            <a:rect l="l" t="t" r="r" b="b"/>
            <a:pathLst>
              <a:path w="176981" h="176981">
                <a:moveTo>
                  <a:pt x="0" y="0"/>
                </a:moveTo>
                <a:lnTo>
                  <a:pt x="176980" y="0"/>
                </a:lnTo>
                <a:lnTo>
                  <a:pt x="176980" y="176981"/>
                </a:lnTo>
                <a:lnTo>
                  <a:pt x="0" y="176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895020">
            <a:off x="7948897" y="7240223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343136">
            <a:off x="15112835" y="2678728"/>
            <a:ext cx="252684" cy="252684"/>
          </a:xfrm>
          <a:custGeom>
            <a:avLst/>
            <a:gdLst/>
            <a:ahLst/>
            <a:cxnLst/>
            <a:rect l="l" t="t" r="r" b="b"/>
            <a:pathLst>
              <a:path w="252684" h="252684">
                <a:moveTo>
                  <a:pt x="0" y="0"/>
                </a:moveTo>
                <a:lnTo>
                  <a:pt x="252683" y="0"/>
                </a:lnTo>
                <a:lnTo>
                  <a:pt x="252683" y="252683"/>
                </a:lnTo>
                <a:lnTo>
                  <a:pt x="0" y="252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700000">
            <a:off x="2582970" y="8642190"/>
            <a:ext cx="301517" cy="301517"/>
          </a:xfrm>
          <a:custGeom>
            <a:avLst/>
            <a:gdLst/>
            <a:ahLst/>
            <a:cxnLst/>
            <a:rect l="l" t="t" r="r" b="b"/>
            <a:pathLst>
              <a:path w="301517" h="301517">
                <a:moveTo>
                  <a:pt x="0" y="0"/>
                </a:moveTo>
                <a:lnTo>
                  <a:pt x="301517" y="0"/>
                </a:lnTo>
                <a:lnTo>
                  <a:pt x="301517" y="301516"/>
                </a:lnTo>
                <a:lnTo>
                  <a:pt x="0" y="301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1128" y="2050195"/>
            <a:ext cx="2765201" cy="6434299"/>
          </a:xfrm>
          <a:custGeom>
            <a:avLst/>
            <a:gdLst/>
            <a:ahLst/>
            <a:cxnLst/>
            <a:rect l="l" t="t" r="r" b="b"/>
            <a:pathLst>
              <a:path w="2765201" h="6434299">
                <a:moveTo>
                  <a:pt x="0" y="0"/>
                </a:moveTo>
                <a:lnTo>
                  <a:pt x="2765201" y="0"/>
                </a:lnTo>
                <a:lnTo>
                  <a:pt x="2765201" y="6434299"/>
                </a:lnTo>
                <a:lnTo>
                  <a:pt x="0" y="6434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5412" t="-64374" r="-174164" b="-5493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198094" y="2291186"/>
            <a:ext cx="3756799" cy="5952317"/>
          </a:xfrm>
          <a:custGeom>
            <a:avLst/>
            <a:gdLst/>
            <a:ahLst/>
            <a:cxnLst/>
            <a:rect l="l" t="t" r="r" b="b"/>
            <a:pathLst>
              <a:path w="3756799" h="5952317">
                <a:moveTo>
                  <a:pt x="0" y="0"/>
                </a:moveTo>
                <a:lnTo>
                  <a:pt x="3756799" y="0"/>
                </a:lnTo>
                <a:lnTo>
                  <a:pt x="3756799" y="5952317"/>
                </a:lnTo>
                <a:lnTo>
                  <a:pt x="0" y="5952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58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23508" y="2241350"/>
            <a:ext cx="3241197" cy="4697387"/>
          </a:xfrm>
          <a:custGeom>
            <a:avLst/>
            <a:gdLst/>
            <a:ahLst/>
            <a:cxnLst/>
            <a:rect l="l" t="t" r="r" b="b"/>
            <a:pathLst>
              <a:path w="3241197" h="4697387">
                <a:moveTo>
                  <a:pt x="0" y="0"/>
                </a:moveTo>
                <a:lnTo>
                  <a:pt x="3241197" y="0"/>
                </a:lnTo>
                <a:lnTo>
                  <a:pt x="3241197" y="4697386"/>
                </a:lnTo>
                <a:lnTo>
                  <a:pt x="0" y="4697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573" r="-49825" b="-2354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-98651"/>
            <a:ext cx="8657301" cy="205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873"/>
              </a:lnSpc>
            </a:pPr>
            <a:r>
              <a:rPr lang="en-US" sz="11099" b="1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Шарци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62433" y="7669238"/>
            <a:ext cx="3026985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ШАРЕНИ ШАРАЦ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523460" y="2560167"/>
            <a:ext cx="2374736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ЦРНИ ШАРАЦ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33203" y="9034728"/>
            <a:ext cx="2754119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ЖУТИ ШАРАЦ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83100" y="359713"/>
            <a:ext cx="8527728" cy="134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062"/>
              </a:lnSpc>
            </a:pPr>
            <a:r>
              <a:rPr lang="en-US" sz="3616" spc="195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Има веће шарене и беле мрље по телу.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</Words>
  <Application>Microsoft Office PowerPoint</Application>
  <PresentationFormat>Custom</PresentationFormat>
  <Paragraphs>77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Poppins Bold</vt:lpstr>
      <vt:lpstr>Poppins</vt:lpstr>
      <vt:lpstr>Open Sauce</vt:lpstr>
      <vt:lpstr>Agrandir Bold</vt:lpstr>
      <vt:lpstr>Calibri</vt:lpstr>
      <vt:lpstr>Agrandir Grand Bold</vt:lpstr>
      <vt:lpstr>Agrandir Grand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69.Boje konja</dc:title>
  <dc:creator>agota</dc:creator>
  <cp:lastModifiedBy>Poljoprivredna skola</cp:lastModifiedBy>
  <cp:revision>2</cp:revision>
  <dcterms:created xsi:type="dcterms:W3CDTF">2006-08-16T00:00:00Z</dcterms:created>
  <dcterms:modified xsi:type="dcterms:W3CDTF">2026-03-31T15:02:18Z</dcterms:modified>
  <dc:identifier>DAG_df2unAE</dc:identifier>
</cp:coreProperties>
</file>