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hu/resource/107687212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7693" y="-951022"/>
            <a:ext cx="15232374" cy="10922881"/>
          </a:xfrm>
          <a:custGeom>
            <a:avLst/>
            <a:gdLst/>
            <a:ahLst/>
            <a:cxnLst/>
            <a:rect l="l" t="t" r="r" b="b"/>
            <a:pathLst>
              <a:path w="15232374" h="10922881">
                <a:moveTo>
                  <a:pt x="0" y="0"/>
                </a:moveTo>
                <a:lnTo>
                  <a:pt x="15232373" y="0"/>
                </a:lnTo>
                <a:lnTo>
                  <a:pt x="15232373" y="10922881"/>
                </a:lnTo>
                <a:lnTo>
                  <a:pt x="0" y="10922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44828" y="392819"/>
            <a:ext cx="2187754" cy="2057400"/>
          </a:xfrm>
          <a:custGeom>
            <a:avLst/>
            <a:gdLst/>
            <a:ahLst/>
            <a:cxnLst/>
            <a:rect l="l" t="t" r="r" b="b"/>
            <a:pathLst>
              <a:path w="2187754" h="2057400">
                <a:moveTo>
                  <a:pt x="0" y="0"/>
                </a:moveTo>
                <a:lnTo>
                  <a:pt x="2187753" y="0"/>
                </a:lnTo>
                <a:lnTo>
                  <a:pt x="218775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66905" y="5348401"/>
            <a:ext cx="4021095" cy="4335412"/>
          </a:xfrm>
          <a:custGeom>
            <a:avLst/>
            <a:gdLst/>
            <a:ahLst/>
            <a:cxnLst/>
            <a:rect l="l" t="t" r="r" b="b"/>
            <a:pathLst>
              <a:path w="4021095" h="4335412">
                <a:moveTo>
                  <a:pt x="0" y="0"/>
                </a:moveTo>
                <a:lnTo>
                  <a:pt x="4021095" y="0"/>
                </a:lnTo>
                <a:lnTo>
                  <a:pt x="4021095" y="4335412"/>
                </a:lnTo>
                <a:lnTo>
                  <a:pt x="0" y="43354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113696">
            <a:off x="-58035" y="516948"/>
            <a:ext cx="2764015" cy="2980070"/>
          </a:xfrm>
          <a:custGeom>
            <a:avLst/>
            <a:gdLst/>
            <a:ahLst/>
            <a:cxnLst/>
            <a:rect l="l" t="t" r="r" b="b"/>
            <a:pathLst>
              <a:path w="2764015" h="2980070">
                <a:moveTo>
                  <a:pt x="0" y="0"/>
                </a:moveTo>
                <a:lnTo>
                  <a:pt x="2764014" y="0"/>
                </a:lnTo>
                <a:lnTo>
                  <a:pt x="2764014" y="2980070"/>
                </a:lnTo>
                <a:lnTo>
                  <a:pt x="0" y="298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6659" y="1089983"/>
            <a:ext cx="16382216" cy="3861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71"/>
              </a:lnSpc>
            </a:pPr>
            <a:r>
              <a:rPr lang="en-US" sz="9600" b="1" dirty="0" err="1" smtClean="0"/>
              <a:t>Стерилизација</a:t>
            </a:r>
            <a:r>
              <a:rPr lang="en-US" sz="9600" b="1" dirty="0" smtClean="0"/>
              <a:t> </a:t>
            </a:r>
            <a:endParaRPr lang="en-US" sz="9600" b="1" dirty="0" smtClean="0"/>
          </a:p>
          <a:p>
            <a:pPr algn="ctr">
              <a:lnSpc>
                <a:spcPts val="15771"/>
              </a:lnSpc>
            </a:pPr>
            <a:r>
              <a:rPr lang="en-US" sz="9600" b="1" dirty="0" err="1" smtClean="0"/>
              <a:t>инструмената</a:t>
            </a:r>
            <a:endParaRPr lang="en-US" sz="11265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6659" y="5876279"/>
            <a:ext cx="11561831" cy="4410721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-2033378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7"/>
                </a:lnTo>
                <a:lnTo>
                  <a:pt x="0" y="104583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438517" y="4557034"/>
            <a:ext cx="13084230" cy="6035101"/>
          </a:xfrm>
          <a:custGeom>
            <a:avLst/>
            <a:gdLst/>
            <a:ahLst/>
            <a:cxnLst/>
            <a:rect l="l" t="t" r="r" b="b"/>
            <a:pathLst>
              <a:path w="13084230" h="6035101">
                <a:moveTo>
                  <a:pt x="0" y="0"/>
                </a:moveTo>
                <a:lnTo>
                  <a:pt x="13084230" y="0"/>
                </a:lnTo>
                <a:lnTo>
                  <a:pt x="13084230" y="6035101"/>
                </a:lnTo>
                <a:lnTo>
                  <a:pt x="0" y="60351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730869" y="114798"/>
            <a:ext cx="10499526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 dirty="0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 </a:t>
            </a:r>
            <a:r>
              <a:rPr lang="sr-Latn-CS" sz="4400" dirty="0" smtClean="0"/>
              <a:t>СТЕРИЛИЗАЦИЈА ЈЕ ХИРУРШКО-ХИГИЈЕНСКИ ПОСТУПАК У КОЈЕМ СЕ УНИШТАВАЈУ СВЕ КЛИЦЕ НА ХИРУРШКИМ ИНСТРУМЕНТИМА. СТЕРИЛИЗАЦИЈА СЕ МОЖЕ ИЗВРШИТИ У РАСХЛАДНОМ ОРМАРИНИ ИЛИ АУТОКЛАВУ.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400049" y="-1433111"/>
            <a:ext cx="14353950" cy="12182915"/>
          </a:xfrm>
          <a:custGeom>
            <a:avLst/>
            <a:gdLst/>
            <a:ahLst/>
            <a:cxnLst/>
            <a:rect l="l" t="t" r="r" b="b"/>
            <a:pathLst>
              <a:path w="14353950" h="12182915">
                <a:moveTo>
                  <a:pt x="0" y="0"/>
                </a:moveTo>
                <a:lnTo>
                  <a:pt x="14353950" y="0"/>
                </a:lnTo>
                <a:lnTo>
                  <a:pt x="14353950" y="12182915"/>
                </a:lnTo>
                <a:lnTo>
                  <a:pt x="0" y="121829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5590558"/>
            <a:ext cx="10181989" cy="4696442"/>
          </a:xfrm>
          <a:custGeom>
            <a:avLst/>
            <a:gdLst/>
            <a:ahLst/>
            <a:cxnLst/>
            <a:rect l="l" t="t" r="r" b="b"/>
            <a:pathLst>
              <a:path w="10181989" h="4696442">
                <a:moveTo>
                  <a:pt x="0" y="0"/>
                </a:moveTo>
                <a:lnTo>
                  <a:pt x="10181989" y="0"/>
                </a:lnTo>
                <a:lnTo>
                  <a:pt x="10181989" y="4696442"/>
                </a:lnTo>
                <a:lnTo>
                  <a:pt x="0" y="46964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42358" y="4365273"/>
            <a:ext cx="7045642" cy="5921727"/>
          </a:xfrm>
          <a:custGeom>
            <a:avLst/>
            <a:gdLst/>
            <a:ahLst/>
            <a:cxnLst/>
            <a:rect l="l" t="t" r="r" b="b"/>
            <a:pathLst>
              <a:path w="7045642" h="5921727">
                <a:moveTo>
                  <a:pt x="0" y="0"/>
                </a:moveTo>
                <a:lnTo>
                  <a:pt x="7045642" y="0"/>
                </a:lnTo>
                <a:lnTo>
                  <a:pt x="7045642" y="5921727"/>
                </a:lnTo>
                <a:lnTo>
                  <a:pt x="0" y="59217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3717" t="-1914" r="-61988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42944" y="1285848"/>
            <a:ext cx="13858972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sr-Latn-CS" sz="4400" dirty="0" smtClean="0"/>
              <a:t>ПРЕ СТЕРИЛИЗАЦИЈЕ, ИНСТРУМЕНТЕ ТРЕБА ОПРАТИ И ОСУШИТИ. ЗАТИМ ИХ ТРЕБА УМОТАТИ У ОДГОВАРАЈУЋИ МАТЕРИЈАЛ ЗА ПАКОВАЊЕ КОЈИ ОЧУВА СТЕРИЛНОСТ ИНСТРУМЕНАТА.</a:t>
            </a:r>
            <a:endParaRPr lang="en-US" sz="40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66738" y="-1451459"/>
            <a:ext cx="14620572" cy="12409211"/>
          </a:xfrm>
          <a:custGeom>
            <a:avLst/>
            <a:gdLst/>
            <a:ahLst/>
            <a:cxnLst/>
            <a:rect l="l" t="t" r="r" b="b"/>
            <a:pathLst>
              <a:path w="14620572" h="12409211">
                <a:moveTo>
                  <a:pt x="0" y="0"/>
                </a:moveTo>
                <a:lnTo>
                  <a:pt x="14620572" y="0"/>
                </a:lnTo>
                <a:lnTo>
                  <a:pt x="14620572" y="12409211"/>
                </a:lnTo>
                <a:lnTo>
                  <a:pt x="0" y="12409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9166" y="8130128"/>
            <a:ext cx="3831052" cy="271475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28630" y="1214410"/>
            <a:ext cx="11430080" cy="5219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62"/>
              </a:lnSpc>
              <a:spcBef>
                <a:spcPct val="0"/>
              </a:spcBef>
            </a:pPr>
            <a:r>
              <a:rPr lang="sr-Latn-CS" sz="4400" dirty="0" smtClean="0"/>
              <a:t>У РАСХЛАДНОМ ОРМАРИНИ, КОРИСТИМО ТОПЛОТУ САМО НА МЕТАЛНИМ ИЛИ СТАКЛЕНИМ ПРЕДМЕТИМА - 160ºC ТОКОМ 1 САТ ИЛИ 180ºC ТОКОМ 45 МИНУТА.</a:t>
            </a:r>
            <a:endParaRPr lang="en-US" sz="40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  <a:p>
            <a:pPr algn="ctr">
              <a:lnSpc>
                <a:spcPts val="566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12242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10863490" y="3263643"/>
            <a:ext cx="7223992" cy="8339989"/>
          </a:xfrm>
          <a:custGeom>
            <a:avLst/>
            <a:gdLst/>
            <a:ahLst/>
            <a:cxnLst/>
            <a:rect l="l" t="t" r="r" b="b"/>
            <a:pathLst>
              <a:path w="7223992" h="8339989">
                <a:moveTo>
                  <a:pt x="0" y="0"/>
                </a:moveTo>
                <a:lnTo>
                  <a:pt x="7223992" y="0"/>
                </a:lnTo>
                <a:lnTo>
                  <a:pt x="7223992" y="8339989"/>
                </a:lnTo>
                <a:lnTo>
                  <a:pt x="0" y="83399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945" b="-113980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602288" y="-2689511"/>
            <a:ext cx="14620572" cy="12409211"/>
          </a:xfrm>
          <a:custGeom>
            <a:avLst/>
            <a:gdLst/>
            <a:ahLst/>
            <a:cxnLst/>
            <a:rect l="l" t="t" r="r" b="b"/>
            <a:pathLst>
              <a:path w="14620572" h="12409211">
                <a:moveTo>
                  <a:pt x="0" y="0"/>
                </a:moveTo>
                <a:lnTo>
                  <a:pt x="14620573" y="0"/>
                </a:lnTo>
                <a:lnTo>
                  <a:pt x="14620573" y="12409211"/>
                </a:lnTo>
                <a:lnTo>
                  <a:pt x="0" y="12409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9166" y="8130128"/>
            <a:ext cx="3831052" cy="2714751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11861414" y="5631205"/>
            <a:ext cx="6076778" cy="4195589"/>
          </a:xfrm>
          <a:custGeom>
            <a:avLst/>
            <a:gdLst/>
            <a:ahLst/>
            <a:cxnLst/>
            <a:rect l="l" t="t" r="r" b="b"/>
            <a:pathLst>
              <a:path w="6076778" h="4195589">
                <a:moveTo>
                  <a:pt x="0" y="0"/>
                </a:moveTo>
                <a:lnTo>
                  <a:pt x="6076778" y="0"/>
                </a:lnTo>
                <a:lnTo>
                  <a:pt x="6076778" y="4195588"/>
                </a:lnTo>
                <a:lnTo>
                  <a:pt x="0" y="41955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9686"/>
            </a:stretch>
          </a:blipFill>
        </p:spPr>
      </p:sp>
      <p:sp>
        <p:nvSpPr>
          <p:cNvPr id="11" name="Freeform 11"/>
          <p:cNvSpPr/>
          <p:nvPr/>
        </p:nvSpPr>
        <p:spPr>
          <a:xfrm rot="-5283420">
            <a:off x="4147804" y="5163259"/>
            <a:ext cx="2996554" cy="5281944"/>
          </a:xfrm>
          <a:custGeom>
            <a:avLst/>
            <a:gdLst/>
            <a:ahLst/>
            <a:cxnLst/>
            <a:rect l="l" t="t" r="r" b="b"/>
            <a:pathLst>
              <a:path w="2996554" h="5281944">
                <a:moveTo>
                  <a:pt x="0" y="0"/>
                </a:moveTo>
                <a:lnTo>
                  <a:pt x="2996554" y="0"/>
                </a:lnTo>
                <a:lnTo>
                  <a:pt x="2996554" y="5281944"/>
                </a:lnTo>
                <a:lnTo>
                  <a:pt x="0" y="52819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2302" t="-44004" r="-38359" b="-5360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10197" y="1358"/>
            <a:ext cx="14391719" cy="5116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sr-Latn-CS" sz="4000" dirty="0" smtClean="0"/>
              <a:t>МОЖЕМО ПРОВЕРИТИ ДА ЛИ ЈЕ ЖЕЉЕНА ТЕМПЕРАТУРА ПОСТИГНУТА НА ВИШЕ НАЧИНА. НАЈЧЕШЋЕ КОРИСТИМО ПОСЕБНУ ТРАКУ РАЗВИЈЕНУ У ОВУ СВРХУ КОЈА СЕ ЗАЛЕПИ НА МАТЕРИЈАЛ ЗА ПАКОВАЊЕ. ТРАКЕ НА ТРАЦИ ПОСТАНУ ЦРНЕ ПОД ДЕЈСТВОМ ТОПЛОТЕ. ИНСТРУМЕНТИ СЕ НАЈЧЕШЋЕ СТЕРИЛИШУ У ЦЕЛУЛОЗНОМ ПАПИРУ ИЛИ МЕТАЛНИМ ПОСУДАМА У РАСХЛАДНОМ ОРМАРИРУ.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08272" y="-1901660"/>
            <a:ext cx="14620572" cy="12409211"/>
          </a:xfrm>
          <a:custGeom>
            <a:avLst/>
            <a:gdLst/>
            <a:ahLst/>
            <a:cxnLst/>
            <a:rect l="l" t="t" r="r" b="b"/>
            <a:pathLst>
              <a:path w="14620572" h="12409211">
                <a:moveTo>
                  <a:pt x="0" y="0"/>
                </a:moveTo>
                <a:lnTo>
                  <a:pt x="14620573" y="0"/>
                </a:lnTo>
                <a:lnTo>
                  <a:pt x="14620573" y="12409211"/>
                </a:lnTo>
                <a:lnTo>
                  <a:pt x="0" y="12409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9166" y="8130128"/>
            <a:ext cx="3831052" cy="271475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143208" y="1214410"/>
            <a:ext cx="13144592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sr-Latn-CS" sz="4400" dirty="0" smtClean="0"/>
              <a:t>У АУТОКЛАВУ МОЖЕМО УНИШТИТИ ЧАК И СПОРЕ МИКРООРГАНИЗАМА КОРИСТЕЋИ КОМБИНОВАНИ ЕФЕКТ ТОПЛОТЕ И ПРИТИСКА НА 120 СТЕПЕНИ ЦЕЛЗИЈУСА ПРИ ПРИТИСКУ ОД 1,1 БАР ИЛИ НА 138 СТЕПЕНИ ЦЕЛЗИЈУСА ПРИ ПРИТИСКУ ОД 1,1 БАР ПРЕМА УПУТСТВУ ПРОИЗВОЂАЧА. У АУТОКЛАВУ МОЖЕМО СТЕРИЛИЗОВАТИ СТАКЛО, ГУМУ, ТЕКСТИЛНЕ МАТЕРИЈАЛЕ.</a:t>
            </a:r>
            <a:endParaRPr lang="en-US" sz="40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501718" y="7000888"/>
            <a:ext cx="2437686" cy="71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6"/>
              </a:lnSpc>
              <a:spcBef>
                <a:spcPct val="0"/>
              </a:spcBef>
            </a:pPr>
            <a:r>
              <a:rPr lang="sr-Cyrl-RS" sz="3200" b="1" u="sng" dirty="0" smtClean="0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  <a:hlinkClick r:id="rId8" tooltip="https://wordwall.net/hu/resource/107687212"/>
              </a:rPr>
              <a:t>понављање</a:t>
            </a:r>
            <a:endParaRPr lang="en-US" sz="3200" b="1" u="sng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  <a:hlinkClick r:id="rId8" tooltip="https://wordwall.net/hu/resource/10768721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173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Cakerolli Bold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42. Eszközök sterilezése</dc:title>
  <dc:creator>User</dc:creator>
  <cp:lastModifiedBy>User</cp:lastModifiedBy>
  <cp:revision>3</cp:revision>
  <dcterms:created xsi:type="dcterms:W3CDTF">2006-08-16T00:00:00Z</dcterms:created>
  <dcterms:modified xsi:type="dcterms:W3CDTF">2026-04-11T09:33:08Z</dcterms:modified>
  <dc:identifier>DAHBkkl4i9Q</dc:identifier>
</cp:coreProperties>
</file>