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1561" y="6154041"/>
            <a:ext cx="5300522" cy="6208517"/>
          </a:xfrm>
          <a:custGeom>
            <a:avLst/>
            <a:gdLst/>
            <a:ahLst/>
            <a:cxnLst/>
            <a:rect l="l" t="t" r="r" b="b"/>
            <a:pathLst>
              <a:path w="5300522" h="6208517">
                <a:moveTo>
                  <a:pt x="0" y="0"/>
                </a:moveTo>
                <a:lnTo>
                  <a:pt x="5300522" y="0"/>
                </a:lnTo>
                <a:lnTo>
                  <a:pt x="5300522" y="6208518"/>
                </a:lnTo>
                <a:lnTo>
                  <a:pt x="0" y="620851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19096" y="-1595258"/>
            <a:ext cx="4480409" cy="5247917"/>
          </a:xfrm>
          <a:custGeom>
            <a:avLst/>
            <a:gdLst/>
            <a:ahLst/>
            <a:cxnLst/>
            <a:rect l="l" t="t" r="r" b="b"/>
            <a:pathLst>
              <a:path w="4480409" h="5247917">
                <a:moveTo>
                  <a:pt x="0" y="0"/>
                </a:moveTo>
                <a:lnTo>
                  <a:pt x="4480408" y="0"/>
                </a:lnTo>
                <a:lnTo>
                  <a:pt x="4480408" y="5247916"/>
                </a:lnTo>
                <a:lnTo>
                  <a:pt x="0" y="524791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297561">
            <a:off x="-477972" y="-2057400"/>
            <a:ext cx="5786437" cy="6172200"/>
          </a:xfrm>
          <a:custGeom>
            <a:avLst/>
            <a:gdLst/>
            <a:ahLst/>
            <a:cxnLst/>
            <a:rect l="l" t="t" r="r" b="b"/>
            <a:pathLst>
              <a:path w="5786437" h="6172200">
                <a:moveTo>
                  <a:pt x="0" y="0"/>
                </a:moveTo>
                <a:lnTo>
                  <a:pt x="5786437" y="0"/>
                </a:lnTo>
                <a:lnTo>
                  <a:pt x="5786437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297561" flipH="1" flipV="1">
            <a:off x="13788963" y="6051822"/>
            <a:ext cx="5786437" cy="6172200"/>
          </a:xfrm>
          <a:custGeom>
            <a:avLst/>
            <a:gdLst/>
            <a:ahLst/>
            <a:cxnLst/>
            <a:rect l="l" t="t" r="r" b="b"/>
            <a:pathLst>
              <a:path w="5786437" h="6172200">
                <a:moveTo>
                  <a:pt x="5786437" y="6172200"/>
                </a:moveTo>
                <a:lnTo>
                  <a:pt x="0" y="6172200"/>
                </a:lnTo>
                <a:lnTo>
                  <a:pt x="0" y="0"/>
                </a:lnTo>
                <a:lnTo>
                  <a:pt x="5786437" y="0"/>
                </a:lnTo>
                <a:lnTo>
                  <a:pt x="5786437" y="61722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071770" y="1214410"/>
            <a:ext cx="13018493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sr-Latn-CS" sz="12000" dirty="0" smtClean="0"/>
              <a:t>СТРУКТУРА </a:t>
            </a:r>
            <a:endParaRPr lang="sr-Cyrl-RS" sz="12000" dirty="0" smtClean="0"/>
          </a:p>
          <a:p>
            <a:pPr algn="ctr"/>
            <a:r>
              <a:rPr lang="sr-Latn-CS" sz="12000" dirty="0" smtClean="0"/>
              <a:t>КОСТИ</a:t>
            </a:r>
            <a:endParaRPr sz="12000"/>
          </a:p>
        </p:txBody>
      </p:sp>
      <p:sp>
        <p:nvSpPr>
          <p:cNvPr id="7" name="Freeform 7"/>
          <p:cNvSpPr/>
          <p:nvPr/>
        </p:nvSpPr>
        <p:spPr>
          <a:xfrm>
            <a:off x="5555879" y="6454961"/>
            <a:ext cx="8038643" cy="3134492"/>
          </a:xfrm>
          <a:custGeom>
            <a:avLst/>
            <a:gdLst/>
            <a:ahLst/>
            <a:cxnLst/>
            <a:rect l="l" t="t" r="r" b="b"/>
            <a:pathLst>
              <a:path w="8038643" h="3134492">
                <a:moveTo>
                  <a:pt x="0" y="0"/>
                </a:moveTo>
                <a:lnTo>
                  <a:pt x="8038643" y="0"/>
                </a:lnTo>
                <a:lnTo>
                  <a:pt x="8038643" y="3134493"/>
                </a:lnTo>
                <a:lnTo>
                  <a:pt x="0" y="31344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253804"/>
            <a:ext cx="18288000" cy="6630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0"/>
              </a:lnSpc>
            </a:pPr>
            <a:r>
              <a:rPr lang="sr-Latn-CS" sz="4400" dirty="0" smtClean="0"/>
              <a:t>Пасивни органи кретања су кости. Кости се састоје од коштаног ткива, које садржи коштане ћелије и међућелијски материјал. Скелет чини 7-8% животиње. 30% је вода, 70% је сува материја. 1/3 суве материје је органска материја (осеин), 2/3 је неорганска материја (коштана со). Значајан део коштане соли је </a:t>
            </a:r>
            <a:r>
              <a:rPr lang="sr-Latn-CS" sz="4400" dirty="0" smtClean="0">
                <a:solidFill>
                  <a:srgbClr val="FF0000"/>
                </a:solidFill>
              </a:rPr>
              <a:t>калцијум и магнезијум фосфат, калцијум карбонат</a:t>
            </a:r>
            <a:r>
              <a:rPr lang="sr-Latn-CS" sz="4400" dirty="0" smtClean="0"/>
              <a:t>. Због тога је важно да однос креча и фосфора у храни животиње буде одговарајући. Код старијих животиња се смањује еластичност костију, због чега су чести преломи костију. Ако храна животиње у развоју не садржи довољно креча и фосфора, развија се рахитис. Ако га нема у храни одраслих животиња, онда њихове кости постају крхкије, а остеомалација је болест млечних или гравидних животиња.</a:t>
            </a:r>
            <a:endParaRPr/>
          </a:p>
        </p:txBody>
      </p:sp>
      <p:sp>
        <p:nvSpPr>
          <p:cNvPr id="3" name="Freeform 4"/>
          <p:cNvSpPr/>
          <p:nvPr/>
        </p:nvSpPr>
        <p:spPr>
          <a:xfrm rot="5297561">
            <a:off x="2125600" y="-2629343"/>
            <a:ext cx="3738013" cy="9271265"/>
          </a:xfrm>
          <a:custGeom>
            <a:avLst/>
            <a:gdLst/>
            <a:ahLst/>
            <a:cxnLst/>
            <a:rect l="l" t="t" r="r" b="b"/>
            <a:pathLst>
              <a:path w="5786437" h="6172200">
                <a:moveTo>
                  <a:pt x="0" y="0"/>
                </a:moveTo>
                <a:lnTo>
                  <a:pt x="5786437" y="0"/>
                </a:lnTo>
                <a:lnTo>
                  <a:pt x="5786437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520152">
            <a:off x="11707727" y="4612653"/>
            <a:ext cx="5786437" cy="6172200"/>
          </a:xfrm>
          <a:custGeom>
            <a:avLst/>
            <a:gdLst/>
            <a:ahLst/>
            <a:cxnLst/>
            <a:rect l="l" t="t" r="r" b="b"/>
            <a:pathLst>
              <a:path w="5786437" h="6172200">
                <a:moveTo>
                  <a:pt x="0" y="0"/>
                </a:moveTo>
                <a:lnTo>
                  <a:pt x="5786437" y="0"/>
                </a:lnTo>
                <a:lnTo>
                  <a:pt x="5786437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57324" y="1115691"/>
            <a:ext cx="15401976" cy="5745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80"/>
              </a:lnSpc>
            </a:pPr>
            <a:r>
              <a:rPr lang="en-US" sz="5800" b="1" dirty="0">
                <a:solidFill>
                  <a:srgbClr val="8A7554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 </a:t>
            </a:r>
            <a:r>
              <a:rPr lang="sr-Latn-CS" sz="6000" dirty="0" smtClean="0"/>
              <a:t>Спољашњи слој костију је кора, унутрашњи део је рак. Рак је систем појасева и плоча. Током живота, они се континуирано обнављају и мењају у складу са потребама. У недостатку адекватних потреба, атрофирају, постају лакши</a:t>
            </a:r>
            <a:r>
              <a:rPr lang="sr-Latn-CS" sz="6000" dirty="0" smtClean="0"/>
              <a:t>.</a:t>
            </a:r>
            <a:endParaRPr lang="en-US" sz="5800" b="1" dirty="0">
              <a:solidFill>
                <a:srgbClr val="8A7554"/>
              </a:solidFill>
              <a:latin typeface="เอฟซี ไอคอนิก เท็กซ์ Bold"/>
              <a:ea typeface="เอฟซี ไอคอนิก เท็กซ์ Bold"/>
              <a:cs typeface="เอฟซี ไอคอนิก เท็กซ์ Bold"/>
              <a:sym typeface="เอฟซี ไอคอนิก เท็กซ์ Bold"/>
            </a:endParaRPr>
          </a:p>
          <a:p>
            <a:pPr marL="0" lvl="0" indent="0" algn="ctr">
              <a:lnSpc>
                <a:spcPts val="6380"/>
              </a:lnSpc>
            </a:pPr>
            <a:endParaRPr/>
          </a:p>
        </p:txBody>
      </p:sp>
      <p:sp>
        <p:nvSpPr>
          <p:cNvPr id="3" name="Freeform 2"/>
          <p:cNvSpPr/>
          <p:nvPr/>
        </p:nvSpPr>
        <p:spPr>
          <a:xfrm>
            <a:off x="-357254" y="5286376"/>
            <a:ext cx="5300522" cy="6208517"/>
          </a:xfrm>
          <a:custGeom>
            <a:avLst/>
            <a:gdLst/>
            <a:ahLst/>
            <a:cxnLst/>
            <a:rect l="l" t="t" r="r" b="b"/>
            <a:pathLst>
              <a:path w="5300522" h="6208517">
                <a:moveTo>
                  <a:pt x="0" y="0"/>
                </a:moveTo>
                <a:lnTo>
                  <a:pt x="5300522" y="0"/>
                </a:lnTo>
                <a:lnTo>
                  <a:pt x="5300522" y="6208518"/>
                </a:lnTo>
                <a:lnTo>
                  <a:pt x="0" y="620851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Geometric Pattern"/>
          <p:cNvSpPr/>
          <p:nvPr/>
        </p:nvSpPr>
        <p:spPr>
          <a:xfrm>
            <a:off x="0" y="5143500"/>
            <a:ext cx="5300522" cy="6208517"/>
          </a:xfrm>
          <a:custGeom>
            <a:avLst/>
            <a:gdLst/>
            <a:ahLst/>
            <a:cxnLst/>
            <a:rect l="l" t="t" r="r" b="b"/>
            <a:pathLst>
              <a:path w="5300522" h="6208517">
                <a:moveTo>
                  <a:pt x="0" y="0"/>
                </a:moveTo>
                <a:lnTo>
                  <a:pt x="5300522" y="0"/>
                </a:lnTo>
                <a:lnTo>
                  <a:pt x="5300522" y="6208518"/>
                </a:lnTo>
                <a:lnTo>
                  <a:pt x="0" y="620851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 descr="Geometric Pattern"/>
          <p:cNvSpPr/>
          <p:nvPr/>
        </p:nvSpPr>
        <p:spPr>
          <a:xfrm>
            <a:off x="15019096" y="-1595258"/>
            <a:ext cx="4480409" cy="5247917"/>
          </a:xfrm>
          <a:custGeom>
            <a:avLst/>
            <a:gdLst/>
            <a:ahLst/>
            <a:cxnLst/>
            <a:rect l="l" t="t" r="r" b="b"/>
            <a:pathLst>
              <a:path w="4480409" h="5247917">
                <a:moveTo>
                  <a:pt x="0" y="0"/>
                </a:moveTo>
                <a:lnTo>
                  <a:pt x="4480408" y="0"/>
                </a:lnTo>
                <a:lnTo>
                  <a:pt x="4480408" y="5247916"/>
                </a:lnTo>
                <a:lnTo>
                  <a:pt x="0" y="524791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 descr="Abstract waves for details"/>
          <p:cNvSpPr/>
          <p:nvPr/>
        </p:nvSpPr>
        <p:spPr>
          <a:xfrm rot="5297561">
            <a:off x="277711" y="-888074"/>
            <a:ext cx="5786437" cy="6172200"/>
          </a:xfrm>
          <a:custGeom>
            <a:avLst/>
            <a:gdLst/>
            <a:ahLst/>
            <a:cxnLst/>
            <a:rect l="l" t="t" r="r" b="b"/>
            <a:pathLst>
              <a:path w="5786437" h="6172200">
                <a:moveTo>
                  <a:pt x="0" y="0"/>
                </a:moveTo>
                <a:lnTo>
                  <a:pt x="5786437" y="0"/>
                </a:lnTo>
                <a:lnTo>
                  <a:pt x="5786437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930058" y="990037"/>
            <a:ext cx="8306926" cy="8306926"/>
          </a:xfrm>
          <a:custGeom>
            <a:avLst/>
            <a:gdLst/>
            <a:ahLst/>
            <a:cxnLst/>
            <a:rect l="l" t="t" r="r" b="b"/>
            <a:pathLst>
              <a:path w="8306926" h="8306926">
                <a:moveTo>
                  <a:pt x="0" y="0"/>
                </a:moveTo>
                <a:lnTo>
                  <a:pt x="8306926" y="0"/>
                </a:lnTo>
                <a:lnTo>
                  <a:pt x="8306926" y="8306926"/>
                </a:lnTo>
                <a:lnTo>
                  <a:pt x="0" y="83069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643142" y="4071930"/>
            <a:ext cx="5227232" cy="690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sr-Cyrl-RS" sz="4200" dirty="0" smtClean="0">
                <a:solidFill>
                  <a:srgbClr val="000000"/>
                </a:solidFill>
                <a:latin typeface="เอฟซี ไอคอนิก เท็กซ์"/>
                <a:ea typeface="เอฟซี ไอคอนิก เท็กซ์"/>
                <a:cs typeface="เอฟซี ไอคอนิก เท็กซ์"/>
                <a:sym typeface="เอฟซี ไอคอนิก เท็กซ์"/>
              </a:rPr>
              <a:t>СТРУКТУРА КОСТИ</a:t>
            </a:r>
            <a:endParaRPr lang="en-US" sz="4200" u="none" dirty="0">
              <a:solidFill>
                <a:srgbClr val="000000"/>
              </a:solidFill>
              <a:latin typeface="เอฟซี ไอคอนิก เท็กซ์"/>
              <a:ea typeface="เอฟซี ไอคอนิก เท็กซ์"/>
              <a:cs typeface="เอฟซี ไอคอนิก เท็กซ์"/>
              <a:sym typeface="เอฟซี ไอคอนิก เท็กซ์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858248" y="1000096"/>
            <a:ext cx="5929354" cy="797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Geometric Pattern"/>
          <p:cNvSpPr/>
          <p:nvPr/>
        </p:nvSpPr>
        <p:spPr>
          <a:xfrm>
            <a:off x="-357254" y="5214938"/>
            <a:ext cx="5300522" cy="6208517"/>
          </a:xfrm>
          <a:custGeom>
            <a:avLst/>
            <a:gdLst/>
            <a:ahLst/>
            <a:cxnLst/>
            <a:rect l="l" t="t" r="r" b="b"/>
            <a:pathLst>
              <a:path w="5300522" h="6208517">
                <a:moveTo>
                  <a:pt x="0" y="0"/>
                </a:moveTo>
                <a:lnTo>
                  <a:pt x="5300522" y="0"/>
                </a:lnTo>
                <a:lnTo>
                  <a:pt x="5300522" y="6208518"/>
                </a:lnTo>
                <a:lnTo>
                  <a:pt x="0" y="620851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 descr="Geometric Pattern"/>
          <p:cNvSpPr/>
          <p:nvPr/>
        </p:nvSpPr>
        <p:spPr>
          <a:xfrm>
            <a:off x="15019096" y="-1595258"/>
            <a:ext cx="4480409" cy="5247917"/>
          </a:xfrm>
          <a:custGeom>
            <a:avLst/>
            <a:gdLst/>
            <a:ahLst/>
            <a:cxnLst/>
            <a:rect l="l" t="t" r="r" b="b"/>
            <a:pathLst>
              <a:path w="4480409" h="5247917">
                <a:moveTo>
                  <a:pt x="0" y="0"/>
                </a:moveTo>
                <a:lnTo>
                  <a:pt x="4480408" y="0"/>
                </a:lnTo>
                <a:lnTo>
                  <a:pt x="4480408" y="5247916"/>
                </a:lnTo>
                <a:lnTo>
                  <a:pt x="0" y="524791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 descr="Abstract waves for details"/>
          <p:cNvSpPr/>
          <p:nvPr/>
        </p:nvSpPr>
        <p:spPr>
          <a:xfrm rot="5297561">
            <a:off x="-477972" y="-2057400"/>
            <a:ext cx="5786437" cy="6172200"/>
          </a:xfrm>
          <a:custGeom>
            <a:avLst/>
            <a:gdLst/>
            <a:ahLst/>
            <a:cxnLst/>
            <a:rect l="l" t="t" r="r" b="b"/>
            <a:pathLst>
              <a:path w="5786437" h="6172200">
                <a:moveTo>
                  <a:pt x="0" y="0"/>
                </a:moveTo>
                <a:lnTo>
                  <a:pt x="5786437" y="0"/>
                </a:lnTo>
                <a:lnTo>
                  <a:pt x="5786437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29224" y="857220"/>
            <a:ext cx="5227232" cy="712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5880"/>
              </a:lnSpc>
              <a:spcBef>
                <a:spcPct val="0"/>
              </a:spcBef>
            </a:pPr>
            <a:r>
              <a:rPr lang="sr-Latn-CS" sz="4400" dirty="0" smtClean="0"/>
              <a:t>ОСТЕОПОРОЗА</a:t>
            </a:r>
            <a:endParaRPr lang="en-US" sz="4200" u="none" dirty="0">
              <a:solidFill>
                <a:srgbClr val="000000"/>
              </a:solidFill>
              <a:latin typeface="เอฟซี ไอคอนิก เท็กซ์"/>
              <a:ea typeface="เอฟซี ไอคอนิก เท็กซ์"/>
              <a:cs typeface="เอฟซี ไอคอนิก เท็กซ์"/>
              <a:sym typeface="เอฟซี ไอคอนิก เท็กซ์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54" y="2857484"/>
            <a:ext cx="12344306" cy="551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Geometric Pattern"/>
          <p:cNvSpPr/>
          <p:nvPr/>
        </p:nvSpPr>
        <p:spPr>
          <a:xfrm>
            <a:off x="-1621561" y="6154041"/>
            <a:ext cx="5300522" cy="6208517"/>
          </a:xfrm>
          <a:custGeom>
            <a:avLst/>
            <a:gdLst/>
            <a:ahLst/>
            <a:cxnLst/>
            <a:rect l="l" t="t" r="r" b="b"/>
            <a:pathLst>
              <a:path w="5300522" h="6208517">
                <a:moveTo>
                  <a:pt x="0" y="0"/>
                </a:moveTo>
                <a:lnTo>
                  <a:pt x="5300522" y="0"/>
                </a:lnTo>
                <a:lnTo>
                  <a:pt x="5300522" y="6208518"/>
                </a:lnTo>
                <a:lnTo>
                  <a:pt x="0" y="620851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 descr="Geometric Pattern"/>
          <p:cNvSpPr/>
          <p:nvPr/>
        </p:nvSpPr>
        <p:spPr>
          <a:xfrm>
            <a:off x="15019096" y="-1595258"/>
            <a:ext cx="4480409" cy="5247917"/>
          </a:xfrm>
          <a:custGeom>
            <a:avLst/>
            <a:gdLst/>
            <a:ahLst/>
            <a:cxnLst/>
            <a:rect l="l" t="t" r="r" b="b"/>
            <a:pathLst>
              <a:path w="4480409" h="5247917">
                <a:moveTo>
                  <a:pt x="0" y="0"/>
                </a:moveTo>
                <a:lnTo>
                  <a:pt x="4480408" y="0"/>
                </a:lnTo>
                <a:lnTo>
                  <a:pt x="4480408" y="5247916"/>
                </a:lnTo>
                <a:lnTo>
                  <a:pt x="0" y="524791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 descr="Abstract waves for details"/>
          <p:cNvSpPr/>
          <p:nvPr/>
        </p:nvSpPr>
        <p:spPr>
          <a:xfrm rot="5297561">
            <a:off x="-477972" y="-2057400"/>
            <a:ext cx="5786437" cy="6172200"/>
          </a:xfrm>
          <a:custGeom>
            <a:avLst/>
            <a:gdLst/>
            <a:ahLst/>
            <a:cxnLst/>
            <a:rect l="l" t="t" r="r" b="b"/>
            <a:pathLst>
              <a:path w="5786437" h="6172200">
                <a:moveTo>
                  <a:pt x="0" y="0"/>
                </a:moveTo>
                <a:lnTo>
                  <a:pt x="5786437" y="0"/>
                </a:lnTo>
                <a:lnTo>
                  <a:pt x="5786437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011334" y="778280"/>
            <a:ext cx="14265333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8400"/>
              </a:lnSpc>
              <a:spcBef>
                <a:spcPct val="0"/>
              </a:spcBef>
            </a:pPr>
            <a:r>
              <a:rPr lang="en-US" sz="7000" b="1" u="none" dirty="0">
                <a:solidFill>
                  <a:srgbClr val="000000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 </a:t>
            </a:r>
            <a:r>
              <a:rPr lang="sr-Latn-CS" sz="7200" dirty="0" smtClean="0"/>
              <a:t>ПОМОЋНИ ДЕЛОВИ </a:t>
            </a:r>
            <a:r>
              <a:rPr lang="sr-Latn-CS" sz="7200" dirty="0" smtClean="0"/>
              <a:t>КОСТИЈУ</a:t>
            </a:r>
            <a:endParaRPr lang="en-US" sz="7000" b="1" u="none" dirty="0">
              <a:solidFill>
                <a:srgbClr val="000000"/>
              </a:solidFill>
              <a:latin typeface="เอฟซี ไอคอนิก เท็กซ์ Bold"/>
              <a:ea typeface="เอฟซี ไอคอนิก เท็กซ์ Bold"/>
              <a:cs typeface="เอฟซี ไอคอนิก เท็กซ์ Bold"/>
              <a:sym typeface="เอฟซี ไอคอนิก เท็กซ์ Bold"/>
            </a:endParaRPr>
          </a:p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2500266" y="2357418"/>
            <a:ext cx="13861420" cy="6657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5834"/>
              </a:lnSpc>
              <a:spcBef>
                <a:spcPct val="0"/>
              </a:spcBef>
            </a:pPr>
            <a:r>
              <a:rPr lang="en-US" sz="4167" b="1" dirty="0">
                <a:solidFill>
                  <a:srgbClr val="FF0000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 </a:t>
            </a:r>
            <a:r>
              <a:rPr lang="sr-Latn-CS" sz="4400" dirty="0" smtClean="0">
                <a:solidFill>
                  <a:srgbClr val="FF0000"/>
                </a:solidFill>
              </a:rPr>
              <a:t>КОШТАНА СРЖ </a:t>
            </a:r>
            <a:r>
              <a:rPr lang="sr-Latn-CS" sz="4400" dirty="0" smtClean="0"/>
              <a:t>- УНУТРАШЊОСТ ЦЕВАСТИХ КОСТИЈУ ЈЕ ИСПУЊЕНА ЖУТОМ КОШТАНОМ СРЖИ, НАПРАВЉЕНОМ ОД МАСТИ, ПРОСТОР ТОПОВСКЕ КОСТИ ЈЕ ИСПУЊЕН ЦРВЕНОМ КОШТАНОМ СРЖИ (ФОРМИРАЈУ СЕ ЦРВЕНА КРВНА ЗРНЦА) </a:t>
            </a:r>
            <a:endParaRPr lang="sr-Cyrl-RS" sz="4400" dirty="0" smtClean="0"/>
          </a:p>
          <a:p>
            <a:pPr lvl="0" algn="ctr">
              <a:lnSpc>
                <a:spcPts val="5834"/>
              </a:lnSpc>
              <a:spcBef>
                <a:spcPct val="0"/>
              </a:spcBef>
            </a:pPr>
            <a:r>
              <a:rPr lang="sr-Latn-CS" sz="4400" dirty="0" smtClean="0">
                <a:solidFill>
                  <a:srgbClr val="FF0000"/>
                </a:solidFill>
              </a:rPr>
              <a:t>ПЕРИНЕУМ</a:t>
            </a:r>
            <a:r>
              <a:rPr lang="sr-Latn-CS" sz="4400" dirty="0" smtClean="0"/>
              <a:t> </a:t>
            </a:r>
            <a:r>
              <a:rPr lang="sr-Latn-CS" sz="4400" dirty="0" smtClean="0"/>
              <a:t>- ВЕЗИВНО ТКИВНА МЕМБРАНА БОГАТА КРВНИМ ВЕНАМА И НЕРВИМА, ПОКРИВА КОСТИ </a:t>
            </a:r>
            <a:r>
              <a:rPr lang="sr-Latn-CS" sz="4400" dirty="0" smtClean="0">
                <a:solidFill>
                  <a:srgbClr val="FF0000"/>
                </a:solidFill>
              </a:rPr>
              <a:t>ХРСКАВИЦА </a:t>
            </a:r>
            <a:r>
              <a:rPr lang="sr-Latn-CS" sz="4400" dirty="0" smtClean="0"/>
              <a:t>- ХРСКАВИЦУ МОЖЕМО НАЋИ НА КРАЈЕВИМА НЕКИХ КОСТИЈУ (РЕБРА, ЛОПАТКЕ, КОЊСКИ ПАТРОН).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41263"/>
            <a:ext cx="16230600" cy="5027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rgbClr val="1800AD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 </a:t>
            </a:r>
            <a:r>
              <a:rPr lang="sr-Latn-CS" sz="4000" dirty="0" smtClean="0"/>
              <a:t>ДУГА: РЕБРА, БЕДРА, КРОМНА, ГОЛЕНИЦА</a:t>
            </a:r>
            <a:r>
              <a:rPr lang="sr-Latn-CS" sz="4000" dirty="0" smtClean="0"/>
              <a:t>...</a:t>
            </a:r>
            <a:endParaRPr lang="sr-Cyrl-RS" sz="4000" dirty="0" smtClean="0"/>
          </a:p>
          <a:p>
            <a:pPr algn="ctr">
              <a:lnSpc>
                <a:spcPts val="5599"/>
              </a:lnSpc>
            </a:pPr>
            <a:r>
              <a:rPr lang="sr-Latn-CS" sz="4000" dirty="0" smtClean="0"/>
              <a:t> </a:t>
            </a:r>
            <a:r>
              <a:rPr lang="sr-Latn-CS" sz="4000" dirty="0" smtClean="0"/>
              <a:t>КРАТКА: КОСТ КИЧМЕНОГ СТУБА, ЗАДЊИ НОЖЕВИ </a:t>
            </a:r>
            <a:endParaRPr lang="sr-Cyrl-RS" sz="4000" dirty="0" smtClean="0"/>
          </a:p>
          <a:p>
            <a:pPr algn="ctr">
              <a:lnSpc>
                <a:spcPts val="5599"/>
              </a:lnSpc>
            </a:pPr>
            <a:r>
              <a:rPr lang="sr-Latn-CS" sz="4000" dirty="0" smtClean="0"/>
              <a:t>РАВНА</a:t>
            </a:r>
            <a:r>
              <a:rPr lang="sr-Latn-CS" sz="4000" dirty="0" smtClean="0"/>
              <a:t>: (ОБЛИКА ИЛИ ШКОЉКЕ) ЛОБАНЈА, КАРЛИЦА МЕШОВИТОГ ИЛИ НЕПРАВИЛНОГ ОБЛИКА: КЉУЧНА КОСТ, КЛИНАСТОГ ОБЛИКА</a:t>
            </a:r>
            <a:r>
              <a:rPr lang="en-US" sz="3999" b="1" dirty="0" smtClean="0">
                <a:solidFill>
                  <a:srgbClr val="38B6FF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 </a:t>
            </a:r>
            <a:endParaRPr lang="sr-Cyrl-RS" sz="3999" b="1" dirty="0" smtClean="0">
              <a:solidFill>
                <a:srgbClr val="38B6FF"/>
              </a:solidFill>
              <a:latin typeface="เอฟซี ไอคอนิก เท็กซ์ Bold"/>
              <a:ea typeface="เอฟซี ไอคอนิก เท็กซ์ Bold"/>
              <a:cs typeface="เอฟซี ไอคอนิก เท็กซ์ Bold"/>
              <a:sym typeface="เอฟซี ไอคอนิก เท็กซ์ Bold"/>
            </a:endParaRPr>
          </a:p>
          <a:p>
            <a:pPr algn="ctr">
              <a:lnSpc>
                <a:spcPts val="5599"/>
              </a:lnSpc>
            </a:pPr>
            <a:r>
              <a:rPr lang="sr-Latn-CS" sz="4000" b="1" dirty="0" smtClean="0">
                <a:solidFill>
                  <a:srgbClr val="0070C0"/>
                </a:solidFill>
              </a:rPr>
              <a:t>НА ПОВРШИНИ КОСТИЈУ ПОСТОЈЕ ИЗБОРИНЕ (ГОМОЉЕ, ГРЕБНИ, ИЗРАСЦИ, ТРЊЕ, УДУБЉЕЊА), УДУБЉЕЊА (ШУПЉИНА, ЈАМА, РОВ, ПУКОТИНА, ФЛУОР), И МОГУЋЕ РУПА, </a:t>
            </a:r>
            <a:r>
              <a:rPr lang="sr-Latn-CS" sz="4000" b="1" smtClean="0">
                <a:solidFill>
                  <a:srgbClr val="0070C0"/>
                </a:solidFill>
              </a:rPr>
              <a:t>КАНАЛ </a:t>
            </a:r>
            <a:endParaRPr b="1">
              <a:solidFill>
                <a:srgbClr val="0070C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36700" y="66675"/>
            <a:ext cx="16230600" cy="2927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500" b="1" dirty="0">
                <a:solidFill>
                  <a:srgbClr val="000000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 </a:t>
            </a:r>
            <a:r>
              <a:rPr lang="sr-Cyrl-RS" sz="6600" b="1" dirty="0" smtClean="0"/>
              <a:t>ПОДЕЛА</a:t>
            </a:r>
            <a:r>
              <a:rPr lang="sr-Latn-CS" sz="6600" b="1" dirty="0" smtClean="0"/>
              <a:t> </a:t>
            </a:r>
            <a:r>
              <a:rPr lang="sr-Latn-CS" sz="6600" b="1" dirty="0" smtClean="0"/>
              <a:t>КОСТИЈУ ПРЕМА ЊИХОВОМ ОБЛИКУ</a:t>
            </a:r>
            <a:endParaRPr lang="en-US" sz="6500" b="1" dirty="0">
              <a:solidFill>
                <a:srgbClr val="000000"/>
              </a:solidFill>
              <a:latin typeface="เอฟซี ไอคอนิก เท็กซ์ Bold"/>
              <a:ea typeface="เอฟซี ไอคอนิก เท็กซ์ Bold"/>
              <a:cs typeface="เอฟซี ไอคอนิก เท็กซ์ Bold"/>
              <a:sym typeface="เอฟซี ไอคอนิก เท็กซ์ Bold"/>
            </a:endParaRPr>
          </a:p>
          <a:p>
            <a:pPr marL="0" lvl="0" indent="0" algn="ctr">
              <a:lnSpc>
                <a:spcPts val="10560"/>
              </a:lnSpc>
            </a:pPr>
            <a:endParaRPr/>
          </a:p>
        </p:txBody>
      </p:sp>
      <p:sp>
        <p:nvSpPr>
          <p:cNvPr id="4" name="Freeform 2"/>
          <p:cNvSpPr/>
          <p:nvPr/>
        </p:nvSpPr>
        <p:spPr>
          <a:xfrm>
            <a:off x="428564" y="4078483"/>
            <a:ext cx="5300522" cy="6208517"/>
          </a:xfrm>
          <a:custGeom>
            <a:avLst/>
            <a:gdLst/>
            <a:ahLst/>
            <a:cxnLst/>
            <a:rect l="l" t="t" r="r" b="b"/>
            <a:pathLst>
              <a:path w="5300522" h="6208517">
                <a:moveTo>
                  <a:pt x="0" y="0"/>
                </a:moveTo>
                <a:lnTo>
                  <a:pt x="5300522" y="0"/>
                </a:lnTo>
                <a:lnTo>
                  <a:pt x="5300522" y="6208518"/>
                </a:lnTo>
                <a:lnTo>
                  <a:pt x="0" y="620851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330</Words>
  <Application>Microsoft Office PowerPoint</Application>
  <PresentationFormat>Custom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เอฟซี ไอคอนิก เท็กซ์ Bold</vt:lpstr>
      <vt:lpstr>เอฟซี ไอคอนิก เท็กซ์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csontok felépítése</dc:title>
  <dc:creator>User</dc:creator>
  <cp:lastModifiedBy>User</cp:lastModifiedBy>
  <cp:revision>5</cp:revision>
  <dcterms:created xsi:type="dcterms:W3CDTF">2006-08-16T00:00:00Z</dcterms:created>
  <dcterms:modified xsi:type="dcterms:W3CDTF">2026-04-13T11:05:34Z</dcterms:modified>
  <dc:identifier>DAHGp2p8qJU</dc:identifier>
</cp:coreProperties>
</file>