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svg" ContentType="image/svg+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Calibri" pitchFamily="34" charset="0"/>
      <p:regular r:id="rId17"/>
      <p:bold r:id="rId18"/>
      <p:italic r:id="rId19"/>
      <p:boldItalic r:id="rId20"/>
    </p:embeddedFont>
    <p:embeddedFont>
      <p:font typeface="Bebas Neue Cyrillic" charset="0"/>
      <p:regular r:id="rId21"/>
    </p:embeddedFont>
    <p:embeddedFont>
      <p:font typeface="League Spartan" charset="-18"/>
      <p:regular r:id="rId22"/>
    </p:embeddedFont>
    <p:embeddedFont>
      <p:font typeface="Cardo Bold" charset="-79"/>
      <p:regular r:id="rId23"/>
    </p:embeddedFont>
    <p:embeddedFont>
      <p:font typeface="Open Sans 1 Bold" charset="0"/>
      <p:regular r:id="rId24"/>
    </p:embeddedFont>
    <p:embeddedFont>
      <p:font typeface="Open Sans 2"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autoAdjust="0"/>
    <p:restoredTop sz="94622" autoAdjust="0"/>
  </p:normalViewPr>
  <p:slideViewPr>
    <p:cSldViewPr>
      <p:cViewPr varScale="1">
        <p:scale>
          <a:sx n="45" d="100"/>
          <a:sy n="45" d="100"/>
        </p:scale>
        <p:origin x="-81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jpeg"/><Relationship Id="rId7" Type="http://schemas.openxmlformats.org/officeDocument/2006/relationships/image" Target="../media/image42.svg"/><Relationship Id="rId12" Type="http://schemas.openxmlformats.org/officeDocument/2006/relationships/image" Target="../media/image45.png"/><Relationship Id="rId2" Type="http://schemas.openxmlformats.org/officeDocument/2006/relationships/hyperlink" Target="https://wordwall.net/hu/resource/106181580" TargetMode="Externa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6.svg"/><Relationship Id="rId5" Type="http://schemas.openxmlformats.org/officeDocument/2006/relationships/image" Target="../media/image41.jpeg"/><Relationship Id="rId10" Type="http://schemas.openxmlformats.org/officeDocument/2006/relationships/image" Target="../media/image44.png"/><Relationship Id="rId4" Type="http://schemas.openxmlformats.org/officeDocument/2006/relationships/hyperlink" Target="https://wordwall.net/hu/resource/106182967" TargetMode="External"/><Relationship Id="rId9" Type="http://schemas.openxmlformats.org/officeDocument/2006/relationships/image" Target="../media/image44.sv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1.png"/><Relationship Id="rId7"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microsoft.com/office/2007/relationships/media" Target="../media/VAG_UoGeVvU.mp4"/><Relationship Id="rId4" Type="http://schemas.openxmlformats.org/officeDocument/2006/relationships/image" Target="../media/image12.sv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0.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2.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4241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44490" y="5433863"/>
            <a:ext cx="3458290" cy="6916581"/>
            <a:chOff x="0" y="0"/>
            <a:chExt cx="3175000" cy="6350000"/>
          </a:xfrm>
        </p:grpSpPr>
        <p:sp>
          <p:nvSpPr>
            <p:cNvPr id="3" name="Freeform 3"/>
            <p:cNvSpPr/>
            <p:nvPr/>
          </p:nvSpPr>
          <p:spPr>
            <a:xfrm>
              <a:off x="0" y="0"/>
              <a:ext cx="3175000" cy="6350000"/>
            </a:xfrm>
            <a:custGeom>
              <a:avLst/>
              <a:gdLst/>
              <a:ahLst/>
              <a:cxnLst/>
              <a:rect l="l" t="t" r="r" b="b"/>
              <a:pathLst>
                <a:path w="3175000" h="6350000">
                  <a:moveTo>
                    <a:pt x="1587500" y="6350000"/>
                  </a:moveTo>
                  <a:lnTo>
                    <a:pt x="1587500" y="6350000"/>
                  </a:lnTo>
                  <a:cubicBezTo>
                    <a:pt x="711200" y="6350000"/>
                    <a:pt x="0" y="5638800"/>
                    <a:pt x="0" y="4762500"/>
                  </a:cubicBezTo>
                  <a:lnTo>
                    <a:pt x="0" y="1587500"/>
                  </a:lnTo>
                  <a:cubicBezTo>
                    <a:pt x="0" y="711200"/>
                    <a:pt x="711200" y="0"/>
                    <a:pt x="1587500" y="0"/>
                  </a:cubicBezTo>
                  <a:lnTo>
                    <a:pt x="1587500" y="0"/>
                  </a:lnTo>
                  <a:cubicBezTo>
                    <a:pt x="2463800" y="0"/>
                    <a:pt x="3175000" y="711200"/>
                    <a:pt x="3175000" y="1587500"/>
                  </a:cubicBezTo>
                  <a:lnTo>
                    <a:pt x="3175000" y="4762500"/>
                  </a:lnTo>
                  <a:cubicBezTo>
                    <a:pt x="3175000" y="5638800"/>
                    <a:pt x="2463800" y="6350000"/>
                    <a:pt x="1587500" y="6350000"/>
                  </a:cubicBezTo>
                  <a:close/>
                </a:path>
              </a:pathLst>
            </a:custGeom>
            <a:blipFill>
              <a:blip r:embed="rId2"/>
              <a:stretch>
                <a:fillRect l="-46122" t="-28319" r="-46122"/>
              </a:stretch>
            </a:blipFill>
          </p:spPr>
        </p:sp>
      </p:grpSp>
      <p:grpSp>
        <p:nvGrpSpPr>
          <p:cNvPr id="4" name="Group 4"/>
          <p:cNvGrpSpPr>
            <a:grpSpLocks noChangeAspect="1"/>
          </p:cNvGrpSpPr>
          <p:nvPr/>
        </p:nvGrpSpPr>
        <p:grpSpPr>
          <a:xfrm>
            <a:off x="10244490" y="-2063443"/>
            <a:ext cx="3458290" cy="6916581"/>
            <a:chOff x="0" y="0"/>
            <a:chExt cx="3175000" cy="6350000"/>
          </a:xfrm>
        </p:grpSpPr>
        <p:sp>
          <p:nvSpPr>
            <p:cNvPr id="5" name="Freeform 5"/>
            <p:cNvSpPr/>
            <p:nvPr/>
          </p:nvSpPr>
          <p:spPr>
            <a:xfrm>
              <a:off x="0" y="0"/>
              <a:ext cx="3175000" cy="6350000"/>
            </a:xfrm>
            <a:custGeom>
              <a:avLst/>
              <a:gdLst/>
              <a:ahLst/>
              <a:cxnLst/>
              <a:rect l="l" t="t" r="r" b="b"/>
              <a:pathLst>
                <a:path w="3175000" h="6350000">
                  <a:moveTo>
                    <a:pt x="1587500" y="6350000"/>
                  </a:moveTo>
                  <a:lnTo>
                    <a:pt x="1587500" y="6350000"/>
                  </a:lnTo>
                  <a:cubicBezTo>
                    <a:pt x="711200" y="6350000"/>
                    <a:pt x="0" y="5638800"/>
                    <a:pt x="0" y="4762500"/>
                  </a:cubicBezTo>
                  <a:lnTo>
                    <a:pt x="0" y="1587500"/>
                  </a:lnTo>
                  <a:cubicBezTo>
                    <a:pt x="0" y="711200"/>
                    <a:pt x="711200" y="0"/>
                    <a:pt x="1587500" y="0"/>
                  </a:cubicBezTo>
                  <a:lnTo>
                    <a:pt x="1587500" y="0"/>
                  </a:lnTo>
                  <a:cubicBezTo>
                    <a:pt x="2463800" y="0"/>
                    <a:pt x="3175000" y="711200"/>
                    <a:pt x="3175000" y="1587500"/>
                  </a:cubicBezTo>
                  <a:lnTo>
                    <a:pt x="3175000" y="4762500"/>
                  </a:lnTo>
                  <a:cubicBezTo>
                    <a:pt x="3175000" y="5638800"/>
                    <a:pt x="2463800" y="6350000"/>
                    <a:pt x="1587500" y="6350000"/>
                  </a:cubicBezTo>
                  <a:close/>
                </a:path>
              </a:pathLst>
            </a:custGeom>
            <a:blipFill>
              <a:blip r:embed="rId3"/>
              <a:stretch>
                <a:fillRect l="-24909" r="-24909"/>
              </a:stretch>
            </a:blipFill>
          </p:spPr>
        </p:sp>
      </p:grpSp>
      <p:grpSp>
        <p:nvGrpSpPr>
          <p:cNvPr id="6" name="Group 6"/>
          <p:cNvGrpSpPr>
            <a:grpSpLocks noChangeAspect="1"/>
          </p:cNvGrpSpPr>
          <p:nvPr/>
        </p:nvGrpSpPr>
        <p:grpSpPr>
          <a:xfrm>
            <a:off x="14291842" y="-4027776"/>
            <a:ext cx="3458290" cy="6916581"/>
            <a:chOff x="0" y="0"/>
            <a:chExt cx="3175000" cy="6350000"/>
          </a:xfrm>
        </p:grpSpPr>
        <p:sp>
          <p:nvSpPr>
            <p:cNvPr id="7" name="Freeform 7"/>
            <p:cNvSpPr/>
            <p:nvPr/>
          </p:nvSpPr>
          <p:spPr>
            <a:xfrm>
              <a:off x="0" y="0"/>
              <a:ext cx="3175000" cy="6350000"/>
            </a:xfrm>
            <a:custGeom>
              <a:avLst/>
              <a:gdLst/>
              <a:ahLst/>
              <a:cxnLst/>
              <a:rect l="l" t="t" r="r" b="b"/>
              <a:pathLst>
                <a:path w="3175000" h="6350000">
                  <a:moveTo>
                    <a:pt x="1587500" y="6350000"/>
                  </a:moveTo>
                  <a:lnTo>
                    <a:pt x="1587500" y="6350000"/>
                  </a:lnTo>
                  <a:cubicBezTo>
                    <a:pt x="711200" y="6350000"/>
                    <a:pt x="0" y="5638800"/>
                    <a:pt x="0" y="4762500"/>
                  </a:cubicBezTo>
                  <a:lnTo>
                    <a:pt x="0" y="1587500"/>
                  </a:lnTo>
                  <a:cubicBezTo>
                    <a:pt x="0" y="711200"/>
                    <a:pt x="711200" y="0"/>
                    <a:pt x="1587500" y="0"/>
                  </a:cubicBezTo>
                  <a:lnTo>
                    <a:pt x="1587500" y="0"/>
                  </a:lnTo>
                  <a:cubicBezTo>
                    <a:pt x="2463800" y="0"/>
                    <a:pt x="3175000" y="711200"/>
                    <a:pt x="3175000" y="1587500"/>
                  </a:cubicBezTo>
                  <a:lnTo>
                    <a:pt x="3175000" y="4762500"/>
                  </a:lnTo>
                  <a:cubicBezTo>
                    <a:pt x="3175000" y="5638800"/>
                    <a:pt x="2463800" y="6350000"/>
                    <a:pt x="1587500" y="6350000"/>
                  </a:cubicBezTo>
                  <a:close/>
                </a:path>
              </a:pathLst>
            </a:custGeom>
            <a:blipFill>
              <a:blip r:embed="rId4"/>
              <a:stretch>
                <a:fillRect l="-50871" r="-50871" b="-34657"/>
              </a:stretch>
            </a:blipFill>
          </p:spPr>
        </p:sp>
      </p:grpSp>
      <p:grpSp>
        <p:nvGrpSpPr>
          <p:cNvPr id="8" name="Group 8"/>
          <p:cNvGrpSpPr>
            <a:grpSpLocks noChangeAspect="1"/>
          </p:cNvGrpSpPr>
          <p:nvPr/>
        </p:nvGrpSpPr>
        <p:grpSpPr>
          <a:xfrm>
            <a:off x="14291842" y="3416044"/>
            <a:ext cx="3458290" cy="3458276"/>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t="-38889" b="-38889"/>
              </a:stretch>
            </a:blipFill>
          </p:spPr>
        </p:sp>
      </p:grpSp>
      <p:grpSp>
        <p:nvGrpSpPr>
          <p:cNvPr id="10" name="Group 10"/>
          <p:cNvGrpSpPr>
            <a:grpSpLocks noChangeAspect="1"/>
          </p:cNvGrpSpPr>
          <p:nvPr/>
        </p:nvGrpSpPr>
        <p:grpSpPr>
          <a:xfrm>
            <a:off x="14291842" y="7398195"/>
            <a:ext cx="3458290" cy="6916581"/>
            <a:chOff x="0" y="0"/>
            <a:chExt cx="3175000" cy="6350000"/>
          </a:xfrm>
        </p:grpSpPr>
        <p:sp>
          <p:nvSpPr>
            <p:cNvPr id="11" name="Freeform 11"/>
            <p:cNvSpPr/>
            <p:nvPr/>
          </p:nvSpPr>
          <p:spPr>
            <a:xfrm>
              <a:off x="0" y="0"/>
              <a:ext cx="3175000" cy="6350000"/>
            </a:xfrm>
            <a:custGeom>
              <a:avLst/>
              <a:gdLst/>
              <a:ahLst/>
              <a:cxnLst/>
              <a:rect l="l" t="t" r="r" b="b"/>
              <a:pathLst>
                <a:path w="3175000" h="6350000">
                  <a:moveTo>
                    <a:pt x="1587500" y="6350000"/>
                  </a:moveTo>
                  <a:lnTo>
                    <a:pt x="1587500" y="6350000"/>
                  </a:lnTo>
                  <a:cubicBezTo>
                    <a:pt x="711200" y="6350000"/>
                    <a:pt x="0" y="5638800"/>
                    <a:pt x="0" y="4762500"/>
                  </a:cubicBezTo>
                  <a:lnTo>
                    <a:pt x="0" y="1587500"/>
                  </a:lnTo>
                  <a:cubicBezTo>
                    <a:pt x="0" y="711200"/>
                    <a:pt x="711200" y="0"/>
                    <a:pt x="1587500" y="0"/>
                  </a:cubicBezTo>
                  <a:lnTo>
                    <a:pt x="1587500" y="0"/>
                  </a:lnTo>
                  <a:cubicBezTo>
                    <a:pt x="2463800" y="0"/>
                    <a:pt x="3175000" y="711200"/>
                    <a:pt x="3175000" y="1587500"/>
                  </a:cubicBezTo>
                  <a:lnTo>
                    <a:pt x="3175000" y="4762500"/>
                  </a:lnTo>
                  <a:cubicBezTo>
                    <a:pt x="3175000" y="5638800"/>
                    <a:pt x="2463800" y="6350000"/>
                    <a:pt x="1587500" y="6350000"/>
                  </a:cubicBezTo>
                  <a:close/>
                </a:path>
              </a:pathLst>
            </a:custGeom>
            <a:blipFill>
              <a:blip r:embed="rId6"/>
              <a:stretch>
                <a:fillRect l="-105782" t="-17518" r="-107981"/>
              </a:stretch>
            </a:blipFill>
          </p:spPr>
        </p:sp>
      </p:grpSp>
      <p:sp>
        <p:nvSpPr>
          <p:cNvPr id="12" name="Freeform 12"/>
          <p:cNvSpPr/>
          <p:nvPr/>
        </p:nvSpPr>
        <p:spPr>
          <a:xfrm>
            <a:off x="0" y="0"/>
            <a:ext cx="7008859" cy="1562391"/>
          </a:xfrm>
          <a:custGeom>
            <a:avLst/>
            <a:gdLst/>
            <a:ahLst/>
            <a:cxnLst/>
            <a:rect l="l" t="t" r="r" b="b"/>
            <a:pathLst>
              <a:path w="7008859" h="1562391">
                <a:moveTo>
                  <a:pt x="0" y="0"/>
                </a:moveTo>
                <a:lnTo>
                  <a:pt x="7008859" y="0"/>
                </a:lnTo>
                <a:lnTo>
                  <a:pt x="7008859" y="1562391"/>
                </a:lnTo>
                <a:lnTo>
                  <a:pt x="0" y="1562391"/>
                </a:lnTo>
                <a:lnTo>
                  <a:pt x="0" y="0"/>
                </a:lnTo>
                <a:close/>
              </a:path>
            </a:pathLst>
          </a:custGeom>
          <a:blipFill>
            <a:blip r:embed="rId7"/>
            <a:stretch>
              <a:fillRect/>
            </a:stretch>
          </a:blipFill>
        </p:spPr>
      </p:sp>
      <p:sp>
        <p:nvSpPr>
          <p:cNvPr id="13" name="Freeform 13"/>
          <p:cNvSpPr/>
          <p:nvPr/>
        </p:nvSpPr>
        <p:spPr>
          <a:xfrm>
            <a:off x="354560" y="8508756"/>
            <a:ext cx="2743120" cy="1499089"/>
          </a:xfrm>
          <a:custGeom>
            <a:avLst/>
            <a:gdLst/>
            <a:ahLst/>
            <a:cxnLst/>
            <a:rect l="l" t="t" r="r" b="b"/>
            <a:pathLst>
              <a:path w="2743120" h="1499089">
                <a:moveTo>
                  <a:pt x="0" y="0"/>
                </a:moveTo>
                <a:lnTo>
                  <a:pt x="2743120" y="0"/>
                </a:lnTo>
                <a:lnTo>
                  <a:pt x="2743120" y="1499088"/>
                </a:lnTo>
                <a:lnTo>
                  <a:pt x="0" y="1499088"/>
                </a:lnTo>
                <a:lnTo>
                  <a:pt x="0" y="0"/>
                </a:lnTo>
                <a:close/>
              </a:path>
            </a:pathLst>
          </a:custGeom>
          <a:blipFill>
            <a:blip r:embed="rId8"/>
            <a:stretch>
              <a:fillRect t="-18573" b="-18573"/>
            </a:stretch>
          </a:blipFill>
        </p:spPr>
      </p:sp>
      <p:sp>
        <p:nvSpPr>
          <p:cNvPr id="14" name="TextBox 14"/>
          <p:cNvSpPr txBox="1"/>
          <p:nvPr/>
        </p:nvSpPr>
        <p:spPr>
          <a:xfrm>
            <a:off x="354560" y="2993580"/>
            <a:ext cx="11619075" cy="3117072"/>
          </a:xfrm>
          <a:prstGeom prst="rect">
            <a:avLst/>
          </a:prstGeom>
        </p:spPr>
        <p:txBody>
          <a:bodyPr lIns="0" tIns="0" rIns="0" bIns="0" rtlCol="0" anchor="t">
            <a:spAutoFit/>
          </a:bodyPr>
          <a:lstStyle/>
          <a:p>
            <a:pPr>
              <a:lnSpc>
                <a:spcPts val="12481"/>
              </a:lnSpc>
            </a:pPr>
            <a:r>
              <a:rPr lang="en-US" sz="9600" b="1" dirty="0" err="1" smtClean="0">
                <a:solidFill>
                  <a:srgbClr val="FFFF00"/>
                </a:solidFill>
              </a:rPr>
              <a:t>Специфичности</a:t>
            </a:r>
            <a:r>
              <a:rPr lang="en-US" sz="9600" b="1" dirty="0" smtClean="0">
                <a:solidFill>
                  <a:srgbClr val="FFFF00"/>
                </a:solidFill>
              </a:rPr>
              <a:t> </a:t>
            </a:r>
            <a:r>
              <a:rPr lang="en-US" sz="9600" b="1" dirty="0" err="1" smtClean="0">
                <a:solidFill>
                  <a:srgbClr val="FFFF00"/>
                </a:solidFill>
              </a:rPr>
              <a:t>исхране</a:t>
            </a:r>
            <a:r>
              <a:rPr lang="en-US" sz="9600" b="1" dirty="0" smtClean="0">
                <a:solidFill>
                  <a:srgbClr val="FFFF00"/>
                </a:solidFill>
              </a:rPr>
              <a:t> </a:t>
            </a:r>
            <a:r>
              <a:rPr lang="en-US" sz="9600" b="1" dirty="0" err="1" smtClean="0">
                <a:solidFill>
                  <a:srgbClr val="FFFF00"/>
                </a:solidFill>
              </a:rPr>
              <a:t>коња</a:t>
            </a:r>
            <a:endParaRPr lang="en-US" sz="11450" dirty="0">
              <a:solidFill>
                <a:srgbClr val="FFFF00"/>
              </a:solidFill>
              <a:latin typeface="Bebas Neue Cyrillic"/>
              <a:ea typeface="Bebas Neue Cyrillic"/>
              <a:cs typeface="Bebas Neue Cyrillic"/>
              <a:sym typeface="Bebas Neue Cyrill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4241F"/>
        </a:solidFill>
        <a:effectLst/>
      </p:bgPr>
    </p:bg>
    <p:spTree>
      <p:nvGrpSpPr>
        <p:cNvPr id="1" name=""/>
        <p:cNvGrpSpPr/>
        <p:nvPr/>
      </p:nvGrpSpPr>
      <p:grpSpPr>
        <a:xfrm>
          <a:off x="0" y="0"/>
          <a:ext cx="0" cy="0"/>
          <a:chOff x="0" y="0"/>
          <a:chExt cx="0" cy="0"/>
        </a:xfrm>
      </p:grpSpPr>
      <p:sp>
        <p:nvSpPr>
          <p:cNvPr id="2" name="TextBox 2"/>
          <p:cNvSpPr txBox="1"/>
          <p:nvPr/>
        </p:nvSpPr>
        <p:spPr>
          <a:xfrm>
            <a:off x="-1501094" y="477876"/>
            <a:ext cx="16053376" cy="1520884"/>
          </a:xfrm>
          <a:prstGeom prst="rect">
            <a:avLst/>
          </a:prstGeom>
        </p:spPr>
        <p:txBody>
          <a:bodyPr lIns="0" tIns="0" rIns="0" bIns="0" rtlCol="0" anchor="t">
            <a:spAutoFit/>
          </a:bodyPr>
          <a:lstStyle/>
          <a:p>
            <a:pPr algn="ctr">
              <a:lnSpc>
                <a:spcPts val="11647"/>
              </a:lnSpc>
            </a:pPr>
            <a:r>
              <a:rPr lang="en-US" sz="10686" dirty="0">
                <a:solidFill>
                  <a:srgbClr val="D8A770"/>
                </a:solidFill>
                <a:latin typeface="Bebas Neue Cyrillic"/>
                <a:ea typeface="Bebas Neue Cyrillic"/>
                <a:cs typeface="Bebas Neue Cyrillic"/>
                <a:sym typeface="Bebas Neue Cyrillic"/>
              </a:rPr>
              <a:t> </a:t>
            </a:r>
            <a:r>
              <a:rPr lang="sr-Latn-CS" sz="10700" dirty="0" smtClean="0">
                <a:solidFill>
                  <a:srgbClr val="FFFF00"/>
                </a:solidFill>
              </a:rPr>
              <a:t>ПРАВИЛА ХРАЊЕЊА</a:t>
            </a:r>
            <a:endParaRPr lang="en-US" sz="10686" dirty="0">
              <a:solidFill>
                <a:srgbClr val="D8A770"/>
              </a:solidFill>
              <a:latin typeface="Bebas Neue Cyrillic"/>
              <a:ea typeface="Bebas Neue Cyrillic"/>
              <a:cs typeface="Bebas Neue Cyrillic"/>
              <a:sym typeface="Bebas Neue Cyrillic"/>
            </a:endParaRPr>
          </a:p>
        </p:txBody>
      </p:sp>
      <p:sp>
        <p:nvSpPr>
          <p:cNvPr id="3" name="TextBox 3"/>
          <p:cNvSpPr txBox="1"/>
          <p:nvPr/>
        </p:nvSpPr>
        <p:spPr>
          <a:xfrm>
            <a:off x="0" y="2428856"/>
            <a:ext cx="12901744" cy="5834931"/>
          </a:xfrm>
          <a:prstGeom prst="rect">
            <a:avLst/>
          </a:prstGeom>
        </p:spPr>
        <p:txBody>
          <a:bodyPr wrap="square" lIns="0" tIns="0" rIns="0" bIns="0" rtlCol="0" anchor="t">
            <a:spAutoFit/>
          </a:bodyPr>
          <a:lstStyle/>
          <a:p>
            <a:pPr marL="539751" lvl="1" indent="-269876" algn="just">
              <a:lnSpc>
                <a:spcPts val="3500"/>
              </a:lnSpc>
              <a:buFont typeface="Arial"/>
              <a:buChar char="•"/>
            </a:pPr>
            <a:r>
              <a:rPr lang="sr-Latn-CS" sz="2800" dirty="0" smtClean="0">
                <a:solidFill>
                  <a:schemeClr val="bg1"/>
                </a:solidFill>
              </a:rPr>
              <a:t>Период промене хране је најмање једна недеља, током које постепено смањујемо количину старе и повећавамо количину нове хране. </a:t>
            </a:r>
            <a:endParaRPr lang="sr-Cyrl-RS" sz="2800" dirty="0" smtClean="0">
              <a:solidFill>
                <a:schemeClr val="bg1"/>
              </a:solidFill>
            </a:endParaRPr>
          </a:p>
          <a:p>
            <a:pPr marL="539751" lvl="1" indent="-269876" algn="just">
              <a:lnSpc>
                <a:spcPts val="3500"/>
              </a:lnSpc>
              <a:buFont typeface="Arial"/>
              <a:buChar char="•"/>
            </a:pPr>
            <a:r>
              <a:rPr lang="sr-Latn-CS" sz="2800" dirty="0" smtClean="0">
                <a:solidFill>
                  <a:schemeClr val="bg1"/>
                </a:solidFill>
              </a:rPr>
              <a:t>Увек </a:t>
            </a:r>
            <a:r>
              <a:rPr lang="sr-Latn-CS" sz="2800" dirty="0" smtClean="0">
                <a:solidFill>
                  <a:schemeClr val="bg1"/>
                </a:solidFill>
              </a:rPr>
              <a:t>имајте свежу воду за пиће испред коња, али коњу који је прегрејан не треба давати воду јер изазива упалу плућа, па у том случају треба да му одузмемо воду или затворимо појилицу. (Иако је основно правило да се коњ шета док се не врати дисање, па не треба да водимо прегрејаног коња у шталу!) </a:t>
            </a:r>
            <a:endParaRPr lang="sr-Cyrl-RS" sz="2800" dirty="0" smtClean="0">
              <a:solidFill>
                <a:schemeClr val="bg1"/>
              </a:solidFill>
            </a:endParaRPr>
          </a:p>
          <a:p>
            <a:pPr marL="539751" lvl="1" indent="-269876" algn="just">
              <a:lnSpc>
                <a:spcPts val="3500"/>
              </a:lnSpc>
              <a:buFont typeface="Arial"/>
              <a:buChar char="•"/>
            </a:pPr>
            <a:r>
              <a:rPr lang="sr-Latn-CS" sz="2800" dirty="0" smtClean="0">
                <a:solidFill>
                  <a:schemeClr val="bg1"/>
                </a:solidFill>
              </a:rPr>
              <a:t>Посуде </a:t>
            </a:r>
            <a:r>
              <a:rPr lang="sr-Latn-CS" sz="2800" dirty="0" smtClean="0">
                <a:solidFill>
                  <a:schemeClr val="bg1"/>
                </a:solidFill>
              </a:rPr>
              <a:t>за храњење и појилице треба стално одржавати чистим. </a:t>
            </a:r>
            <a:endParaRPr lang="sr-Cyrl-RS" sz="2800" dirty="0" smtClean="0">
              <a:solidFill>
                <a:schemeClr val="bg1"/>
              </a:solidFill>
            </a:endParaRPr>
          </a:p>
          <a:p>
            <a:pPr marL="539751" lvl="1" indent="-269876" algn="just">
              <a:lnSpc>
                <a:spcPts val="3500"/>
              </a:lnSpc>
              <a:buFont typeface="Arial"/>
              <a:buChar char="•"/>
            </a:pPr>
            <a:r>
              <a:rPr lang="sr-Latn-CS" sz="2800" dirty="0" smtClean="0">
                <a:solidFill>
                  <a:schemeClr val="bg1"/>
                </a:solidFill>
              </a:rPr>
              <a:t>Након </a:t>
            </a:r>
            <a:r>
              <a:rPr lang="sr-Latn-CS" sz="2800" dirty="0" smtClean="0">
                <a:solidFill>
                  <a:schemeClr val="bg1"/>
                </a:solidFill>
              </a:rPr>
              <a:t>храњења, коњ не треба да се ради најмање један сат. </a:t>
            </a:r>
            <a:endParaRPr lang="sr-Cyrl-RS" sz="2800" dirty="0" smtClean="0">
              <a:solidFill>
                <a:schemeClr val="bg1"/>
              </a:solidFill>
            </a:endParaRPr>
          </a:p>
          <a:p>
            <a:pPr marL="539751" lvl="1" indent="-269876" algn="just">
              <a:lnSpc>
                <a:spcPts val="3500"/>
              </a:lnSpc>
              <a:buFont typeface="Arial"/>
              <a:buChar char="•"/>
            </a:pPr>
            <a:r>
              <a:rPr lang="sr-Latn-CS" sz="2800" dirty="0" smtClean="0">
                <a:solidFill>
                  <a:schemeClr val="bg1"/>
                </a:solidFill>
              </a:rPr>
              <a:t>Сваки </a:t>
            </a:r>
            <a:r>
              <a:rPr lang="sr-Latn-CS" sz="2800" dirty="0" smtClean="0">
                <a:solidFill>
                  <a:schemeClr val="bg1"/>
                </a:solidFill>
              </a:rPr>
              <a:t>коњ треба хранити појединачно, ако је могуће, јер на храњење утичу многи фактори, а сваки коњ је другачији. </a:t>
            </a:r>
            <a:endParaRPr lang="sr-Cyrl-RS" sz="2800" dirty="0" smtClean="0">
              <a:solidFill>
                <a:schemeClr val="bg1"/>
              </a:solidFill>
            </a:endParaRPr>
          </a:p>
          <a:p>
            <a:pPr marL="539751" lvl="1" indent="-269876" algn="just">
              <a:lnSpc>
                <a:spcPts val="3500"/>
              </a:lnSpc>
              <a:buFont typeface="Arial"/>
              <a:buChar char="•"/>
            </a:pPr>
            <a:r>
              <a:rPr lang="sr-Latn-CS" sz="2800" dirty="0" smtClean="0">
                <a:solidFill>
                  <a:schemeClr val="bg1"/>
                </a:solidFill>
              </a:rPr>
              <a:t>Увек </a:t>
            </a:r>
            <a:r>
              <a:rPr lang="sr-Latn-CS" sz="2800" dirty="0" smtClean="0">
                <a:solidFill>
                  <a:schemeClr val="bg1"/>
                </a:solidFill>
              </a:rPr>
              <a:t>прилагодите количину хране раду коња како бисте спречили паралитичко мокрење мишића. Не припремајте абрак (мешање, намакање) неколико дана, јер ће се покварити.</a:t>
            </a:r>
            <a:endParaRPr lang="en-US" sz="2500" dirty="0">
              <a:solidFill>
                <a:schemeClr val="bg1"/>
              </a:solidFill>
              <a:latin typeface="TS Arabic Bebas Neue Pro"/>
              <a:ea typeface="TS Arabic Bebas Neue Pro"/>
              <a:cs typeface="TS Arabic Bebas Neue Pro"/>
              <a:sym typeface="TS Arabic Bebas Neue Pro"/>
            </a:endParaRPr>
          </a:p>
        </p:txBody>
      </p:sp>
      <p:grpSp>
        <p:nvGrpSpPr>
          <p:cNvPr id="4" name="Group 4"/>
          <p:cNvGrpSpPr>
            <a:grpSpLocks noChangeAspect="1"/>
          </p:cNvGrpSpPr>
          <p:nvPr/>
        </p:nvGrpSpPr>
        <p:grpSpPr>
          <a:xfrm>
            <a:off x="14317904" y="-1073937"/>
            <a:ext cx="3340203" cy="6680407"/>
            <a:chOff x="0" y="0"/>
            <a:chExt cx="3175000" cy="6350000"/>
          </a:xfrm>
        </p:grpSpPr>
        <p:sp>
          <p:nvSpPr>
            <p:cNvPr id="5" name="Freeform 5"/>
            <p:cNvSpPr/>
            <p:nvPr/>
          </p:nvSpPr>
          <p:spPr>
            <a:xfrm>
              <a:off x="0" y="0"/>
              <a:ext cx="3175000" cy="6350000"/>
            </a:xfrm>
            <a:custGeom>
              <a:avLst/>
              <a:gdLst/>
              <a:ahLst/>
              <a:cxnLst/>
              <a:rect l="l" t="t" r="r" b="b"/>
              <a:pathLst>
                <a:path w="3175000" h="6350000">
                  <a:moveTo>
                    <a:pt x="1587500" y="6350000"/>
                  </a:moveTo>
                  <a:lnTo>
                    <a:pt x="1587500" y="6350000"/>
                  </a:lnTo>
                  <a:cubicBezTo>
                    <a:pt x="711200" y="6350000"/>
                    <a:pt x="0" y="5638800"/>
                    <a:pt x="0" y="4762500"/>
                  </a:cubicBezTo>
                  <a:lnTo>
                    <a:pt x="0" y="1587500"/>
                  </a:lnTo>
                  <a:cubicBezTo>
                    <a:pt x="0" y="711200"/>
                    <a:pt x="711200" y="0"/>
                    <a:pt x="1587500" y="0"/>
                  </a:cubicBezTo>
                  <a:lnTo>
                    <a:pt x="1587500" y="0"/>
                  </a:lnTo>
                  <a:cubicBezTo>
                    <a:pt x="2463800" y="0"/>
                    <a:pt x="3175000" y="711200"/>
                    <a:pt x="3175000" y="1587500"/>
                  </a:cubicBezTo>
                  <a:lnTo>
                    <a:pt x="3175000" y="4762500"/>
                  </a:lnTo>
                  <a:cubicBezTo>
                    <a:pt x="3175000" y="5638800"/>
                    <a:pt x="2463800" y="6350000"/>
                    <a:pt x="1587500" y="6350000"/>
                  </a:cubicBezTo>
                  <a:close/>
                </a:path>
              </a:pathLst>
            </a:custGeom>
            <a:blipFill>
              <a:blip r:embed="rId2"/>
              <a:stretch>
                <a:fillRect l="-83642" r="-16997" b="-16723"/>
              </a:stretch>
            </a:blipFill>
          </p:spPr>
        </p:sp>
      </p:grpSp>
      <p:grpSp>
        <p:nvGrpSpPr>
          <p:cNvPr id="6" name="Group 6"/>
          <p:cNvGrpSpPr>
            <a:grpSpLocks noChangeAspect="1"/>
          </p:cNvGrpSpPr>
          <p:nvPr/>
        </p:nvGrpSpPr>
        <p:grpSpPr>
          <a:xfrm>
            <a:off x="14276372" y="5876565"/>
            <a:ext cx="3381735" cy="6763470"/>
            <a:chOff x="0" y="0"/>
            <a:chExt cx="3175000" cy="6350000"/>
          </a:xfrm>
        </p:grpSpPr>
        <p:sp>
          <p:nvSpPr>
            <p:cNvPr id="7" name="Freeform 7"/>
            <p:cNvSpPr/>
            <p:nvPr/>
          </p:nvSpPr>
          <p:spPr>
            <a:xfrm>
              <a:off x="0" y="0"/>
              <a:ext cx="3175000" cy="6350000"/>
            </a:xfrm>
            <a:custGeom>
              <a:avLst/>
              <a:gdLst/>
              <a:ahLst/>
              <a:cxnLst/>
              <a:rect l="l" t="t" r="r" b="b"/>
              <a:pathLst>
                <a:path w="3175000" h="6350000">
                  <a:moveTo>
                    <a:pt x="1587500" y="6350000"/>
                  </a:moveTo>
                  <a:lnTo>
                    <a:pt x="1587500" y="6350000"/>
                  </a:lnTo>
                  <a:cubicBezTo>
                    <a:pt x="711200" y="6350000"/>
                    <a:pt x="0" y="5638800"/>
                    <a:pt x="0" y="4762500"/>
                  </a:cubicBezTo>
                  <a:lnTo>
                    <a:pt x="0" y="1587500"/>
                  </a:lnTo>
                  <a:cubicBezTo>
                    <a:pt x="0" y="711200"/>
                    <a:pt x="711200" y="0"/>
                    <a:pt x="1587500" y="0"/>
                  </a:cubicBezTo>
                  <a:lnTo>
                    <a:pt x="1587500" y="0"/>
                  </a:lnTo>
                  <a:cubicBezTo>
                    <a:pt x="2463800" y="0"/>
                    <a:pt x="3175000" y="711200"/>
                    <a:pt x="3175000" y="1587500"/>
                  </a:cubicBezTo>
                  <a:lnTo>
                    <a:pt x="3175000" y="4762500"/>
                  </a:lnTo>
                  <a:cubicBezTo>
                    <a:pt x="3175000" y="5638800"/>
                    <a:pt x="2463800" y="6350000"/>
                    <a:pt x="1587500" y="6350000"/>
                  </a:cubicBezTo>
                  <a:close/>
                </a:path>
              </a:pathLst>
            </a:custGeom>
            <a:blipFill>
              <a:blip r:embed="rId3"/>
              <a:stretch>
                <a:fillRect l="-50000" t="-19984" r="-89969"/>
              </a:stretch>
            </a:blipFill>
          </p:spPr>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4241F"/>
        </a:solidFill>
        <a:effectLst/>
      </p:bgPr>
    </p:bg>
    <p:spTree>
      <p:nvGrpSpPr>
        <p:cNvPr id="1" name=""/>
        <p:cNvGrpSpPr/>
        <p:nvPr/>
      </p:nvGrpSpPr>
      <p:grpSpPr>
        <a:xfrm>
          <a:off x="0" y="0"/>
          <a:ext cx="0" cy="0"/>
          <a:chOff x="0" y="0"/>
          <a:chExt cx="0" cy="0"/>
        </a:xfrm>
      </p:grpSpPr>
      <p:grpSp>
        <p:nvGrpSpPr>
          <p:cNvPr id="2" name="Group 2"/>
          <p:cNvGrpSpPr/>
          <p:nvPr/>
        </p:nvGrpSpPr>
        <p:grpSpPr>
          <a:xfrm>
            <a:off x="795566" y="1896043"/>
            <a:ext cx="5026689" cy="5026689"/>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t="-38888" b="-38888"/>
              </a:stretch>
            </a:blipFill>
          </p:spPr>
        </p:sp>
      </p:grpSp>
      <p:grpSp>
        <p:nvGrpSpPr>
          <p:cNvPr id="4" name="Group 4"/>
          <p:cNvGrpSpPr/>
          <p:nvPr/>
        </p:nvGrpSpPr>
        <p:grpSpPr>
          <a:xfrm>
            <a:off x="11873675" y="1896043"/>
            <a:ext cx="5026689" cy="5026689"/>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t="-38888" b="-38888"/>
              </a:stretch>
            </a:blipFill>
          </p:spPr>
        </p:sp>
      </p:grpSp>
      <p:sp>
        <p:nvSpPr>
          <p:cNvPr id="6" name="TextBox 6"/>
          <p:cNvSpPr txBox="1"/>
          <p:nvPr/>
        </p:nvSpPr>
        <p:spPr>
          <a:xfrm>
            <a:off x="4852513" y="598803"/>
            <a:ext cx="8138272" cy="807913"/>
          </a:xfrm>
          <a:prstGeom prst="rect">
            <a:avLst/>
          </a:prstGeom>
        </p:spPr>
        <p:txBody>
          <a:bodyPr lIns="0" tIns="0" rIns="0" bIns="0" rtlCol="0" anchor="t">
            <a:spAutoFit/>
          </a:bodyPr>
          <a:lstStyle/>
          <a:p>
            <a:pPr algn="ctr">
              <a:lnSpc>
                <a:spcPts val="5996"/>
              </a:lnSpc>
            </a:pPr>
            <a:r>
              <a:rPr lang="sr-Latn-CS" sz="6000" b="1" dirty="0" smtClean="0">
                <a:solidFill>
                  <a:srgbClr val="FFFF00"/>
                </a:solidFill>
              </a:rPr>
              <a:t>ПРИПРЕМА ХРАНЕ:</a:t>
            </a:r>
            <a:endParaRPr lang="en-US" sz="5500" b="1" dirty="0">
              <a:solidFill>
                <a:srgbClr val="FFFF00"/>
              </a:solidFill>
              <a:latin typeface="League Spartan"/>
              <a:ea typeface="League Spartan"/>
              <a:cs typeface="League Spartan"/>
              <a:sym typeface="League Spartan"/>
            </a:endParaRPr>
          </a:p>
        </p:txBody>
      </p:sp>
      <p:sp>
        <p:nvSpPr>
          <p:cNvPr id="7" name="TextBox 7"/>
          <p:cNvSpPr txBox="1"/>
          <p:nvPr/>
        </p:nvSpPr>
        <p:spPr>
          <a:xfrm>
            <a:off x="1028700" y="578394"/>
            <a:ext cx="4265395" cy="2231380"/>
          </a:xfrm>
          <a:prstGeom prst="rect">
            <a:avLst/>
          </a:prstGeom>
        </p:spPr>
        <p:txBody>
          <a:bodyPr lIns="0" tIns="0" rIns="0" bIns="0" rtlCol="0" anchor="t">
            <a:spAutoFit/>
          </a:bodyPr>
          <a:lstStyle/>
          <a:p>
            <a:pPr algn="ctr">
              <a:lnSpc>
                <a:spcPts val="8710"/>
              </a:lnSpc>
            </a:pPr>
            <a:r>
              <a:rPr lang="sr-Cyrl-RS" sz="6221" b="1" dirty="0" smtClean="0">
                <a:solidFill>
                  <a:srgbClr val="006C3F"/>
                </a:solidFill>
                <a:latin typeface="Recoleta Bold"/>
                <a:ea typeface="Recoleta Bold"/>
                <a:cs typeface="Recoleta Bold"/>
                <a:sym typeface="Recoleta Bold"/>
              </a:rPr>
              <a:t>крцкетање</a:t>
            </a:r>
            <a:endParaRPr lang="en-US" sz="6221" b="1" dirty="0">
              <a:solidFill>
                <a:srgbClr val="006C3F"/>
              </a:solidFill>
              <a:latin typeface="Recoleta Bold"/>
              <a:ea typeface="Recoleta Bold"/>
              <a:cs typeface="Recoleta Bold"/>
              <a:sym typeface="Recoleta Bold"/>
            </a:endParaRPr>
          </a:p>
          <a:p>
            <a:pPr algn="ctr">
              <a:lnSpc>
                <a:spcPts val="8710"/>
              </a:lnSpc>
              <a:spcBef>
                <a:spcPct val="0"/>
              </a:spcBef>
            </a:pPr>
            <a:endParaRPr/>
          </a:p>
        </p:txBody>
      </p:sp>
      <p:sp>
        <p:nvSpPr>
          <p:cNvPr id="8" name="TextBox 8"/>
          <p:cNvSpPr txBox="1"/>
          <p:nvPr/>
        </p:nvSpPr>
        <p:spPr>
          <a:xfrm>
            <a:off x="12072450" y="765535"/>
            <a:ext cx="5501233" cy="1923604"/>
          </a:xfrm>
          <a:prstGeom prst="rect">
            <a:avLst/>
          </a:prstGeom>
        </p:spPr>
        <p:txBody>
          <a:bodyPr wrap="square" lIns="0" tIns="0" rIns="0" bIns="0" rtlCol="0" anchor="t">
            <a:spAutoFit/>
          </a:bodyPr>
          <a:lstStyle/>
          <a:p>
            <a:pPr algn="ctr">
              <a:lnSpc>
                <a:spcPts val="7525"/>
              </a:lnSpc>
            </a:pPr>
            <a:r>
              <a:rPr lang="sr-Cyrl-RS" sz="5375" b="1" dirty="0" smtClean="0">
                <a:solidFill>
                  <a:srgbClr val="006C3F"/>
                </a:solidFill>
                <a:latin typeface="Recoleta Bold"/>
                <a:ea typeface="Recoleta Bold"/>
                <a:cs typeface="Recoleta Bold"/>
                <a:sym typeface="Recoleta Bold"/>
              </a:rPr>
              <a:t>млевење</a:t>
            </a:r>
            <a:endParaRPr lang="en-US" sz="5375" b="1" dirty="0">
              <a:solidFill>
                <a:srgbClr val="006C3F"/>
              </a:solidFill>
              <a:latin typeface="Recoleta Bold"/>
              <a:ea typeface="Recoleta Bold"/>
              <a:cs typeface="Recoleta Bold"/>
              <a:sym typeface="Recoleta Bold"/>
            </a:endParaRPr>
          </a:p>
          <a:p>
            <a:pPr algn="ctr">
              <a:lnSpc>
                <a:spcPts val="7525"/>
              </a:lnSpc>
              <a:spcBef>
                <a:spcPct val="0"/>
              </a:spcBef>
            </a:pPr>
            <a:endParaRPr/>
          </a:p>
        </p:txBody>
      </p:sp>
      <p:sp>
        <p:nvSpPr>
          <p:cNvPr id="9" name="TextBox 9"/>
          <p:cNvSpPr txBox="1"/>
          <p:nvPr/>
        </p:nvSpPr>
        <p:spPr>
          <a:xfrm>
            <a:off x="263015" y="7092991"/>
            <a:ext cx="9238175" cy="2500685"/>
          </a:xfrm>
          <a:prstGeom prst="rect">
            <a:avLst/>
          </a:prstGeom>
        </p:spPr>
        <p:txBody>
          <a:bodyPr wrap="square" lIns="0" tIns="0" rIns="0" bIns="0" rtlCol="0" anchor="t">
            <a:spAutoFit/>
          </a:bodyPr>
          <a:lstStyle/>
          <a:p>
            <a:pPr algn="just">
              <a:lnSpc>
                <a:spcPts val="3920"/>
              </a:lnSpc>
              <a:spcBef>
                <a:spcPct val="0"/>
              </a:spcBef>
            </a:pPr>
            <a:r>
              <a:rPr lang="sr-Latn-CS" sz="2800" b="1" dirty="0" smtClean="0">
                <a:solidFill>
                  <a:schemeClr val="bg1"/>
                </a:solidFill>
              </a:rPr>
              <a:t>Зоб не мора бити млевена, јер је лако сварљива цела. Обично је млевемо за ждребад и старе коње, како бисмо подстакли равномерније варење. Љуска јечма је тврда, па је дајемо само млевену. Млевена храна се не може дуго чувати, па је млевемо највише два дана унапред.</a:t>
            </a:r>
            <a:endParaRPr lang="en-US" sz="2800" b="1" dirty="0">
              <a:solidFill>
                <a:schemeClr val="bg1"/>
              </a:solidFill>
              <a:latin typeface="Recoleta Bold"/>
              <a:ea typeface="Recoleta Bold"/>
              <a:cs typeface="Recoleta Bold"/>
              <a:sym typeface="Recoleta Bold"/>
            </a:endParaRPr>
          </a:p>
        </p:txBody>
      </p:sp>
      <p:sp>
        <p:nvSpPr>
          <p:cNvPr id="10" name="TextBox 10"/>
          <p:cNvSpPr txBox="1"/>
          <p:nvPr/>
        </p:nvSpPr>
        <p:spPr>
          <a:xfrm>
            <a:off x="10501323" y="7073941"/>
            <a:ext cx="7786678" cy="2693045"/>
          </a:xfrm>
          <a:prstGeom prst="rect">
            <a:avLst/>
          </a:prstGeom>
        </p:spPr>
        <p:txBody>
          <a:bodyPr wrap="square" lIns="0" tIns="0" rIns="0" bIns="0" rtlCol="0" anchor="t">
            <a:spAutoFit/>
          </a:bodyPr>
          <a:lstStyle/>
          <a:p>
            <a:pPr algn="just">
              <a:lnSpc>
                <a:spcPts val="4200"/>
              </a:lnSpc>
              <a:spcBef>
                <a:spcPct val="0"/>
              </a:spcBef>
            </a:pPr>
            <a:r>
              <a:rPr lang="sr-Latn-CS" sz="3200" b="1" dirty="0" smtClean="0">
                <a:solidFill>
                  <a:schemeClr val="bg1"/>
                </a:solidFill>
              </a:rPr>
              <a:t>Код коња, превише фино млевење смањује унос хране. Она брзо пролази кроз дигестивни систем, а прашина иритира респираторни тракт. У великим дозама изазива дигестивне поремећаје</a:t>
            </a:r>
            <a:r>
              <a:rPr lang="sr-Latn-CS" sz="3200" dirty="0" smtClean="0"/>
              <a:t>.</a:t>
            </a:r>
            <a:endParaRPr lang="en-US" sz="3000" b="1" dirty="0">
              <a:solidFill>
                <a:srgbClr val="F7F3ED"/>
              </a:solidFill>
              <a:latin typeface="Recoleta Bold"/>
              <a:ea typeface="Recoleta Bold"/>
              <a:cs typeface="Recoleta Bold"/>
              <a:sym typeface="Recoleta 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4241F"/>
        </a:solidFill>
        <a:effectLst/>
      </p:bgPr>
    </p:bg>
    <p:spTree>
      <p:nvGrpSpPr>
        <p:cNvPr id="1" name=""/>
        <p:cNvGrpSpPr/>
        <p:nvPr/>
      </p:nvGrpSpPr>
      <p:grpSpPr>
        <a:xfrm>
          <a:off x="0" y="0"/>
          <a:ext cx="0" cy="0"/>
          <a:chOff x="0" y="0"/>
          <a:chExt cx="0" cy="0"/>
        </a:xfrm>
      </p:grpSpPr>
      <p:grpSp>
        <p:nvGrpSpPr>
          <p:cNvPr id="2" name="Group 2"/>
          <p:cNvGrpSpPr/>
          <p:nvPr/>
        </p:nvGrpSpPr>
        <p:grpSpPr>
          <a:xfrm>
            <a:off x="1176213" y="2113927"/>
            <a:ext cx="4354258" cy="4354258"/>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18644" t="-101101" r="-15378" b="-89200"/>
              </a:stretch>
            </a:blipFill>
          </p:spPr>
        </p:sp>
      </p:grpSp>
      <p:grpSp>
        <p:nvGrpSpPr>
          <p:cNvPr id="4" name="Group 4"/>
          <p:cNvGrpSpPr/>
          <p:nvPr/>
        </p:nvGrpSpPr>
        <p:grpSpPr>
          <a:xfrm>
            <a:off x="12209890" y="2113927"/>
            <a:ext cx="4354258" cy="4354258"/>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16623" r="-16623"/>
              </a:stretch>
            </a:blipFill>
          </p:spPr>
        </p:sp>
      </p:grpSp>
      <p:sp>
        <p:nvSpPr>
          <p:cNvPr id="6" name="TextBox 6"/>
          <p:cNvSpPr txBox="1"/>
          <p:nvPr/>
        </p:nvSpPr>
        <p:spPr>
          <a:xfrm>
            <a:off x="4852513" y="598803"/>
            <a:ext cx="8138272" cy="807913"/>
          </a:xfrm>
          <a:prstGeom prst="rect">
            <a:avLst/>
          </a:prstGeom>
        </p:spPr>
        <p:txBody>
          <a:bodyPr lIns="0" tIns="0" rIns="0" bIns="0" rtlCol="0" anchor="t">
            <a:spAutoFit/>
          </a:bodyPr>
          <a:lstStyle/>
          <a:p>
            <a:pPr algn="ctr">
              <a:lnSpc>
                <a:spcPts val="5996"/>
              </a:lnSpc>
            </a:pPr>
            <a:r>
              <a:rPr lang="sr-Latn-CS" sz="5400" b="1" dirty="0" smtClean="0">
                <a:solidFill>
                  <a:srgbClr val="FFFF00"/>
                </a:solidFill>
              </a:rPr>
              <a:t>ПРИПРЕМА ХРАНЕ:</a:t>
            </a:r>
            <a:endParaRPr lang="en-US" sz="5400" b="1" dirty="0">
              <a:solidFill>
                <a:srgbClr val="FFFF00"/>
              </a:solidFill>
              <a:latin typeface="League Spartan"/>
              <a:ea typeface="League Spartan"/>
              <a:cs typeface="League Spartan"/>
              <a:sym typeface="League Spartan"/>
            </a:endParaRPr>
          </a:p>
        </p:txBody>
      </p:sp>
      <p:sp>
        <p:nvSpPr>
          <p:cNvPr id="7" name="TextBox 7"/>
          <p:cNvSpPr txBox="1"/>
          <p:nvPr/>
        </p:nvSpPr>
        <p:spPr>
          <a:xfrm>
            <a:off x="1193957" y="914400"/>
            <a:ext cx="4229907" cy="1018356"/>
          </a:xfrm>
          <a:prstGeom prst="rect">
            <a:avLst/>
          </a:prstGeom>
        </p:spPr>
        <p:txBody>
          <a:bodyPr lIns="0" tIns="0" rIns="0" bIns="0" rtlCol="0" anchor="t">
            <a:spAutoFit/>
          </a:bodyPr>
          <a:lstStyle/>
          <a:p>
            <a:pPr algn="ctr">
              <a:lnSpc>
                <a:spcPts val="8710"/>
              </a:lnSpc>
              <a:spcBef>
                <a:spcPct val="0"/>
              </a:spcBef>
            </a:pPr>
            <a:r>
              <a:rPr lang="en-US" sz="6221" b="1" dirty="0" smtClean="0">
                <a:solidFill>
                  <a:srgbClr val="006C3F"/>
                </a:solidFill>
                <a:latin typeface="Recoleta Bold"/>
                <a:ea typeface="Recoleta Bold"/>
                <a:cs typeface="Recoleta Bold"/>
                <a:sym typeface="Recoleta Bold"/>
              </a:rPr>
              <a:t>e</a:t>
            </a:r>
            <a:r>
              <a:rPr lang="sr-Cyrl-RS" sz="6221" b="1" dirty="0" smtClean="0">
                <a:solidFill>
                  <a:srgbClr val="006C3F"/>
                </a:solidFill>
                <a:latin typeface="Recoleta Bold"/>
                <a:ea typeface="Recoleta Bold"/>
                <a:cs typeface="Recoleta Bold"/>
                <a:sym typeface="Recoleta Bold"/>
              </a:rPr>
              <a:t>кструзија</a:t>
            </a:r>
            <a:endParaRPr lang="en-US" sz="6221" b="1" dirty="0">
              <a:solidFill>
                <a:srgbClr val="006C3F"/>
              </a:solidFill>
              <a:latin typeface="Recoleta Bold"/>
              <a:ea typeface="Recoleta Bold"/>
              <a:cs typeface="Recoleta Bold"/>
              <a:sym typeface="Recoleta Bold"/>
            </a:endParaRPr>
          </a:p>
        </p:txBody>
      </p:sp>
      <p:sp>
        <p:nvSpPr>
          <p:cNvPr id="8" name="TextBox 8"/>
          <p:cNvSpPr txBox="1"/>
          <p:nvPr/>
        </p:nvSpPr>
        <p:spPr>
          <a:xfrm>
            <a:off x="12734578" y="940976"/>
            <a:ext cx="4410478" cy="961802"/>
          </a:xfrm>
          <a:prstGeom prst="rect">
            <a:avLst/>
          </a:prstGeom>
        </p:spPr>
        <p:txBody>
          <a:bodyPr wrap="square" lIns="0" tIns="0" rIns="0" bIns="0" rtlCol="0" anchor="t">
            <a:spAutoFit/>
          </a:bodyPr>
          <a:lstStyle/>
          <a:p>
            <a:pPr algn="ctr">
              <a:lnSpc>
                <a:spcPts val="7525"/>
              </a:lnSpc>
              <a:spcBef>
                <a:spcPct val="0"/>
              </a:spcBef>
            </a:pPr>
            <a:r>
              <a:rPr lang="sr-Cyrl-RS" sz="5375" b="1" dirty="0" smtClean="0">
                <a:solidFill>
                  <a:srgbClr val="006C3F"/>
                </a:solidFill>
                <a:latin typeface="Recoleta Bold"/>
                <a:ea typeface="Recoleta Bold"/>
                <a:cs typeface="Recoleta Bold"/>
                <a:sym typeface="Recoleta Bold"/>
              </a:rPr>
              <a:t>пелетирање</a:t>
            </a:r>
            <a:endParaRPr lang="en-US" sz="5375" b="1" dirty="0">
              <a:solidFill>
                <a:srgbClr val="006C3F"/>
              </a:solidFill>
              <a:latin typeface="Recoleta Bold"/>
              <a:ea typeface="Recoleta Bold"/>
              <a:cs typeface="Recoleta Bold"/>
              <a:sym typeface="Recoleta Bold"/>
            </a:endParaRPr>
          </a:p>
        </p:txBody>
      </p:sp>
      <p:sp>
        <p:nvSpPr>
          <p:cNvPr id="9" name="TextBox 9"/>
          <p:cNvSpPr txBox="1"/>
          <p:nvPr/>
        </p:nvSpPr>
        <p:spPr>
          <a:xfrm>
            <a:off x="263015" y="7092991"/>
            <a:ext cx="6630105" cy="2467663"/>
          </a:xfrm>
          <a:prstGeom prst="rect">
            <a:avLst/>
          </a:prstGeom>
        </p:spPr>
        <p:txBody>
          <a:bodyPr lIns="0" tIns="0" rIns="0" bIns="0" rtlCol="0" anchor="t">
            <a:spAutoFit/>
          </a:bodyPr>
          <a:lstStyle/>
          <a:p>
            <a:pPr algn="just">
              <a:lnSpc>
                <a:spcPts val="3920"/>
              </a:lnSpc>
              <a:spcBef>
                <a:spcPct val="0"/>
              </a:spcBef>
            </a:pPr>
            <a:r>
              <a:rPr lang="sr-Latn-CS" sz="2800" b="1" dirty="0" smtClean="0">
                <a:solidFill>
                  <a:schemeClr val="bg1"/>
                </a:solidFill>
              </a:rPr>
              <a:t>Храна се екструдира кроз завртњасту пресу (90°C), која се користи у мешаној храни за коње. Антинутријентне супстанце се разлажу и више врста хране може се екструдирати истовремено.</a:t>
            </a:r>
            <a:endParaRPr lang="en-US" sz="2800" b="1" dirty="0">
              <a:solidFill>
                <a:schemeClr val="bg1"/>
              </a:solidFill>
              <a:latin typeface="Recoleta Bold"/>
              <a:ea typeface="Recoleta Bold"/>
              <a:cs typeface="Recoleta Bold"/>
              <a:sym typeface="Recoleta Bold"/>
            </a:endParaRPr>
          </a:p>
        </p:txBody>
      </p:sp>
      <p:sp>
        <p:nvSpPr>
          <p:cNvPr id="10" name="TextBox 10"/>
          <p:cNvSpPr txBox="1"/>
          <p:nvPr/>
        </p:nvSpPr>
        <p:spPr>
          <a:xfrm>
            <a:off x="7504729" y="7083466"/>
            <a:ext cx="10497583" cy="2923877"/>
          </a:xfrm>
          <a:prstGeom prst="rect">
            <a:avLst/>
          </a:prstGeom>
        </p:spPr>
        <p:txBody>
          <a:bodyPr wrap="square" lIns="0" tIns="0" rIns="0" bIns="0" rtlCol="0" anchor="t">
            <a:spAutoFit/>
          </a:bodyPr>
          <a:lstStyle/>
          <a:p>
            <a:pPr algn="just">
              <a:lnSpc>
                <a:spcPts val="3780"/>
              </a:lnSpc>
              <a:spcBef>
                <a:spcPct val="0"/>
              </a:spcBef>
            </a:pPr>
            <a:r>
              <a:rPr lang="sr-Latn-CS" sz="2800" b="1" dirty="0" smtClean="0">
                <a:solidFill>
                  <a:schemeClr val="bg1"/>
                </a:solidFill>
              </a:rPr>
              <a:t>Такође се користи за сточну храну и храну у расутим количинама, прво се мора фино самељити, а затим пресовати под високим притиском. Као везиво користимо меласу. Биће у облику малих штапића, уобичајени облик хране за коње. Пелетирано сено није добро за коње јер нема довољног стварања пљувачке, што доводи до колика. Може се избећи сортирање хране и стварање прашине.</a:t>
            </a:r>
            <a:endParaRPr lang="en-US" sz="2700" b="1" dirty="0">
              <a:solidFill>
                <a:schemeClr val="bg1"/>
              </a:solidFill>
              <a:latin typeface="Recoleta Bold"/>
              <a:ea typeface="Recoleta Bold"/>
              <a:cs typeface="Recoleta Bold"/>
              <a:sym typeface="Recoleta 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4241F"/>
        </a:solidFill>
        <a:effectLst/>
      </p:bgPr>
    </p:bg>
    <p:spTree>
      <p:nvGrpSpPr>
        <p:cNvPr id="1" name=""/>
        <p:cNvGrpSpPr/>
        <p:nvPr/>
      </p:nvGrpSpPr>
      <p:grpSpPr>
        <a:xfrm>
          <a:off x="0" y="0"/>
          <a:ext cx="0" cy="0"/>
          <a:chOff x="0" y="0"/>
          <a:chExt cx="0" cy="0"/>
        </a:xfrm>
      </p:grpSpPr>
      <p:grpSp>
        <p:nvGrpSpPr>
          <p:cNvPr id="2" name="Group 2"/>
          <p:cNvGrpSpPr/>
          <p:nvPr/>
        </p:nvGrpSpPr>
        <p:grpSpPr>
          <a:xfrm>
            <a:off x="498254" y="2113927"/>
            <a:ext cx="4354258" cy="4354258"/>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16747" r="-16747"/>
              </a:stretch>
            </a:blipFill>
          </p:spPr>
        </p:sp>
      </p:grpSp>
      <p:sp>
        <p:nvSpPr>
          <p:cNvPr id="4" name="TextBox 4"/>
          <p:cNvSpPr txBox="1"/>
          <p:nvPr/>
        </p:nvSpPr>
        <p:spPr>
          <a:xfrm>
            <a:off x="4852513" y="598803"/>
            <a:ext cx="8138272" cy="807913"/>
          </a:xfrm>
          <a:prstGeom prst="rect">
            <a:avLst/>
          </a:prstGeom>
        </p:spPr>
        <p:txBody>
          <a:bodyPr lIns="0" tIns="0" rIns="0" bIns="0" rtlCol="0" anchor="t">
            <a:spAutoFit/>
          </a:bodyPr>
          <a:lstStyle/>
          <a:p>
            <a:pPr algn="ctr">
              <a:lnSpc>
                <a:spcPts val="5996"/>
              </a:lnSpc>
            </a:pPr>
            <a:r>
              <a:rPr lang="sr-Latn-CS" sz="5400" b="1" dirty="0" smtClean="0">
                <a:solidFill>
                  <a:srgbClr val="FFFF00"/>
                </a:solidFill>
              </a:rPr>
              <a:t>ПРИПРЕМА ХРАНЕ:</a:t>
            </a:r>
            <a:endParaRPr lang="en-US" sz="5400" b="1" dirty="0">
              <a:solidFill>
                <a:srgbClr val="FFFF00"/>
              </a:solidFill>
              <a:latin typeface="League Spartan"/>
              <a:ea typeface="League Spartan"/>
              <a:cs typeface="League Spartan"/>
              <a:sym typeface="League Spartan"/>
            </a:endParaRPr>
          </a:p>
        </p:txBody>
      </p:sp>
      <p:grpSp>
        <p:nvGrpSpPr>
          <p:cNvPr id="5" name="Group 5"/>
          <p:cNvGrpSpPr/>
          <p:nvPr/>
        </p:nvGrpSpPr>
        <p:grpSpPr>
          <a:xfrm>
            <a:off x="13512614" y="2113927"/>
            <a:ext cx="4354258" cy="435425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6716" t="-62555" b="-68599"/>
              </a:stretch>
            </a:blipFill>
          </p:spPr>
        </p:sp>
      </p:grpSp>
      <p:sp>
        <p:nvSpPr>
          <p:cNvPr id="7" name="TextBox 7"/>
          <p:cNvSpPr txBox="1"/>
          <p:nvPr/>
        </p:nvSpPr>
        <p:spPr>
          <a:xfrm>
            <a:off x="5429224" y="1500162"/>
            <a:ext cx="6993133" cy="615553"/>
          </a:xfrm>
          <a:prstGeom prst="rect">
            <a:avLst/>
          </a:prstGeom>
        </p:spPr>
        <p:txBody>
          <a:bodyPr lIns="0" tIns="0" rIns="0" bIns="0" rtlCol="0" anchor="t">
            <a:spAutoFit/>
          </a:bodyPr>
          <a:lstStyle/>
          <a:p>
            <a:pPr algn="ctr">
              <a:spcBef>
                <a:spcPct val="0"/>
              </a:spcBef>
            </a:pPr>
            <a:r>
              <a:rPr lang="sr-Cyrl-RS" sz="4000" b="1" dirty="0" smtClean="0">
                <a:solidFill>
                  <a:srgbClr val="006C3F"/>
                </a:solidFill>
                <a:latin typeface="Recoleta Bold"/>
                <a:ea typeface="Recoleta Bold"/>
                <a:cs typeface="Recoleta Bold"/>
                <a:sym typeface="Recoleta Bold"/>
              </a:rPr>
              <a:t>Припрема влакнасте хране</a:t>
            </a:r>
            <a:endParaRPr lang="en-US" sz="4000" b="1" dirty="0">
              <a:solidFill>
                <a:srgbClr val="006C3F"/>
              </a:solidFill>
              <a:latin typeface="Recoleta Bold"/>
              <a:ea typeface="Recoleta Bold"/>
              <a:cs typeface="Recoleta Bold"/>
              <a:sym typeface="Recoleta Bold"/>
            </a:endParaRPr>
          </a:p>
        </p:txBody>
      </p:sp>
      <p:grpSp>
        <p:nvGrpSpPr>
          <p:cNvPr id="8" name="Group 8"/>
          <p:cNvGrpSpPr/>
          <p:nvPr/>
        </p:nvGrpSpPr>
        <p:grpSpPr>
          <a:xfrm>
            <a:off x="6744519" y="2966371"/>
            <a:ext cx="4354258" cy="4354258"/>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16747" b="-16747"/>
              </a:stretch>
            </a:blipFill>
          </p:spPr>
        </p:sp>
      </p:grpSp>
      <p:sp>
        <p:nvSpPr>
          <p:cNvPr id="10" name="TextBox 10"/>
          <p:cNvSpPr txBox="1"/>
          <p:nvPr/>
        </p:nvSpPr>
        <p:spPr>
          <a:xfrm>
            <a:off x="396986" y="931451"/>
            <a:ext cx="4360276" cy="953531"/>
          </a:xfrm>
          <a:prstGeom prst="rect">
            <a:avLst/>
          </a:prstGeom>
        </p:spPr>
        <p:txBody>
          <a:bodyPr lIns="0" tIns="0" rIns="0" bIns="0" rtlCol="0" anchor="t">
            <a:spAutoFit/>
          </a:bodyPr>
          <a:lstStyle/>
          <a:p>
            <a:pPr algn="ctr">
              <a:lnSpc>
                <a:spcPts val="8710"/>
              </a:lnSpc>
              <a:spcBef>
                <a:spcPct val="0"/>
              </a:spcBef>
            </a:pPr>
            <a:r>
              <a:rPr lang="sr-Cyrl-RS" sz="4000" b="1" dirty="0" smtClean="0">
                <a:solidFill>
                  <a:srgbClr val="006C3F"/>
                </a:solidFill>
                <a:latin typeface="Recoleta Bold"/>
                <a:ea typeface="Recoleta Bold"/>
                <a:cs typeface="Recoleta Bold"/>
                <a:sym typeface="Recoleta Bold"/>
              </a:rPr>
              <a:t>љуштење</a:t>
            </a:r>
            <a:endParaRPr lang="en-US" sz="4000" b="1" dirty="0">
              <a:solidFill>
                <a:srgbClr val="006C3F"/>
              </a:solidFill>
              <a:latin typeface="Recoleta Bold"/>
              <a:ea typeface="Recoleta Bold"/>
              <a:cs typeface="Recoleta Bold"/>
              <a:sym typeface="Recoleta Bold"/>
            </a:endParaRPr>
          </a:p>
        </p:txBody>
      </p:sp>
      <p:sp>
        <p:nvSpPr>
          <p:cNvPr id="11" name="TextBox 11"/>
          <p:cNvSpPr txBox="1"/>
          <p:nvPr/>
        </p:nvSpPr>
        <p:spPr>
          <a:xfrm>
            <a:off x="14001785" y="1055914"/>
            <a:ext cx="2990684" cy="838115"/>
          </a:xfrm>
          <a:prstGeom prst="rect">
            <a:avLst/>
          </a:prstGeom>
        </p:spPr>
        <p:txBody>
          <a:bodyPr wrap="square" lIns="0" tIns="0" rIns="0" bIns="0" rtlCol="0" anchor="t">
            <a:spAutoFit/>
          </a:bodyPr>
          <a:lstStyle/>
          <a:p>
            <a:pPr algn="ctr">
              <a:lnSpc>
                <a:spcPts val="7525"/>
              </a:lnSpc>
              <a:spcBef>
                <a:spcPct val="0"/>
              </a:spcBef>
            </a:pPr>
            <a:r>
              <a:rPr lang="sr-Cyrl-RS" sz="4000" b="1" dirty="0" smtClean="0">
                <a:solidFill>
                  <a:srgbClr val="006C3F"/>
                </a:solidFill>
                <a:latin typeface="Recoleta Bold"/>
                <a:ea typeface="Recoleta Bold"/>
                <a:cs typeface="Recoleta Bold"/>
                <a:sym typeface="Recoleta Bold"/>
              </a:rPr>
              <a:t>топљење</a:t>
            </a:r>
            <a:endParaRPr lang="en-US" sz="4000" b="1" dirty="0">
              <a:solidFill>
                <a:srgbClr val="006C3F"/>
              </a:solidFill>
              <a:latin typeface="Recoleta Bold"/>
              <a:ea typeface="Recoleta Bold"/>
              <a:cs typeface="Recoleta Bold"/>
              <a:sym typeface="Recoleta Bold"/>
            </a:endParaRPr>
          </a:p>
        </p:txBody>
      </p:sp>
      <p:sp>
        <p:nvSpPr>
          <p:cNvPr id="12" name="TextBox 12"/>
          <p:cNvSpPr txBox="1"/>
          <p:nvPr/>
        </p:nvSpPr>
        <p:spPr>
          <a:xfrm>
            <a:off x="150868" y="7273004"/>
            <a:ext cx="4852513" cy="2467663"/>
          </a:xfrm>
          <a:prstGeom prst="rect">
            <a:avLst/>
          </a:prstGeom>
        </p:spPr>
        <p:txBody>
          <a:bodyPr lIns="0" tIns="0" rIns="0" bIns="0" rtlCol="0" anchor="t">
            <a:spAutoFit/>
          </a:bodyPr>
          <a:lstStyle/>
          <a:p>
            <a:pPr algn="just">
              <a:lnSpc>
                <a:spcPts val="3920"/>
              </a:lnSpc>
              <a:spcBef>
                <a:spcPct val="0"/>
              </a:spcBef>
            </a:pPr>
            <a:r>
              <a:rPr lang="sr-Cyrl-RS" sz="2800" b="1" dirty="0" smtClean="0">
                <a:solidFill>
                  <a:schemeClr val="bg1"/>
                </a:solidFill>
              </a:rPr>
              <a:t>Абрак</a:t>
            </a:r>
            <a:r>
              <a:rPr lang="sr-Latn-CS" sz="2800" b="1" dirty="0" smtClean="0">
                <a:solidFill>
                  <a:schemeClr val="bg1"/>
                </a:solidFill>
              </a:rPr>
              <a:t> </a:t>
            </a:r>
            <a:r>
              <a:rPr lang="sr-Latn-CS" sz="2800" b="1" dirty="0" smtClean="0">
                <a:solidFill>
                  <a:schemeClr val="bg1"/>
                </a:solidFill>
              </a:rPr>
              <a:t>се загрева паром у комори под притиском, а затим ваља. То побољшава хранљиву вредност, а кукуруз се користи 100%.</a:t>
            </a:r>
            <a:endParaRPr lang="en-US" sz="2800" b="1" dirty="0">
              <a:solidFill>
                <a:schemeClr val="bg1"/>
              </a:solidFill>
              <a:latin typeface="Recoleta Bold"/>
              <a:ea typeface="Recoleta Bold"/>
              <a:cs typeface="Recoleta Bold"/>
              <a:sym typeface="Recoleta Bold"/>
            </a:endParaRPr>
          </a:p>
        </p:txBody>
      </p:sp>
      <p:sp>
        <p:nvSpPr>
          <p:cNvPr id="13" name="TextBox 13"/>
          <p:cNvSpPr txBox="1"/>
          <p:nvPr/>
        </p:nvSpPr>
        <p:spPr>
          <a:xfrm>
            <a:off x="12990784" y="7356189"/>
            <a:ext cx="4920823" cy="2409378"/>
          </a:xfrm>
          <a:prstGeom prst="rect">
            <a:avLst/>
          </a:prstGeom>
        </p:spPr>
        <p:txBody>
          <a:bodyPr lIns="0" tIns="0" rIns="0" bIns="0" rtlCol="0" anchor="t">
            <a:spAutoFit/>
          </a:bodyPr>
          <a:lstStyle/>
          <a:p>
            <a:pPr algn="just">
              <a:lnSpc>
                <a:spcPts val="3780"/>
              </a:lnSpc>
              <a:spcBef>
                <a:spcPct val="0"/>
              </a:spcBef>
            </a:pPr>
            <a:r>
              <a:rPr lang="sr-Latn-CS" sz="2800" b="1" dirty="0" smtClean="0">
                <a:solidFill>
                  <a:schemeClr val="bg1"/>
                </a:solidFill>
              </a:rPr>
              <a:t>Омекшава љуску семена, што га чини лакшим за варење. Лако се квари, па потопите абракаду неколико сати пре храњења.</a:t>
            </a:r>
            <a:r>
              <a:rPr lang="en-US" sz="2700" b="1" dirty="0" smtClean="0">
                <a:solidFill>
                  <a:srgbClr val="F7F3ED"/>
                </a:solidFill>
                <a:latin typeface="Recoleta Bold"/>
                <a:ea typeface="Recoleta Bold"/>
                <a:cs typeface="Recoleta Bold"/>
                <a:sym typeface="Recoleta Bold"/>
              </a:rPr>
              <a:t>.</a:t>
            </a:r>
            <a:endParaRPr lang="en-US" sz="2700" b="1" dirty="0">
              <a:solidFill>
                <a:srgbClr val="F7F3ED"/>
              </a:solidFill>
              <a:latin typeface="Recoleta Bold"/>
              <a:ea typeface="Recoleta Bold"/>
              <a:cs typeface="Recoleta Bold"/>
              <a:sym typeface="Recoleta Bold"/>
            </a:endParaRPr>
          </a:p>
        </p:txBody>
      </p:sp>
      <p:sp>
        <p:nvSpPr>
          <p:cNvPr id="14" name="TextBox 14"/>
          <p:cNvSpPr txBox="1"/>
          <p:nvPr/>
        </p:nvSpPr>
        <p:spPr>
          <a:xfrm>
            <a:off x="6147816" y="7518091"/>
            <a:ext cx="5547665" cy="2467663"/>
          </a:xfrm>
          <a:prstGeom prst="rect">
            <a:avLst/>
          </a:prstGeom>
        </p:spPr>
        <p:txBody>
          <a:bodyPr lIns="0" tIns="0" rIns="0" bIns="0" rtlCol="0" anchor="t">
            <a:spAutoFit/>
          </a:bodyPr>
          <a:lstStyle/>
          <a:p>
            <a:pPr algn="just">
              <a:lnSpc>
                <a:spcPts val="3920"/>
              </a:lnSpc>
            </a:pPr>
            <a:r>
              <a:rPr lang="sr-Latn-CS" sz="2800" b="1" dirty="0" smtClean="0">
                <a:solidFill>
                  <a:schemeClr val="bg1"/>
                </a:solidFill>
              </a:rPr>
              <a:t>За коње који кашљу, натопите или залијте сено да бисте уклонили прашину. За старије или болесне коње, исецкајте га или га замените пелетом од сена.</a:t>
            </a:r>
            <a:endParaRPr lang="en-US" sz="2800" b="1" dirty="0">
              <a:solidFill>
                <a:schemeClr val="bg1"/>
              </a:solidFill>
              <a:latin typeface="Recoleta Bold"/>
              <a:ea typeface="Recoleta Bold"/>
              <a:cs typeface="Recoleta Bold"/>
              <a:sym typeface="Recoleta 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4241F"/>
        </a:solidFill>
        <a:effectLst/>
      </p:bgPr>
    </p:bg>
    <p:spTree>
      <p:nvGrpSpPr>
        <p:cNvPr id="1" name=""/>
        <p:cNvGrpSpPr/>
        <p:nvPr/>
      </p:nvGrpSpPr>
      <p:grpSpPr>
        <a:xfrm>
          <a:off x="0" y="0"/>
          <a:ext cx="0" cy="0"/>
          <a:chOff x="0" y="0"/>
          <a:chExt cx="0" cy="0"/>
        </a:xfrm>
      </p:grpSpPr>
      <p:grpSp>
        <p:nvGrpSpPr>
          <p:cNvPr id="2" name="Group 2"/>
          <p:cNvGrpSpPr/>
          <p:nvPr/>
        </p:nvGrpSpPr>
        <p:grpSpPr>
          <a:xfrm>
            <a:off x="13115755" y="-472710"/>
            <a:ext cx="5246370" cy="5246370"/>
            <a:chOff x="0" y="0"/>
            <a:chExt cx="812800" cy="812800"/>
          </a:xfrm>
        </p:grpSpPr>
        <p:sp>
          <p:nvSpPr>
            <p:cNvPr id="3" name="Freeform 3">
              <a:hlinkClick r:id="rId2" tooltip="https://wordwall.net/hu/resource/106181580"/>
            </p:cNvPr>
            <p:cNvSpPr/>
            <p:nvPr/>
          </p:nvSpPr>
          <p:spPr>
            <a:xfrm>
              <a:off x="0" y="0"/>
              <a:ext cx="812800" cy="812800"/>
            </a:xfrm>
            <a:custGeom>
              <a:avLst/>
              <a:gdLst/>
              <a:ahLst/>
              <a:cxnLst/>
              <a:rect l="l" t="t" r="r" b="b"/>
              <a:pathLst>
                <a:path w="812800" h="812800">
                  <a:moveTo>
                    <a:pt x="33940" y="0"/>
                  </a:moveTo>
                  <a:lnTo>
                    <a:pt x="778860" y="0"/>
                  </a:lnTo>
                  <a:cubicBezTo>
                    <a:pt x="797604" y="0"/>
                    <a:pt x="812800" y="15196"/>
                    <a:pt x="812800" y="33940"/>
                  </a:cubicBezTo>
                  <a:lnTo>
                    <a:pt x="812800" y="778860"/>
                  </a:lnTo>
                  <a:cubicBezTo>
                    <a:pt x="812800" y="797604"/>
                    <a:pt x="797604" y="812800"/>
                    <a:pt x="778860" y="812800"/>
                  </a:cubicBezTo>
                  <a:lnTo>
                    <a:pt x="33940" y="812800"/>
                  </a:lnTo>
                  <a:cubicBezTo>
                    <a:pt x="15196" y="812800"/>
                    <a:pt x="0" y="797604"/>
                    <a:pt x="0" y="778860"/>
                  </a:cubicBezTo>
                  <a:lnTo>
                    <a:pt x="0" y="33940"/>
                  </a:lnTo>
                  <a:cubicBezTo>
                    <a:pt x="0" y="15196"/>
                    <a:pt x="15196" y="0"/>
                    <a:pt x="33940" y="0"/>
                  </a:cubicBezTo>
                  <a:close/>
                </a:path>
              </a:pathLst>
            </a:custGeom>
            <a:blipFill>
              <a:blip r:embed="rId3"/>
              <a:stretch>
                <a:fillRect l="-16208" r="-16208"/>
              </a:stretch>
            </a:blipFill>
          </p:spPr>
        </p:sp>
      </p:grpSp>
      <p:grpSp>
        <p:nvGrpSpPr>
          <p:cNvPr id="4" name="Group 4"/>
          <p:cNvGrpSpPr/>
          <p:nvPr/>
        </p:nvGrpSpPr>
        <p:grpSpPr>
          <a:xfrm>
            <a:off x="13160775" y="5402410"/>
            <a:ext cx="5246370" cy="5246370"/>
            <a:chOff x="0" y="0"/>
            <a:chExt cx="812800" cy="812800"/>
          </a:xfrm>
        </p:grpSpPr>
        <p:sp>
          <p:nvSpPr>
            <p:cNvPr id="5" name="Freeform 5">
              <a:hlinkClick r:id="rId4" tooltip="https://wordwall.net/hu/resource/106182967"/>
            </p:cNvPr>
            <p:cNvSpPr/>
            <p:nvPr/>
          </p:nvSpPr>
          <p:spPr>
            <a:xfrm>
              <a:off x="0" y="0"/>
              <a:ext cx="812800" cy="812800"/>
            </a:xfrm>
            <a:custGeom>
              <a:avLst/>
              <a:gdLst/>
              <a:ahLst/>
              <a:cxnLst/>
              <a:rect l="l" t="t" r="r" b="b"/>
              <a:pathLst>
                <a:path w="812800" h="812800">
                  <a:moveTo>
                    <a:pt x="33940" y="0"/>
                  </a:moveTo>
                  <a:lnTo>
                    <a:pt x="778860" y="0"/>
                  </a:lnTo>
                  <a:cubicBezTo>
                    <a:pt x="797604" y="0"/>
                    <a:pt x="812800" y="15196"/>
                    <a:pt x="812800" y="33940"/>
                  </a:cubicBezTo>
                  <a:lnTo>
                    <a:pt x="812800" y="778860"/>
                  </a:lnTo>
                  <a:cubicBezTo>
                    <a:pt x="812800" y="797604"/>
                    <a:pt x="797604" y="812800"/>
                    <a:pt x="778860" y="812800"/>
                  </a:cubicBezTo>
                  <a:lnTo>
                    <a:pt x="33940" y="812800"/>
                  </a:lnTo>
                  <a:cubicBezTo>
                    <a:pt x="15196" y="812800"/>
                    <a:pt x="0" y="797604"/>
                    <a:pt x="0" y="778860"/>
                  </a:cubicBezTo>
                  <a:lnTo>
                    <a:pt x="0" y="33940"/>
                  </a:lnTo>
                  <a:cubicBezTo>
                    <a:pt x="0" y="15196"/>
                    <a:pt x="15196" y="0"/>
                    <a:pt x="33940" y="0"/>
                  </a:cubicBezTo>
                  <a:close/>
                </a:path>
              </a:pathLst>
            </a:custGeom>
            <a:blipFill>
              <a:blip r:embed="rId5"/>
              <a:stretch>
                <a:fillRect t="-17653" b="-17653"/>
              </a:stretch>
            </a:blipFill>
          </p:spPr>
        </p:sp>
      </p:grpSp>
      <p:sp>
        <p:nvSpPr>
          <p:cNvPr id="6" name="Freeform 6"/>
          <p:cNvSpPr/>
          <p:nvPr/>
        </p:nvSpPr>
        <p:spPr>
          <a:xfrm>
            <a:off x="1008777" y="1640444"/>
            <a:ext cx="8532415" cy="2797921"/>
          </a:xfrm>
          <a:custGeom>
            <a:avLst/>
            <a:gdLst/>
            <a:ahLst/>
            <a:cxnLst/>
            <a:rect l="l" t="t" r="r" b="b"/>
            <a:pathLst>
              <a:path w="8532415" h="2797921">
                <a:moveTo>
                  <a:pt x="0" y="0"/>
                </a:moveTo>
                <a:lnTo>
                  <a:pt x="8532414" y="0"/>
                </a:lnTo>
                <a:lnTo>
                  <a:pt x="8532414" y="2797921"/>
                </a:lnTo>
                <a:lnTo>
                  <a:pt x="0" y="279792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Freeform 7"/>
          <p:cNvSpPr/>
          <p:nvPr/>
        </p:nvSpPr>
        <p:spPr>
          <a:xfrm rot="-2564615" flipV="1">
            <a:off x="2479818" y="4617902"/>
            <a:ext cx="4792935" cy="5462034"/>
          </a:xfrm>
          <a:custGeom>
            <a:avLst/>
            <a:gdLst/>
            <a:ahLst/>
            <a:cxnLst/>
            <a:rect l="l" t="t" r="r" b="b"/>
            <a:pathLst>
              <a:path w="4792935" h="5462034">
                <a:moveTo>
                  <a:pt x="0" y="5462035"/>
                </a:moveTo>
                <a:lnTo>
                  <a:pt x="4792935" y="5462035"/>
                </a:lnTo>
                <a:lnTo>
                  <a:pt x="4792935" y="0"/>
                </a:lnTo>
                <a:lnTo>
                  <a:pt x="0" y="0"/>
                </a:lnTo>
                <a:lnTo>
                  <a:pt x="0" y="5462035"/>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TextBox 8"/>
          <p:cNvSpPr txBox="1"/>
          <p:nvPr/>
        </p:nvSpPr>
        <p:spPr>
          <a:xfrm>
            <a:off x="1808366" y="2074275"/>
            <a:ext cx="4973797" cy="1170833"/>
          </a:xfrm>
          <a:prstGeom prst="rect">
            <a:avLst/>
          </a:prstGeom>
        </p:spPr>
        <p:txBody>
          <a:bodyPr lIns="0" tIns="0" rIns="0" bIns="0" rtlCol="0" anchor="t">
            <a:spAutoFit/>
          </a:bodyPr>
          <a:lstStyle/>
          <a:p>
            <a:pPr algn="ctr">
              <a:lnSpc>
                <a:spcPts val="4618"/>
              </a:lnSpc>
            </a:pPr>
            <a:r>
              <a:rPr lang="sr-Latn-CS" sz="3600" dirty="0" smtClean="0"/>
              <a:t>Контролн</a:t>
            </a:r>
            <a:r>
              <a:rPr lang="sr-Cyrl-RS" sz="3600" dirty="0" smtClean="0"/>
              <a:t>и задаци</a:t>
            </a:r>
            <a:r>
              <a:rPr lang="sr-Latn-CS" sz="3600" dirty="0" smtClean="0"/>
              <a:t>, </a:t>
            </a:r>
            <a:endParaRPr lang="sr-Cyrl-RS" sz="3600" dirty="0" smtClean="0"/>
          </a:p>
          <a:p>
            <a:pPr algn="ctr">
              <a:lnSpc>
                <a:spcPts val="4618"/>
              </a:lnSpc>
            </a:pPr>
            <a:r>
              <a:rPr lang="sr-Latn-CS" sz="3600" dirty="0" smtClean="0"/>
              <a:t>кликом </a:t>
            </a:r>
            <a:r>
              <a:rPr lang="sr-Latn-CS" sz="3600" dirty="0" smtClean="0"/>
              <a:t>на слике</a:t>
            </a:r>
            <a:endParaRPr lang="en-US" sz="3298" b="1" u="sng" dirty="0">
              <a:solidFill>
                <a:srgbClr val="000000"/>
              </a:solidFill>
              <a:latin typeface="Cardo Bold"/>
              <a:ea typeface="Cardo Bold"/>
              <a:cs typeface="Cardo Bold"/>
              <a:sym typeface="Cardo Bold"/>
            </a:endParaRPr>
          </a:p>
        </p:txBody>
      </p:sp>
      <p:sp>
        <p:nvSpPr>
          <p:cNvPr id="9" name="Freeform 9"/>
          <p:cNvSpPr/>
          <p:nvPr/>
        </p:nvSpPr>
        <p:spPr>
          <a:xfrm rot="-2365006" flipV="1">
            <a:off x="9396583" y="4073177"/>
            <a:ext cx="2257907" cy="3168993"/>
          </a:xfrm>
          <a:custGeom>
            <a:avLst/>
            <a:gdLst/>
            <a:ahLst/>
            <a:cxnLst/>
            <a:rect l="l" t="t" r="r" b="b"/>
            <a:pathLst>
              <a:path w="2257907" h="3168993">
                <a:moveTo>
                  <a:pt x="0" y="3168993"/>
                </a:moveTo>
                <a:lnTo>
                  <a:pt x="2257908" y="3168993"/>
                </a:lnTo>
                <a:lnTo>
                  <a:pt x="2257908" y="0"/>
                </a:lnTo>
                <a:lnTo>
                  <a:pt x="0" y="0"/>
                </a:lnTo>
                <a:lnTo>
                  <a:pt x="0" y="3168993"/>
                </a:lnTo>
                <a:close/>
              </a:path>
            </a:pathLst>
          </a:custGeom>
          <a:blipFill>
            <a:blip r:embed="rId10" cstate="print">
              <a:extLst>
                <a:ext uri="{96DAC541-7B7A-43D3-8B79-37D633B846F1}">
                  <asvg:svgBlip xmlns="" xmlns:asvg="http://schemas.microsoft.com/office/drawing/2016/SVG/main" r:embed="rId11"/>
                </a:ext>
              </a:extLst>
            </a:blip>
            <a:stretch>
              <a:fillRect/>
            </a:stretch>
          </a:blipFill>
        </p:spPr>
      </p:sp>
      <p:sp>
        <p:nvSpPr>
          <p:cNvPr id="10" name="Freeform 10"/>
          <p:cNvSpPr/>
          <p:nvPr/>
        </p:nvSpPr>
        <p:spPr>
          <a:xfrm rot="4337566">
            <a:off x="9882024" y="258423"/>
            <a:ext cx="2302125" cy="3231052"/>
          </a:xfrm>
          <a:custGeom>
            <a:avLst/>
            <a:gdLst/>
            <a:ahLst/>
            <a:cxnLst/>
            <a:rect l="l" t="t" r="r" b="b"/>
            <a:pathLst>
              <a:path w="2302125" h="3231052">
                <a:moveTo>
                  <a:pt x="0" y="0"/>
                </a:moveTo>
                <a:lnTo>
                  <a:pt x="2302125" y="0"/>
                </a:lnTo>
                <a:lnTo>
                  <a:pt x="2302125" y="3231052"/>
                </a:lnTo>
                <a:lnTo>
                  <a:pt x="0" y="3231052"/>
                </a:lnTo>
                <a:lnTo>
                  <a:pt x="0" y="0"/>
                </a:lnTo>
                <a:close/>
              </a:path>
            </a:pathLst>
          </a:custGeom>
          <a:blipFill>
            <a:blip r:embed="rId12" cstate="print">
              <a:extLst>
                <a:ext uri="{96DAC541-7B7A-43D3-8B79-37D633B846F1}">
                  <asvg:svgBlip xmlns="" xmlns:asvg="http://schemas.microsoft.com/office/drawing/2016/SVG/main" r:embed="rId11"/>
                </a:ext>
              </a:extLst>
            </a:blip>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4241F"/>
        </a:solidFill>
        <a:effectLst/>
      </p:bgPr>
    </p:bg>
    <p:spTree>
      <p:nvGrpSpPr>
        <p:cNvPr id="1" name=""/>
        <p:cNvGrpSpPr/>
        <p:nvPr/>
      </p:nvGrpSpPr>
      <p:grpSpPr>
        <a:xfrm>
          <a:off x="0" y="0"/>
          <a:ext cx="0" cy="0"/>
          <a:chOff x="0" y="0"/>
          <a:chExt cx="0" cy="0"/>
        </a:xfrm>
      </p:grpSpPr>
      <p:sp>
        <p:nvSpPr>
          <p:cNvPr id="2" name="Freeform 2"/>
          <p:cNvSpPr/>
          <p:nvPr/>
        </p:nvSpPr>
        <p:spPr>
          <a:xfrm>
            <a:off x="911912" y="452934"/>
            <a:ext cx="2773752" cy="1660929"/>
          </a:xfrm>
          <a:custGeom>
            <a:avLst/>
            <a:gdLst/>
            <a:ahLst/>
            <a:cxnLst/>
            <a:rect l="l" t="t" r="r" b="b"/>
            <a:pathLst>
              <a:path w="2773752" h="1660929">
                <a:moveTo>
                  <a:pt x="0" y="0"/>
                </a:moveTo>
                <a:lnTo>
                  <a:pt x="2773752" y="0"/>
                </a:lnTo>
                <a:lnTo>
                  <a:pt x="2773752" y="1660929"/>
                </a:lnTo>
                <a:lnTo>
                  <a:pt x="0" y="1660929"/>
                </a:lnTo>
                <a:lnTo>
                  <a:pt x="0" y="0"/>
                </a:lnTo>
                <a:close/>
              </a:path>
            </a:pathLst>
          </a:custGeom>
          <a:blipFill>
            <a:blip r:embed="rId2"/>
            <a:stretch>
              <a:fillRect/>
            </a:stretch>
          </a:blipFill>
        </p:spPr>
      </p:sp>
      <p:grpSp>
        <p:nvGrpSpPr>
          <p:cNvPr id="3" name="Group 3"/>
          <p:cNvGrpSpPr/>
          <p:nvPr/>
        </p:nvGrpSpPr>
        <p:grpSpPr>
          <a:xfrm>
            <a:off x="12513611" y="452934"/>
            <a:ext cx="4649772" cy="5270476"/>
            <a:chOff x="0" y="0"/>
            <a:chExt cx="6199696" cy="7027301"/>
          </a:xfrm>
        </p:grpSpPr>
        <p:pic>
          <p:nvPicPr>
            <p:cNvPr id="4" name="Picture 4"/>
            <p:cNvPicPr>
              <a:picLocks noChangeAspect="1"/>
            </p:cNvPicPr>
            <p:nvPr/>
          </p:nvPicPr>
          <p:blipFill>
            <a:blip r:embed="rId3"/>
            <a:srcRect t="7648" b="7648"/>
            <a:stretch>
              <a:fillRect/>
            </a:stretch>
          </p:blipFill>
          <p:spPr>
            <a:xfrm>
              <a:off x="0" y="0"/>
              <a:ext cx="6199696" cy="7027301"/>
            </a:xfrm>
            <a:prstGeom prst="rect">
              <a:avLst/>
            </a:prstGeom>
          </p:spPr>
        </p:pic>
      </p:grpSp>
      <p:sp>
        <p:nvSpPr>
          <p:cNvPr id="5" name="Freeform 5"/>
          <p:cNvSpPr/>
          <p:nvPr/>
        </p:nvSpPr>
        <p:spPr>
          <a:xfrm>
            <a:off x="12513611" y="6111463"/>
            <a:ext cx="4745689" cy="3559267"/>
          </a:xfrm>
          <a:custGeom>
            <a:avLst/>
            <a:gdLst/>
            <a:ahLst/>
            <a:cxnLst/>
            <a:rect l="l" t="t" r="r" b="b"/>
            <a:pathLst>
              <a:path w="4745689" h="3559267">
                <a:moveTo>
                  <a:pt x="0" y="0"/>
                </a:moveTo>
                <a:lnTo>
                  <a:pt x="4745689" y="0"/>
                </a:lnTo>
                <a:lnTo>
                  <a:pt x="4745689" y="3559267"/>
                </a:lnTo>
                <a:lnTo>
                  <a:pt x="0" y="3559267"/>
                </a:lnTo>
                <a:lnTo>
                  <a:pt x="0" y="0"/>
                </a:lnTo>
                <a:close/>
              </a:path>
            </a:pathLst>
          </a:custGeom>
          <a:blipFill>
            <a:blip r:embed="rId4"/>
            <a:stretch>
              <a:fillRect/>
            </a:stretch>
          </a:blipFill>
        </p:spPr>
      </p:sp>
      <p:sp>
        <p:nvSpPr>
          <p:cNvPr id="6" name="TextBox 6"/>
          <p:cNvSpPr txBox="1"/>
          <p:nvPr/>
        </p:nvSpPr>
        <p:spPr>
          <a:xfrm>
            <a:off x="3876998" y="849950"/>
            <a:ext cx="3544697" cy="927221"/>
          </a:xfrm>
          <a:prstGeom prst="rect">
            <a:avLst/>
          </a:prstGeom>
        </p:spPr>
        <p:txBody>
          <a:bodyPr lIns="0" tIns="0" rIns="0" bIns="0" rtlCol="0" anchor="t">
            <a:spAutoFit/>
          </a:bodyPr>
          <a:lstStyle/>
          <a:p>
            <a:pPr marL="0" lvl="0" indent="0" algn="ctr">
              <a:lnSpc>
                <a:spcPts val="7693"/>
              </a:lnSpc>
              <a:spcBef>
                <a:spcPct val="0"/>
              </a:spcBef>
            </a:pPr>
            <a:r>
              <a:rPr lang="sr-Cyrl-RS" sz="5495" b="1" dirty="0" smtClean="0">
                <a:solidFill>
                  <a:srgbClr val="FFFFFF"/>
                </a:solidFill>
                <a:latin typeface="Open Sans 1 Bold"/>
                <a:ea typeface="Open Sans 1 Bold"/>
                <a:cs typeface="Open Sans 1 Bold"/>
                <a:sym typeface="Open Sans 1 Bold"/>
              </a:rPr>
              <a:t>Извор</a:t>
            </a:r>
            <a:endParaRPr lang="en-US" sz="5495" b="1" u="none" strike="noStrike" dirty="0">
              <a:solidFill>
                <a:srgbClr val="FFFFFF"/>
              </a:solidFill>
              <a:latin typeface="Open Sans 1 Bold"/>
              <a:ea typeface="Open Sans 1 Bold"/>
              <a:cs typeface="Open Sans 1 Bold"/>
              <a:sym typeface="Open Sans 1 Bold"/>
            </a:endParaRPr>
          </a:p>
        </p:txBody>
      </p:sp>
      <p:sp>
        <p:nvSpPr>
          <p:cNvPr id="7" name="TextBox 7"/>
          <p:cNvSpPr txBox="1"/>
          <p:nvPr/>
        </p:nvSpPr>
        <p:spPr>
          <a:xfrm>
            <a:off x="1142944" y="2714608"/>
            <a:ext cx="10328633" cy="3270126"/>
          </a:xfrm>
          <a:prstGeom prst="rect">
            <a:avLst/>
          </a:prstGeom>
        </p:spPr>
        <p:txBody>
          <a:bodyPr lIns="0" tIns="0" rIns="0" bIns="0" rtlCol="0" anchor="t">
            <a:spAutoFit/>
          </a:bodyPr>
          <a:lstStyle/>
          <a:p>
            <a:pPr algn="l">
              <a:lnSpc>
                <a:spcPts val="5078"/>
              </a:lnSpc>
            </a:pPr>
            <a:r>
              <a:rPr lang="en-US" sz="3627" dirty="0">
                <a:solidFill>
                  <a:srgbClr val="FFFFFF"/>
                </a:solidFill>
                <a:latin typeface="Open Sans 2"/>
                <a:ea typeface="Open Sans 2"/>
                <a:cs typeface="Open Sans 2"/>
                <a:sym typeface="Open Sans 2"/>
              </a:rPr>
              <a:t>Dr. </a:t>
            </a:r>
            <a:r>
              <a:rPr lang="en-US" sz="3627" dirty="0" err="1">
                <a:solidFill>
                  <a:srgbClr val="FFFFFF"/>
                </a:solidFill>
                <a:latin typeface="Open Sans 2"/>
                <a:ea typeface="Open Sans 2"/>
                <a:cs typeface="Open Sans 2"/>
                <a:sym typeface="Open Sans 2"/>
              </a:rPr>
              <a:t>Szajkó</a:t>
            </a:r>
            <a:r>
              <a:rPr lang="en-US" sz="3627" dirty="0">
                <a:solidFill>
                  <a:srgbClr val="FFFFFF"/>
                </a:solidFill>
                <a:latin typeface="Open Sans 2"/>
                <a:ea typeface="Open Sans 2"/>
                <a:cs typeface="Open Sans 2"/>
                <a:sym typeface="Open Sans 2"/>
              </a:rPr>
              <a:t> </a:t>
            </a:r>
            <a:r>
              <a:rPr lang="en-US" sz="3627" dirty="0" err="1">
                <a:solidFill>
                  <a:srgbClr val="FFFFFF"/>
                </a:solidFill>
                <a:latin typeface="Open Sans 2"/>
                <a:ea typeface="Open Sans 2"/>
                <a:cs typeface="Open Sans 2"/>
                <a:sym typeface="Open Sans 2"/>
              </a:rPr>
              <a:t>István</a:t>
            </a:r>
            <a:r>
              <a:rPr lang="en-US" sz="3627" dirty="0">
                <a:solidFill>
                  <a:srgbClr val="FFFFFF"/>
                </a:solidFill>
                <a:latin typeface="Open Sans 2"/>
                <a:ea typeface="Open Sans 2"/>
                <a:cs typeface="Open Sans 2"/>
                <a:sym typeface="Open Sans 2"/>
              </a:rPr>
              <a:t>, Dr. </a:t>
            </a:r>
            <a:r>
              <a:rPr lang="en-US" sz="3627" dirty="0" err="1">
                <a:solidFill>
                  <a:srgbClr val="FFFFFF"/>
                </a:solidFill>
                <a:latin typeface="Open Sans 2"/>
                <a:ea typeface="Open Sans 2"/>
                <a:cs typeface="Open Sans 2"/>
                <a:sym typeface="Open Sans 2"/>
              </a:rPr>
              <a:t>Kertészné</a:t>
            </a:r>
            <a:r>
              <a:rPr lang="en-US" sz="3627" dirty="0">
                <a:solidFill>
                  <a:srgbClr val="FFFFFF"/>
                </a:solidFill>
                <a:latin typeface="Open Sans 2"/>
                <a:ea typeface="Open Sans 2"/>
                <a:cs typeface="Open Sans 2"/>
                <a:sym typeface="Open Sans 2"/>
              </a:rPr>
              <a:t> </a:t>
            </a:r>
            <a:r>
              <a:rPr lang="en-US" sz="3627" dirty="0" err="1">
                <a:solidFill>
                  <a:srgbClr val="FFFFFF"/>
                </a:solidFill>
                <a:latin typeface="Open Sans 2"/>
                <a:ea typeface="Open Sans 2"/>
                <a:cs typeface="Open Sans 2"/>
                <a:sym typeface="Open Sans 2"/>
              </a:rPr>
              <a:t>Györffy</a:t>
            </a:r>
            <a:r>
              <a:rPr lang="en-US" sz="3627" dirty="0">
                <a:solidFill>
                  <a:srgbClr val="FFFFFF"/>
                </a:solidFill>
                <a:latin typeface="Open Sans 2"/>
                <a:ea typeface="Open Sans 2"/>
                <a:cs typeface="Open Sans 2"/>
                <a:sym typeface="Open Sans 2"/>
              </a:rPr>
              <a:t> </a:t>
            </a:r>
            <a:r>
              <a:rPr lang="en-US" sz="3627" dirty="0" err="1">
                <a:solidFill>
                  <a:srgbClr val="FFFFFF"/>
                </a:solidFill>
                <a:latin typeface="Open Sans 2"/>
                <a:ea typeface="Open Sans 2"/>
                <a:cs typeface="Open Sans 2"/>
                <a:sym typeface="Open Sans 2"/>
              </a:rPr>
              <a:t>Eszter</a:t>
            </a:r>
            <a:r>
              <a:rPr lang="en-US" sz="3627" dirty="0">
                <a:solidFill>
                  <a:srgbClr val="FFFFFF"/>
                </a:solidFill>
                <a:latin typeface="Open Sans 2"/>
                <a:ea typeface="Open Sans 2"/>
                <a:cs typeface="Open Sans 2"/>
                <a:sym typeface="Open Sans 2"/>
              </a:rPr>
              <a:t>, Dr. </a:t>
            </a:r>
            <a:r>
              <a:rPr lang="en-US" sz="3627" dirty="0" err="1">
                <a:solidFill>
                  <a:srgbClr val="FFFFFF"/>
                </a:solidFill>
                <a:latin typeface="Open Sans 2"/>
                <a:ea typeface="Open Sans 2"/>
                <a:cs typeface="Open Sans 2"/>
                <a:sym typeface="Open Sans 2"/>
              </a:rPr>
              <a:t>Mentes</a:t>
            </a:r>
            <a:r>
              <a:rPr lang="en-US" sz="3627" dirty="0">
                <a:solidFill>
                  <a:srgbClr val="FFFFFF"/>
                </a:solidFill>
                <a:latin typeface="Open Sans 2"/>
                <a:ea typeface="Open Sans 2"/>
                <a:cs typeface="Open Sans 2"/>
                <a:sym typeface="Open Sans 2"/>
              </a:rPr>
              <a:t> </a:t>
            </a:r>
            <a:r>
              <a:rPr lang="en-US" sz="3627" dirty="0" err="1">
                <a:solidFill>
                  <a:srgbClr val="FFFFFF"/>
                </a:solidFill>
                <a:latin typeface="Open Sans 2"/>
                <a:ea typeface="Open Sans 2"/>
                <a:cs typeface="Open Sans 2"/>
                <a:sym typeface="Open Sans 2"/>
              </a:rPr>
              <a:t>Katalin</a:t>
            </a:r>
            <a:r>
              <a:rPr lang="en-US" sz="3627" dirty="0">
                <a:solidFill>
                  <a:srgbClr val="FFFFFF"/>
                </a:solidFill>
                <a:latin typeface="Open Sans 2"/>
                <a:ea typeface="Open Sans 2"/>
                <a:cs typeface="Open Sans 2"/>
                <a:sym typeface="Open Sans 2"/>
              </a:rPr>
              <a:t>:</a:t>
            </a:r>
          </a:p>
          <a:p>
            <a:pPr algn="l">
              <a:lnSpc>
                <a:spcPts val="5078"/>
              </a:lnSpc>
              <a:spcBef>
                <a:spcPct val="0"/>
              </a:spcBef>
            </a:pPr>
            <a:r>
              <a:rPr lang="en-US" sz="3627" dirty="0">
                <a:solidFill>
                  <a:srgbClr val="FFFFFF"/>
                </a:solidFill>
                <a:latin typeface="Open Sans 2"/>
                <a:ea typeface="Open Sans 2"/>
                <a:cs typeface="Open Sans 2"/>
                <a:sym typeface="Open Sans 2"/>
              </a:rPr>
              <a:t>A </a:t>
            </a:r>
            <a:r>
              <a:rPr lang="en-US" sz="3627" dirty="0" err="1">
                <a:solidFill>
                  <a:srgbClr val="FFFFFF"/>
                </a:solidFill>
                <a:latin typeface="Open Sans 2"/>
                <a:ea typeface="Open Sans 2"/>
                <a:cs typeface="Open Sans 2"/>
                <a:sym typeface="Open Sans 2"/>
              </a:rPr>
              <a:t>lovak</a:t>
            </a:r>
            <a:r>
              <a:rPr lang="en-US" sz="3627" dirty="0">
                <a:solidFill>
                  <a:srgbClr val="FFFFFF"/>
                </a:solidFill>
                <a:latin typeface="Open Sans 2"/>
                <a:ea typeface="Open Sans 2"/>
                <a:cs typeface="Open Sans 2"/>
                <a:sym typeface="Open Sans 2"/>
              </a:rPr>
              <a:t> </a:t>
            </a:r>
            <a:r>
              <a:rPr lang="en-US" sz="3627" dirty="0" err="1">
                <a:solidFill>
                  <a:srgbClr val="FFFFFF"/>
                </a:solidFill>
                <a:latin typeface="Open Sans 2"/>
                <a:ea typeface="Open Sans 2"/>
                <a:cs typeface="Open Sans 2"/>
                <a:sym typeface="Open Sans 2"/>
              </a:rPr>
              <a:t>tenyésztése</a:t>
            </a:r>
            <a:r>
              <a:rPr lang="en-US" sz="3627" dirty="0">
                <a:solidFill>
                  <a:srgbClr val="FFFFFF"/>
                </a:solidFill>
                <a:latin typeface="Open Sans 2"/>
                <a:ea typeface="Open Sans 2"/>
                <a:cs typeface="Open Sans 2"/>
                <a:sym typeface="Open Sans 2"/>
              </a:rPr>
              <a:t>, </a:t>
            </a:r>
            <a:r>
              <a:rPr lang="en-US" sz="3627" dirty="0" err="1">
                <a:solidFill>
                  <a:srgbClr val="FFFFFF"/>
                </a:solidFill>
                <a:latin typeface="Open Sans 2"/>
                <a:ea typeface="Open Sans 2"/>
                <a:cs typeface="Open Sans 2"/>
                <a:sym typeface="Open Sans 2"/>
              </a:rPr>
              <a:t>takarmányozása</a:t>
            </a:r>
            <a:r>
              <a:rPr lang="en-US" sz="3627" dirty="0">
                <a:solidFill>
                  <a:srgbClr val="FFFFFF"/>
                </a:solidFill>
                <a:latin typeface="Open Sans 2"/>
                <a:ea typeface="Open Sans 2"/>
                <a:cs typeface="Open Sans 2"/>
                <a:sym typeface="Open Sans 2"/>
              </a:rPr>
              <a:t> </a:t>
            </a:r>
            <a:r>
              <a:rPr lang="en-US" sz="3627" dirty="0" err="1">
                <a:solidFill>
                  <a:srgbClr val="FFFFFF"/>
                </a:solidFill>
                <a:latin typeface="Open Sans 2"/>
                <a:ea typeface="Open Sans 2"/>
                <a:cs typeface="Open Sans 2"/>
                <a:sym typeface="Open Sans 2"/>
              </a:rPr>
              <a:t>és</a:t>
            </a:r>
            <a:r>
              <a:rPr lang="en-US" sz="3627" dirty="0">
                <a:solidFill>
                  <a:srgbClr val="FFFFFF"/>
                </a:solidFill>
                <a:latin typeface="Open Sans 2"/>
                <a:ea typeface="Open Sans 2"/>
                <a:cs typeface="Open Sans 2"/>
                <a:sym typeface="Open Sans 2"/>
              </a:rPr>
              <a:t> </a:t>
            </a:r>
            <a:r>
              <a:rPr lang="en-US" sz="3627" dirty="0" err="1">
                <a:solidFill>
                  <a:srgbClr val="FFFFFF"/>
                </a:solidFill>
                <a:latin typeface="Open Sans 2"/>
                <a:ea typeface="Open Sans 2"/>
                <a:cs typeface="Open Sans 2"/>
                <a:sym typeface="Open Sans 2"/>
              </a:rPr>
              <a:t>betegségei</a:t>
            </a:r>
            <a:endParaRPr lang="en-US" sz="3627" dirty="0">
              <a:solidFill>
                <a:srgbClr val="FFFFFF"/>
              </a:solidFill>
              <a:latin typeface="Open Sans 2"/>
              <a:ea typeface="Open Sans 2"/>
              <a:cs typeface="Open Sans 2"/>
              <a:sym typeface="Open Sans 2"/>
            </a:endParaRPr>
          </a:p>
          <a:p>
            <a:pPr algn="l">
              <a:lnSpc>
                <a:spcPts val="5078"/>
              </a:lnSpc>
              <a:spcBef>
                <a:spcPct val="0"/>
              </a:spcBef>
            </a:pPr>
            <a:r>
              <a:rPr lang="sr-Cyrl-RS" sz="3627" smtClean="0">
                <a:solidFill>
                  <a:srgbClr val="FFFFFF"/>
                </a:solidFill>
                <a:latin typeface="Open Sans 2"/>
                <a:ea typeface="Open Sans 2"/>
                <a:cs typeface="Open Sans 2"/>
                <a:sym typeface="Open Sans 2"/>
              </a:rPr>
              <a:t>Издавач</a:t>
            </a:r>
            <a:r>
              <a:rPr lang="en-US" sz="3627" smtClean="0">
                <a:solidFill>
                  <a:srgbClr val="FFFFFF"/>
                </a:solidFill>
                <a:latin typeface="Open Sans 2"/>
                <a:ea typeface="Open Sans 2"/>
                <a:cs typeface="Open Sans 2"/>
                <a:sym typeface="Open Sans 2"/>
              </a:rPr>
              <a:t>: </a:t>
            </a:r>
            <a:r>
              <a:rPr lang="en-US" sz="3627" dirty="0">
                <a:solidFill>
                  <a:srgbClr val="FFFFFF"/>
                </a:solidFill>
                <a:latin typeface="Open Sans 2"/>
                <a:ea typeface="Open Sans 2"/>
                <a:cs typeface="Open Sans 2"/>
                <a:sym typeface="Open Sans 2"/>
              </a:rPr>
              <a:t>Herman </a:t>
            </a:r>
            <a:r>
              <a:rPr lang="en-US" sz="3627" dirty="0" err="1">
                <a:solidFill>
                  <a:srgbClr val="FFFFFF"/>
                </a:solidFill>
                <a:latin typeface="Open Sans 2"/>
                <a:ea typeface="Open Sans 2"/>
                <a:cs typeface="Open Sans 2"/>
                <a:sym typeface="Open Sans 2"/>
              </a:rPr>
              <a:t>Ottó</a:t>
            </a:r>
            <a:r>
              <a:rPr lang="en-US" sz="3627" dirty="0">
                <a:solidFill>
                  <a:srgbClr val="FFFFFF"/>
                </a:solidFill>
                <a:latin typeface="Open Sans 2"/>
                <a:ea typeface="Open Sans 2"/>
                <a:cs typeface="Open Sans 2"/>
                <a:sym typeface="Open Sans 2"/>
              </a:rPr>
              <a:t> </a:t>
            </a:r>
            <a:r>
              <a:rPr lang="en-US" sz="3627" dirty="0" err="1">
                <a:solidFill>
                  <a:srgbClr val="FFFFFF"/>
                </a:solidFill>
                <a:latin typeface="Open Sans 2"/>
                <a:ea typeface="Open Sans 2"/>
                <a:cs typeface="Open Sans 2"/>
                <a:sym typeface="Open Sans 2"/>
              </a:rPr>
              <a:t>Intézet</a:t>
            </a:r>
            <a:r>
              <a:rPr lang="en-US" sz="3627" dirty="0">
                <a:solidFill>
                  <a:srgbClr val="FFFFFF"/>
                </a:solidFill>
                <a:latin typeface="Open Sans 2"/>
                <a:ea typeface="Open Sans 2"/>
                <a:cs typeface="Open Sans 2"/>
                <a:sym typeface="Open Sans 2"/>
              </a:rPr>
              <a:t> Kft.2022</a:t>
            </a:r>
          </a:p>
        </p:txBody>
      </p:sp>
      <p:sp>
        <p:nvSpPr>
          <p:cNvPr id="8" name="TextBox 8"/>
          <p:cNvSpPr txBox="1"/>
          <p:nvPr/>
        </p:nvSpPr>
        <p:spPr>
          <a:xfrm>
            <a:off x="288454" y="7225776"/>
            <a:ext cx="6418380" cy="1077218"/>
          </a:xfrm>
          <a:prstGeom prst="rect">
            <a:avLst/>
          </a:prstGeom>
        </p:spPr>
        <p:txBody>
          <a:bodyPr lIns="0" tIns="0" rIns="0" bIns="0" rtlCol="0" anchor="t">
            <a:spAutoFit/>
          </a:bodyPr>
          <a:lstStyle/>
          <a:p>
            <a:pPr marL="0" lvl="0" indent="0" algn="ctr">
              <a:lnSpc>
                <a:spcPts val="4198"/>
              </a:lnSpc>
              <a:spcBef>
                <a:spcPct val="0"/>
              </a:spcBef>
            </a:pPr>
            <a:r>
              <a:rPr lang="sr-Cyrl-RS" sz="2998" b="1" dirty="0" smtClean="0">
                <a:solidFill>
                  <a:srgbClr val="FCFCFC"/>
                </a:solidFill>
                <a:latin typeface="Cardo Bold"/>
                <a:ea typeface="Cardo Bold"/>
                <a:cs typeface="Cardo Bold"/>
                <a:sym typeface="Cardo Bold"/>
              </a:rPr>
              <a:t>Приредила</a:t>
            </a:r>
            <a:r>
              <a:rPr lang="en-US" sz="2998" b="1" u="none" strike="noStrike" dirty="0" smtClean="0">
                <a:solidFill>
                  <a:srgbClr val="FCFCFC"/>
                </a:solidFill>
                <a:latin typeface="Cardo Bold"/>
                <a:ea typeface="Cardo Bold"/>
                <a:cs typeface="Cardo Bold"/>
                <a:sym typeface="Cardo Bold"/>
              </a:rPr>
              <a:t>:</a:t>
            </a:r>
            <a:endParaRPr lang="en-US" sz="2998" b="1" u="none" strike="noStrike" dirty="0">
              <a:solidFill>
                <a:srgbClr val="FCFCFC"/>
              </a:solidFill>
              <a:latin typeface="Cardo Bold"/>
              <a:ea typeface="Cardo Bold"/>
              <a:cs typeface="Cardo Bold"/>
              <a:sym typeface="Cardo Bold"/>
            </a:endParaRPr>
          </a:p>
          <a:p>
            <a:pPr marL="0" lvl="0" indent="0" algn="ctr">
              <a:lnSpc>
                <a:spcPts val="4198"/>
              </a:lnSpc>
              <a:spcBef>
                <a:spcPct val="0"/>
              </a:spcBef>
            </a:pPr>
            <a:r>
              <a:rPr lang="en-US" sz="2998" b="1" u="none" strike="noStrike" dirty="0" err="1">
                <a:solidFill>
                  <a:srgbClr val="FCFCFC"/>
                </a:solidFill>
                <a:latin typeface="Cardo Bold"/>
                <a:ea typeface="Cardo Bold"/>
                <a:cs typeface="Cardo Bold"/>
                <a:sym typeface="Cardo Bold"/>
              </a:rPr>
              <a:t>Radics</a:t>
            </a:r>
            <a:r>
              <a:rPr lang="en-US" sz="2998" b="1" u="none" strike="noStrike" dirty="0">
                <a:solidFill>
                  <a:srgbClr val="FCFCFC"/>
                </a:solidFill>
                <a:latin typeface="Cardo Bold"/>
                <a:ea typeface="Cardo Bold"/>
                <a:cs typeface="Cardo Bold"/>
                <a:sym typeface="Cardo Bold"/>
              </a:rPr>
              <a:t>- </a:t>
            </a:r>
            <a:r>
              <a:rPr lang="en-US" sz="2998" b="1" u="none" strike="noStrike" dirty="0" err="1">
                <a:solidFill>
                  <a:srgbClr val="FCFCFC"/>
                </a:solidFill>
                <a:latin typeface="Cardo Bold"/>
                <a:ea typeface="Cardo Bold"/>
                <a:cs typeface="Cardo Bold"/>
                <a:sym typeface="Cardo Bold"/>
              </a:rPr>
              <a:t>Lafkó</a:t>
            </a:r>
            <a:r>
              <a:rPr lang="en-US" sz="2998" b="1" u="none" strike="noStrike" dirty="0">
                <a:solidFill>
                  <a:srgbClr val="FCFCFC"/>
                </a:solidFill>
                <a:latin typeface="Cardo Bold"/>
                <a:ea typeface="Cardo Bold"/>
                <a:cs typeface="Cardo Bold"/>
                <a:sym typeface="Cardo Bold"/>
              </a:rPr>
              <a:t> </a:t>
            </a:r>
            <a:r>
              <a:rPr lang="en-US" sz="2998" b="1" u="none" strike="noStrike" dirty="0" err="1">
                <a:solidFill>
                  <a:srgbClr val="FCFCFC"/>
                </a:solidFill>
                <a:latin typeface="Cardo Bold"/>
                <a:ea typeface="Cardo Bold"/>
                <a:cs typeface="Cardo Bold"/>
                <a:sym typeface="Cardo Bold"/>
              </a:rPr>
              <a:t>Zsuzsanna</a:t>
            </a:r>
            <a:endParaRPr lang="en-US" sz="2998" b="1" u="none" strike="noStrike" dirty="0">
              <a:solidFill>
                <a:srgbClr val="FCFCFC"/>
              </a:solidFill>
              <a:latin typeface="Cardo Bold"/>
              <a:ea typeface="Cardo Bold"/>
              <a:cs typeface="Cardo Bold"/>
              <a:sym typeface="Cardo Bold"/>
            </a:endParaRPr>
          </a:p>
        </p:txBody>
      </p:sp>
      <p:sp>
        <p:nvSpPr>
          <p:cNvPr id="9" name="TextBox 9"/>
          <p:cNvSpPr txBox="1"/>
          <p:nvPr/>
        </p:nvSpPr>
        <p:spPr>
          <a:xfrm>
            <a:off x="7693462" y="7225776"/>
            <a:ext cx="2901077" cy="1552610"/>
          </a:xfrm>
          <a:prstGeom prst="rect">
            <a:avLst/>
          </a:prstGeom>
        </p:spPr>
        <p:txBody>
          <a:bodyPr lIns="0" tIns="0" rIns="0" bIns="0" rtlCol="0" anchor="t">
            <a:spAutoFit/>
          </a:bodyPr>
          <a:lstStyle/>
          <a:p>
            <a:pPr algn="ctr">
              <a:lnSpc>
                <a:spcPts val="4198"/>
              </a:lnSpc>
            </a:pPr>
            <a:r>
              <a:rPr lang="sr-Cyrl-RS" sz="2998" b="1" dirty="0" smtClean="0">
                <a:solidFill>
                  <a:srgbClr val="FFFFFF"/>
                </a:solidFill>
                <a:latin typeface="Cardo Bold"/>
                <a:ea typeface="Cardo Bold"/>
                <a:cs typeface="Cardo Bold"/>
                <a:sym typeface="Cardo Bold"/>
              </a:rPr>
              <a:t>Сарађивала</a:t>
            </a:r>
            <a:r>
              <a:rPr lang="en-US" sz="2998" b="1" dirty="0" smtClean="0">
                <a:solidFill>
                  <a:srgbClr val="FFFFFF"/>
                </a:solidFill>
                <a:latin typeface="Cardo Bold"/>
                <a:ea typeface="Cardo Bold"/>
                <a:cs typeface="Cardo Bold"/>
                <a:sym typeface="Cardo Bold"/>
              </a:rPr>
              <a:t>:</a:t>
            </a:r>
            <a:endParaRPr lang="en-US" sz="2998" b="1" dirty="0">
              <a:solidFill>
                <a:srgbClr val="FFFFFF"/>
              </a:solidFill>
              <a:latin typeface="Cardo Bold"/>
              <a:ea typeface="Cardo Bold"/>
              <a:cs typeface="Cardo Bold"/>
              <a:sym typeface="Cardo Bold"/>
            </a:endParaRPr>
          </a:p>
          <a:p>
            <a:pPr algn="ctr">
              <a:lnSpc>
                <a:spcPts val="4198"/>
              </a:lnSpc>
            </a:pPr>
            <a:r>
              <a:rPr lang="en-US" sz="2998" b="1" dirty="0" err="1">
                <a:solidFill>
                  <a:srgbClr val="FFFFFF"/>
                </a:solidFill>
                <a:latin typeface="Cardo Bold"/>
                <a:ea typeface="Cardo Bold"/>
                <a:cs typeface="Cardo Bold"/>
                <a:sym typeface="Cardo Bold"/>
              </a:rPr>
              <a:t>Csendes</a:t>
            </a:r>
            <a:r>
              <a:rPr lang="en-US" sz="2998" b="1" dirty="0">
                <a:solidFill>
                  <a:srgbClr val="FFFFFF"/>
                </a:solidFill>
                <a:latin typeface="Cardo Bold"/>
                <a:ea typeface="Cardo Bold"/>
                <a:cs typeface="Cardo Bold"/>
                <a:sym typeface="Cardo Bold"/>
              </a:rPr>
              <a:t> </a:t>
            </a:r>
            <a:r>
              <a:rPr lang="en-US" sz="2998" b="1" dirty="0" err="1">
                <a:solidFill>
                  <a:srgbClr val="FFFFFF"/>
                </a:solidFill>
                <a:latin typeface="Cardo Bold"/>
                <a:ea typeface="Cardo Bold"/>
                <a:cs typeface="Cardo Bold"/>
                <a:sym typeface="Cardo Bold"/>
              </a:rPr>
              <a:t>Míra</a:t>
            </a:r>
            <a:endParaRPr lang="en-US" sz="2998" b="1" dirty="0">
              <a:solidFill>
                <a:srgbClr val="FFFFFF"/>
              </a:solidFill>
              <a:latin typeface="Cardo Bold"/>
              <a:ea typeface="Cardo Bold"/>
              <a:cs typeface="Cardo Bold"/>
              <a:sym typeface="Cardo Bold"/>
            </a:endParaRPr>
          </a:p>
          <a:p>
            <a:pPr algn="ctr">
              <a:lnSpc>
                <a:spcPts val="4198"/>
              </a:lnSpc>
              <a:spcBef>
                <a:spcPct val="0"/>
              </a:spcBef>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4241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5143500"/>
            <a:chOff x="0" y="0"/>
            <a:chExt cx="24384000" cy="6858000"/>
          </a:xfrm>
        </p:grpSpPr>
        <p:pic>
          <p:nvPicPr>
            <p:cNvPr id="3" name="Picture 3"/>
            <p:cNvPicPr>
              <a:picLocks noChangeAspect="1"/>
            </p:cNvPicPr>
            <p:nvPr/>
          </p:nvPicPr>
          <p:blipFill>
            <a:blip r:embed="rId2"/>
            <a:srcRect t="25000" b="25000"/>
            <a:stretch>
              <a:fillRect/>
            </a:stretch>
          </p:blipFill>
          <p:spPr>
            <a:xfrm>
              <a:off x="0" y="0"/>
              <a:ext cx="24384000" cy="6858000"/>
            </a:xfrm>
            <a:prstGeom prst="rect">
              <a:avLst/>
            </a:prstGeom>
          </p:spPr>
        </p:pic>
      </p:grpSp>
      <p:sp>
        <p:nvSpPr>
          <p:cNvPr id="4" name="TextBox 4"/>
          <p:cNvSpPr txBox="1"/>
          <p:nvPr/>
        </p:nvSpPr>
        <p:spPr>
          <a:xfrm>
            <a:off x="3191676" y="5610859"/>
            <a:ext cx="10959226" cy="2981907"/>
          </a:xfrm>
          <a:prstGeom prst="rect">
            <a:avLst/>
          </a:prstGeom>
        </p:spPr>
        <p:txBody>
          <a:bodyPr lIns="0" tIns="0" rIns="0" bIns="0" rtlCol="0" anchor="t">
            <a:spAutoFit/>
          </a:bodyPr>
          <a:lstStyle/>
          <a:p>
            <a:pPr algn="ctr">
              <a:lnSpc>
                <a:spcPts val="5879"/>
              </a:lnSpc>
            </a:pPr>
            <a:r>
              <a:rPr lang="sr-Latn-CS" sz="4400" dirty="0" smtClean="0">
                <a:solidFill>
                  <a:srgbClr val="FFFF00"/>
                </a:solidFill>
              </a:rPr>
              <a:t>Важно је имати на уму да се коњи хране према свом полу, намени и старости! </a:t>
            </a:r>
            <a:endParaRPr lang="sr-Cyrl-RS" sz="4400" dirty="0" smtClean="0">
              <a:solidFill>
                <a:srgbClr val="FFFF00"/>
              </a:solidFill>
            </a:endParaRPr>
          </a:p>
          <a:p>
            <a:pPr algn="ctr">
              <a:lnSpc>
                <a:spcPts val="5879"/>
              </a:lnSpc>
            </a:pPr>
            <a:r>
              <a:rPr lang="sr-Latn-CS" sz="4400" dirty="0" smtClean="0">
                <a:solidFill>
                  <a:srgbClr val="FFFF00"/>
                </a:solidFill>
              </a:rPr>
              <a:t>Да </a:t>
            </a:r>
            <a:r>
              <a:rPr lang="sr-Latn-CS" sz="4400" dirty="0" smtClean="0">
                <a:solidFill>
                  <a:srgbClr val="FFFF00"/>
                </a:solidFill>
              </a:rPr>
              <a:t>бисте припремили оброк хране, важно је знати каквој врсти стреса је коњ изложен!</a:t>
            </a:r>
            <a:endParaRPr lang="en-US" sz="4099" dirty="0">
              <a:solidFill>
                <a:srgbClr val="FFFF00"/>
              </a:solidFill>
              <a:latin typeface="TS Arabic Bebas Neue Pro"/>
              <a:ea typeface="TS Arabic Bebas Neue Pro"/>
              <a:cs typeface="TS Arabic Bebas Neue Pro"/>
              <a:sym typeface="TS Arabic Bebas Neue Pr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4241F"/>
        </a:solidFill>
        <a:effectLst/>
      </p:bgPr>
    </p:bg>
    <p:spTree>
      <p:nvGrpSpPr>
        <p:cNvPr id="1" name=""/>
        <p:cNvGrpSpPr/>
        <p:nvPr/>
      </p:nvGrpSpPr>
      <p:grpSpPr>
        <a:xfrm>
          <a:off x="0" y="0"/>
          <a:ext cx="0" cy="0"/>
          <a:chOff x="0" y="0"/>
          <a:chExt cx="0" cy="0"/>
        </a:xfrm>
      </p:grpSpPr>
      <p:grpSp>
        <p:nvGrpSpPr>
          <p:cNvPr id="2" name="Group 2"/>
          <p:cNvGrpSpPr/>
          <p:nvPr/>
        </p:nvGrpSpPr>
        <p:grpSpPr>
          <a:xfrm>
            <a:off x="-1417804" y="-1154444"/>
            <a:ext cx="5246370" cy="524637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t="-9267" b="-68510"/>
              </a:stretch>
            </a:blipFill>
          </p:spPr>
        </p:sp>
      </p:grpSp>
      <p:sp>
        <p:nvSpPr>
          <p:cNvPr id="4" name="TextBox 4"/>
          <p:cNvSpPr txBox="1"/>
          <p:nvPr/>
        </p:nvSpPr>
        <p:spPr>
          <a:xfrm>
            <a:off x="3357522" y="2571732"/>
            <a:ext cx="11139370" cy="4462760"/>
          </a:xfrm>
          <a:prstGeom prst="rect">
            <a:avLst/>
          </a:prstGeom>
        </p:spPr>
        <p:txBody>
          <a:bodyPr lIns="0" tIns="0" rIns="0" bIns="0" rtlCol="0" anchor="t">
            <a:spAutoFit/>
          </a:bodyPr>
          <a:lstStyle/>
          <a:p>
            <a:pPr algn="ctr">
              <a:lnSpc>
                <a:spcPts val="11647"/>
              </a:lnSpc>
            </a:pPr>
            <a:r>
              <a:rPr lang="sr-Latn-CS" sz="9600" dirty="0" smtClean="0">
                <a:solidFill>
                  <a:srgbClr val="FFFF00"/>
                </a:solidFill>
              </a:rPr>
              <a:t>НАЧИН СПРОВОЂЕЊА </a:t>
            </a:r>
            <a:r>
              <a:rPr lang="sr-Latn-CS" sz="9600" dirty="0" smtClean="0">
                <a:solidFill>
                  <a:srgbClr val="FFFF00"/>
                </a:solidFill>
              </a:rPr>
              <a:t>ХРАЊЕЊА</a:t>
            </a:r>
            <a:endParaRPr lang="en-US" sz="10686" dirty="0">
              <a:solidFill>
                <a:srgbClr val="FFFF00"/>
              </a:solidFill>
              <a:latin typeface="Bebas Neue Cyrillic"/>
              <a:ea typeface="Bebas Neue Cyrillic"/>
              <a:cs typeface="Bebas Neue Cyrillic"/>
              <a:sym typeface="Bebas Neue Cyrillic"/>
            </a:endParaRPr>
          </a:p>
        </p:txBody>
      </p:sp>
      <p:grpSp>
        <p:nvGrpSpPr>
          <p:cNvPr id="5" name="Group 5"/>
          <p:cNvGrpSpPr/>
          <p:nvPr/>
        </p:nvGrpSpPr>
        <p:grpSpPr>
          <a:xfrm>
            <a:off x="13988070" y="-1154444"/>
            <a:ext cx="5246370" cy="524637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t="-38996" b="-38996"/>
              </a:stretch>
            </a:blipFill>
          </p:spPr>
        </p:sp>
      </p:grpSp>
      <p:sp>
        <p:nvSpPr>
          <p:cNvPr id="7" name="TextBox 7"/>
          <p:cNvSpPr txBox="1"/>
          <p:nvPr/>
        </p:nvSpPr>
        <p:spPr>
          <a:xfrm>
            <a:off x="3500398" y="7572392"/>
            <a:ext cx="11139370" cy="560731"/>
          </a:xfrm>
          <a:prstGeom prst="rect">
            <a:avLst/>
          </a:prstGeom>
        </p:spPr>
        <p:txBody>
          <a:bodyPr lIns="0" tIns="0" rIns="0" bIns="0" rtlCol="0" anchor="t">
            <a:spAutoFit/>
          </a:bodyPr>
          <a:lstStyle/>
          <a:p>
            <a:pPr algn="ctr">
              <a:lnSpc>
                <a:spcPts val="4619"/>
              </a:lnSpc>
              <a:spcBef>
                <a:spcPct val="0"/>
              </a:spcBef>
            </a:pPr>
            <a:r>
              <a:rPr lang="sr-Latn-CS" sz="3600" dirty="0" smtClean="0">
                <a:solidFill>
                  <a:schemeClr val="bg1"/>
                </a:solidFill>
              </a:rPr>
              <a:t>Начин храњења је под утицајем технологије држања</a:t>
            </a:r>
            <a:endParaRPr lang="en-US" sz="3299" dirty="0">
              <a:solidFill>
                <a:schemeClr val="bg1"/>
              </a:solidFill>
              <a:latin typeface="TS Arabic Bebas Neue Pro"/>
              <a:ea typeface="TS Arabic Bebas Neue Pro"/>
              <a:cs typeface="TS Arabic Bebas Neue Pro"/>
              <a:sym typeface="TS Arabic Bebas Neue Pro"/>
            </a:endParaRPr>
          </a:p>
        </p:txBody>
      </p:sp>
      <p:sp>
        <p:nvSpPr>
          <p:cNvPr id="8" name="TextBox 8"/>
          <p:cNvSpPr txBox="1"/>
          <p:nvPr/>
        </p:nvSpPr>
        <p:spPr>
          <a:xfrm>
            <a:off x="2258047" y="6472518"/>
            <a:ext cx="3596405" cy="445135"/>
          </a:xfrm>
          <a:prstGeom prst="rect">
            <a:avLst/>
          </a:prstGeom>
        </p:spPr>
        <p:txBody>
          <a:bodyPr lIns="0" tIns="0" rIns="0" bIns="0" rtlCol="0" anchor="t">
            <a:spAutoFit/>
          </a:bodyPr>
          <a:lstStyle/>
          <a:p>
            <a:pPr algn="ctr">
              <a:lnSpc>
                <a:spcPts val="3499"/>
              </a:lnSpc>
              <a:spcBef>
                <a:spcPct val="0"/>
              </a:spcBef>
            </a:pPr>
            <a:r>
              <a:rPr lang="en-US" sz="2499" b="1">
                <a:solidFill>
                  <a:srgbClr val="14241F"/>
                </a:solidFill>
                <a:latin typeface="TS Arabic Bebas Neue Pro Bold"/>
                <a:ea typeface="TS Arabic Bebas Neue Pro Bold"/>
                <a:cs typeface="TS Arabic Bebas Neue Pro Bold"/>
                <a:sym typeface="TS Arabic Bebas Neue Pro Bold"/>
              </a:rPr>
              <a:t>csoportos tartás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4241F"/>
        </a:solidFill>
        <a:effectLst/>
      </p:bgPr>
    </p:bg>
    <p:spTree>
      <p:nvGrpSpPr>
        <p:cNvPr id="1" name=""/>
        <p:cNvGrpSpPr/>
        <p:nvPr/>
      </p:nvGrpSpPr>
      <p:grpSpPr>
        <a:xfrm>
          <a:off x="0" y="0"/>
          <a:ext cx="0" cy="0"/>
          <a:chOff x="0" y="0"/>
          <a:chExt cx="0" cy="0"/>
        </a:xfrm>
      </p:grpSpPr>
      <p:grpSp>
        <p:nvGrpSpPr>
          <p:cNvPr id="2" name="Group 2"/>
          <p:cNvGrpSpPr/>
          <p:nvPr/>
        </p:nvGrpSpPr>
        <p:grpSpPr>
          <a:xfrm>
            <a:off x="591460" y="474144"/>
            <a:ext cx="7470996" cy="697494"/>
            <a:chOff x="0" y="0"/>
            <a:chExt cx="1623190" cy="151541"/>
          </a:xfrm>
        </p:grpSpPr>
        <p:sp>
          <p:nvSpPr>
            <p:cNvPr id="3" name="Freeform 3"/>
            <p:cNvSpPr/>
            <p:nvPr/>
          </p:nvSpPr>
          <p:spPr>
            <a:xfrm>
              <a:off x="0" y="0"/>
              <a:ext cx="1623190" cy="151541"/>
            </a:xfrm>
            <a:custGeom>
              <a:avLst/>
              <a:gdLst/>
              <a:ahLst/>
              <a:cxnLst/>
              <a:rect l="l" t="t" r="r" b="b"/>
              <a:pathLst>
                <a:path w="1623190" h="151541">
                  <a:moveTo>
                    <a:pt x="37305" y="0"/>
                  </a:moveTo>
                  <a:lnTo>
                    <a:pt x="1585884" y="0"/>
                  </a:lnTo>
                  <a:cubicBezTo>
                    <a:pt x="1606487" y="0"/>
                    <a:pt x="1623190" y="16702"/>
                    <a:pt x="1623190" y="37305"/>
                  </a:cubicBezTo>
                  <a:lnTo>
                    <a:pt x="1623190" y="114236"/>
                  </a:lnTo>
                  <a:cubicBezTo>
                    <a:pt x="1623190" y="124130"/>
                    <a:pt x="1619259" y="133619"/>
                    <a:pt x="1612263" y="140615"/>
                  </a:cubicBezTo>
                  <a:cubicBezTo>
                    <a:pt x="1605267" y="147611"/>
                    <a:pt x="1595778" y="151541"/>
                    <a:pt x="1585884" y="151541"/>
                  </a:cubicBezTo>
                  <a:lnTo>
                    <a:pt x="37305" y="151541"/>
                  </a:lnTo>
                  <a:cubicBezTo>
                    <a:pt x="16702" y="151541"/>
                    <a:pt x="0" y="134839"/>
                    <a:pt x="0" y="114236"/>
                  </a:cubicBezTo>
                  <a:lnTo>
                    <a:pt x="0" y="37305"/>
                  </a:lnTo>
                  <a:cubicBezTo>
                    <a:pt x="0" y="16702"/>
                    <a:pt x="16702" y="0"/>
                    <a:pt x="37305" y="0"/>
                  </a:cubicBezTo>
                  <a:close/>
                </a:path>
              </a:pathLst>
            </a:custGeom>
            <a:solidFill>
              <a:srgbClr val="FFFFFF"/>
            </a:solidFill>
            <a:ln w="47625" cap="rnd">
              <a:solidFill>
                <a:srgbClr val="F7F3ED"/>
              </a:solidFill>
              <a:prstDash val="solid"/>
              <a:round/>
            </a:ln>
          </p:spPr>
        </p:sp>
        <p:sp>
          <p:nvSpPr>
            <p:cNvPr id="4" name="TextBox 4"/>
            <p:cNvSpPr txBox="1"/>
            <p:nvPr/>
          </p:nvSpPr>
          <p:spPr>
            <a:xfrm>
              <a:off x="0" y="-57150"/>
              <a:ext cx="1623190" cy="208691"/>
            </a:xfrm>
            <a:prstGeom prst="rect">
              <a:avLst/>
            </a:prstGeom>
          </p:spPr>
          <p:txBody>
            <a:bodyPr lIns="57177" tIns="57177" rIns="57177" bIns="57177" rtlCol="0" anchor="ctr"/>
            <a:lstStyle/>
            <a:p>
              <a:pPr algn="ctr">
                <a:lnSpc>
                  <a:spcPts val="3568"/>
                </a:lnSpc>
              </a:pPr>
              <a:endParaRPr/>
            </a:p>
          </p:txBody>
        </p:sp>
      </p:grpSp>
      <p:sp>
        <p:nvSpPr>
          <p:cNvPr id="5" name="Freeform 5"/>
          <p:cNvSpPr/>
          <p:nvPr/>
        </p:nvSpPr>
        <p:spPr>
          <a:xfrm>
            <a:off x="7372574" y="560852"/>
            <a:ext cx="524079" cy="524079"/>
          </a:xfrm>
          <a:custGeom>
            <a:avLst/>
            <a:gdLst/>
            <a:ahLst/>
            <a:cxnLst/>
            <a:rect l="l" t="t" r="r" b="b"/>
            <a:pathLst>
              <a:path w="524079" h="524079">
                <a:moveTo>
                  <a:pt x="0" y="0"/>
                </a:moveTo>
                <a:lnTo>
                  <a:pt x="524079" y="0"/>
                </a:lnTo>
                <a:lnTo>
                  <a:pt x="524079" y="524079"/>
                </a:lnTo>
                <a:lnTo>
                  <a:pt x="0" y="524079"/>
                </a:lnTo>
                <a:lnTo>
                  <a:pt x="0" y="0"/>
                </a:lnTo>
                <a:close/>
              </a:path>
            </a:pathLst>
          </a:custGeom>
          <a:blipFill>
            <a:blip r:embed="rId3" cstate="print">
              <a:extLst>
                <a:ext uri="{96DAC541-7B7A-43D3-8B79-37D633B846F1}">
                  <asvg:svgBlip xmlns="" xmlns:asvg="http://schemas.microsoft.com/office/drawing/2016/SVG/main" r:embed="rId4"/>
                </a:ext>
              </a:extLst>
            </a:blip>
            <a:stretch>
              <a:fillRect/>
            </a:stretch>
          </a:blipFill>
        </p:spPr>
      </p:sp>
      <p:grpSp>
        <p:nvGrpSpPr>
          <p:cNvPr id="6" name="Group 6"/>
          <p:cNvGrpSpPr/>
          <p:nvPr/>
        </p:nvGrpSpPr>
        <p:grpSpPr>
          <a:xfrm>
            <a:off x="13809553" y="-404432"/>
            <a:ext cx="4478447" cy="6124473"/>
            <a:chOff x="0" y="0"/>
            <a:chExt cx="5971263" cy="8165964"/>
          </a:xfrm>
        </p:grpSpPr>
        <p:pic>
          <p:nvPicPr>
            <p:cNvPr id="7" name="Picture 7">
              <a:hlinkClick r:id="" action="ppaction://media"/>
            </p:cNvPr>
            <p:cNvPicPr>
              <a:picLocks noChangeAspect="1"/>
            </p:cNvPicPr>
            <p:nvPr>
              <a:videoFile r:link="rId1"/>
              <p:extLst>
                <p:ext uri="{DAA4B4D4-6D71-4841-9C94-3DE7FCFB9230}">
                  <p14:media xmlns="" xmlns:p14="http://schemas.microsoft.com/office/powerpoint/2010/main" r:embed="rId6"/>
                </p:ext>
              </p:extLst>
            </p:nvPr>
          </p:nvPicPr>
          <p:blipFill>
            <a:blip r:embed="rId7"/>
            <a:srcRect t="11537" b="11537"/>
            <a:stretch>
              <a:fillRect/>
            </a:stretch>
          </p:blipFill>
          <p:spPr>
            <a:xfrm>
              <a:off x="0" y="0"/>
              <a:ext cx="5971263" cy="8165964"/>
            </a:xfrm>
            <a:prstGeom prst="rect">
              <a:avLst/>
            </a:prstGeom>
          </p:spPr>
        </p:pic>
      </p:grpSp>
      <p:grpSp>
        <p:nvGrpSpPr>
          <p:cNvPr id="8" name="Group 8"/>
          <p:cNvGrpSpPr/>
          <p:nvPr/>
        </p:nvGrpSpPr>
        <p:grpSpPr>
          <a:xfrm>
            <a:off x="13809553" y="6061367"/>
            <a:ext cx="4478447" cy="4855126"/>
            <a:chOff x="0" y="0"/>
            <a:chExt cx="5971263" cy="6473502"/>
          </a:xfrm>
        </p:grpSpPr>
        <p:pic>
          <p:nvPicPr>
            <p:cNvPr id="9" name="Picture 9"/>
            <p:cNvPicPr>
              <a:picLocks noChangeAspect="1"/>
            </p:cNvPicPr>
            <p:nvPr/>
          </p:nvPicPr>
          <p:blipFill>
            <a:blip r:embed="rId8"/>
            <a:srcRect l="15409" r="15409"/>
            <a:stretch>
              <a:fillRect/>
            </a:stretch>
          </p:blipFill>
          <p:spPr>
            <a:xfrm>
              <a:off x="0" y="0"/>
              <a:ext cx="5971263" cy="6473502"/>
            </a:xfrm>
            <a:prstGeom prst="rect">
              <a:avLst/>
            </a:prstGeom>
          </p:spPr>
        </p:pic>
      </p:grpSp>
      <p:sp>
        <p:nvSpPr>
          <p:cNvPr id="10" name="TextBox 10"/>
          <p:cNvSpPr txBox="1"/>
          <p:nvPr/>
        </p:nvSpPr>
        <p:spPr>
          <a:xfrm>
            <a:off x="591460" y="1925395"/>
            <a:ext cx="12355332" cy="1919436"/>
          </a:xfrm>
          <a:prstGeom prst="rect">
            <a:avLst/>
          </a:prstGeom>
        </p:spPr>
        <p:txBody>
          <a:bodyPr lIns="0" tIns="0" rIns="0" bIns="0" rtlCol="0" anchor="t">
            <a:spAutoFit/>
          </a:bodyPr>
          <a:lstStyle/>
          <a:p>
            <a:pPr marL="582930" lvl="1" indent="-291465">
              <a:lnSpc>
                <a:spcPts val="3779"/>
              </a:lnSpc>
              <a:spcBef>
                <a:spcPct val="0"/>
              </a:spcBef>
              <a:buFont typeface="Arial"/>
              <a:buChar char="•"/>
            </a:pPr>
            <a:r>
              <a:rPr lang="sr-Latn-CS" sz="2800" dirty="0" smtClean="0">
                <a:solidFill>
                  <a:schemeClr val="bg1"/>
                </a:solidFill>
              </a:rPr>
              <a:t>Ждребад се раздваја по старости и полу, а коњи по употреби (нпр. кобиле за приплод или радни коњи који се држе у тркачкој штали, у ком случају се кастрати могу држати заједно са кобилама, али се пастуви увек држе одвојено), што олакшава храњење.</a:t>
            </a:r>
            <a:endParaRPr lang="en-US" sz="2700" dirty="0">
              <a:solidFill>
                <a:schemeClr val="bg1"/>
              </a:solidFill>
              <a:latin typeface="TS Arabic Bebas Neue Pro"/>
              <a:ea typeface="TS Arabic Bebas Neue Pro"/>
              <a:cs typeface="TS Arabic Bebas Neue Pro"/>
              <a:sym typeface="TS Arabic Bebas Neue Pro"/>
            </a:endParaRPr>
          </a:p>
        </p:txBody>
      </p:sp>
      <p:sp>
        <p:nvSpPr>
          <p:cNvPr id="11" name="TextBox 11"/>
          <p:cNvSpPr txBox="1"/>
          <p:nvPr/>
        </p:nvSpPr>
        <p:spPr>
          <a:xfrm>
            <a:off x="-158187" y="576511"/>
            <a:ext cx="5960796" cy="428643"/>
          </a:xfrm>
          <a:prstGeom prst="rect">
            <a:avLst/>
          </a:prstGeom>
        </p:spPr>
        <p:txBody>
          <a:bodyPr lIns="0" tIns="0" rIns="0" bIns="0" rtlCol="0" anchor="t">
            <a:spAutoFit/>
          </a:bodyPr>
          <a:lstStyle/>
          <a:p>
            <a:pPr algn="ctr">
              <a:lnSpc>
                <a:spcPts val="3499"/>
              </a:lnSpc>
              <a:spcBef>
                <a:spcPct val="0"/>
              </a:spcBef>
            </a:pPr>
            <a:r>
              <a:rPr lang="sr-Latn-CS" sz="2800" b="1" dirty="0" smtClean="0"/>
              <a:t>У случају групног држања:</a:t>
            </a:r>
            <a:endParaRPr lang="en-US" sz="2499" b="1" dirty="0">
              <a:solidFill>
                <a:srgbClr val="14241F"/>
              </a:solidFill>
              <a:latin typeface="TS Arabic Bebas Neue Pro Bold"/>
              <a:ea typeface="TS Arabic Bebas Neue Pro Bold"/>
              <a:cs typeface="TS Arabic Bebas Neue Pro Bold"/>
              <a:sym typeface="TS Arabic Bebas Neue Pro Bold"/>
            </a:endParaRPr>
          </a:p>
        </p:txBody>
      </p:sp>
      <p:grpSp>
        <p:nvGrpSpPr>
          <p:cNvPr id="12" name="Group 12"/>
          <p:cNvGrpSpPr/>
          <p:nvPr/>
        </p:nvGrpSpPr>
        <p:grpSpPr>
          <a:xfrm>
            <a:off x="591460" y="4610821"/>
            <a:ext cx="4461501" cy="532679"/>
            <a:chOff x="0" y="0"/>
            <a:chExt cx="969330" cy="115733"/>
          </a:xfrm>
        </p:grpSpPr>
        <p:sp>
          <p:nvSpPr>
            <p:cNvPr id="13" name="Freeform 13"/>
            <p:cNvSpPr/>
            <p:nvPr/>
          </p:nvSpPr>
          <p:spPr>
            <a:xfrm>
              <a:off x="0" y="0"/>
              <a:ext cx="969330" cy="115733"/>
            </a:xfrm>
            <a:custGeom>
              <a:avLst/>
              <a:gdLst/>
              <a:ahLst/>
              <a:cxnLst/>
              <a:rect l="l" t="t" r="r" b="b"/>
              <a:pathLst>
                <a:path w="969330" h="115733">
                  <a:moveTo>
                    <a:pt x="57866" y="0"/>
                  </a:moveTo>
                  <a:lnTo>
                    <a:pt x="911464" y="0"/>
                  </a:lnTo>
                  <a:cubicBezTo>
                    <a:pt x="926811" y="0"/>
                    <a:pt x="941530" y="6097"/>
                    <a:pt x="952382" y="16949"/>
                  </a:cubicBezTo>
                  <a:cubicBezTo>
                    <a:pt x="963234" y="27801"/>
                    <a:pt x="969330" y="42519"/>
                    <a:pt x="969330" y="57866"/>
                  </a:cubicBezTo>
                  <a:lnTo>
                    <a:pt x="969330" y="57866"/>
                  </a:lnTo>
                  <a:cubicBezTo>
                    <a:pt x="969330" y="89825"/>
                    <a:pt x="943423" y="115733"/>
                    <a:pt x="911464" y="115733"/>
                  </a:cubicBezTo>
                  <a:lnTo>
                    <a:pt x="57866" y="115733"/>
                  </a:lnTo>
                  <a:cubicBezTo>
                    <a:pt x="42519" y="115733"/>
                    <a:pt x="27801" y="109636"/>
                    <a:pt x="16949" y="98784"/>
                  </a:cubicBezTo>
                  <a:cubicBezTo>
                    <a:pt x="6097" y="87932"/>
                    <a:pt x="0" y="73213"/>
                    <a:pt x="0" y="57866"/>
                  </a:cubicBezTo>
                  <a:lnTo>
                    <a:pt x="0" y="57866"/>
                  </a:lnTo>
                  <a:cubicBezTo>
                    <a:pt x="0" y="42519"/>
                    <a:pt x="6097" y="27801"/>
                    <a:pt x="16949" y="16949"/>
                  </a:cubicBezTo>
                  <a:cubicBezTo>
                    <a:pt x="27801" y="6097"/>
                    <a:pt x="42519" y="0"/>
                    <a:pt x="57866" y="0"/>
                  </a:cubicBezTo>
                  <a:close/>
                </a:path>
              </a:pathLst>
            </a:custGeom>
            <a:solidFill>
              <a:srgbClr val="FFFFFF"/>
            </a:solidFill>
            <a:ln w="47625" cap="rnd">
              <a:solidFill>
                <a:srgbClr val="F7F3ED"/>
              </a:solidFill>
              <a:prstDash val="solid"/>
              <a:round/>
            </a:ln>
          </p:spPr>
        </p:sp>
        <p:sp>
          <p:nvSpPr>
            <p:cNvPr id="14" name="TextBox 14"/>
            <p:cNvSpPr txBox="1"/>
            <p:nvPr/>
          </p:nvSpPr>
          <p:spPr>
            <a:xfrm>
              <a:off x="0" y="-57150"/>
              <a:ext cx="969330" cy="172883"/>
            </a:xfrm>
            <a:prstGeom prst="rect">
              <a:avLst/>
            </a:prstGeom>
          </p:spPr>
          <p:txBody>
            <a:bodyPr lIns="57177" tIns="57177" rIns="57177" bIns="57177" rtlCol="0" anchor="ctr"/>
            <a:lstStyle/>
            <a:p>
              <a:pPr algn="ctr">
                <a:lnSpc>
                  <a:spcPts val="3568"/>
                </a:lnSpc>
              </a:pPr>
              <a:endParaRPr/>
            </a:p>
          </p:txBody>
        </p:sp>
      </p:grpSp>
      <p:sp>
        <p:nvSpPr>
          <p:cNvPr id="15" name="TextBox 15"/>
          <p:cNvSpPr txBox="1"/>
          <p:nvPr/>
        </p:nvSpPr>
        <p:spPr>
          <a:xfrm>
            <a:off x="-571568" y="4643434"/>
            <a:ext cx="5960796" cy="428643"/>
          </a:xfrm>
          <a:prstGeom prst="rect">
            <a:avLst/>
          </a:prstGeom>
        </p:spPr>
        <p:txBody>
          <a:bodyPr lIns="0" tIns="0" rIns="0" bIns="0" rtlCol="0" anchor="t">
            <a:spAutoFit/>
          </a:bodyPr>
          <a:lstStyle/>
          <a:p>
            <a:pPr algn="ctr">
              <a:lnSpc>
                <a:spcPts val="3499"/>
              </a:lnSpc>
              <a:spcBef>
                <a:spcPct val="0"/>
              </a:spcBef>
            </a:pPr>
            <a:r>
              <a:rPr lang="sr-Cyrl-RS" sz="2800" b="1" dirty="0" smtClean="0"/>
              <a:t>Храњење </a:t>
            </a:r>
            <a:r>
              <a:rPr lang="sr-Cyrl-RS" sz="2800" b="1" dirty="0" smtClean="0"/>
              <a:t>сеном:</a:t>
            </a:r>
            <a:endParaRPr lang="en-US" sz="2499" b="1" dirty="0">
              <a:solidFill>
                <a:srgbClr val="14241F"/>
              </a:solidFill>
              <a:latin typeface="TS Arabic Bebas Neue Pro Bold"/>
              <a:ea typeface="TS Arabic Bebas Neue Pro Bold"/>
              <a:cs typeface="TS Arabic Bebas Neue Pro Bold"/>
              <a:sym typeface="TS Arabic Bebas Neue Pro Bold"/>
            </a:endParaRPr>
          </a:p>
        </p:txBody>
      </p:sp>
      <p:sp>
        <p:nvSpPr>
          <p:cNvPr id="16" name="Freeform 16"/>
          <p:cNvSpPr/>
          <p:nvPr/>
        </p:nvSpPr>
        <p:spPr>
          <a:xfrm>
            <a:off x="4326958" y="4648913"/>
            <a:ext cx="456495" cy="456495"/>
          </a:xfrm>
          <a:custGeom>
            <a:avLst/>
            <a:gdLst/>
            <a:ahLst/>
            <a:cxnLst/>
            <a:rect l="l" t="t" r="r" b="b"/>
            <a:pathLst>
              <a:path w="456495" h="456495">
                <a:moveTo>
                  <a:pt x="0" y="0"/>
                </a:moveTo>
                <a:lnTo>
                  <a:pt x="456495" y="0"/>
                </a:lnTo>
                <a:lnTo>
                  <a:pt x="456495" y="456495"/>
                </a:lnTo>
                <a:lnTo>
                  <a:pt x="0" y="456495"/>
                </a:lnTo>
                <a:lnTo>
                  <a:pt x="0" y="0"/>
                </a:lnTo>
                <a:close/>
              </a:path>
            </a:pathLst>
          </a:custGeom>
          <a:blipFill>
            <a:blip r:embed="rId9" cstate="print">
              <a:extLst>
                <a:ext uri="{96DAC541-7B7A-43D3-8B79-37D633B846F1}">
                  <asvg:svgBlip xmlns="" xmlns:asvg="http://schemas.microsoft.com/office/drawing/2016/SVG/main" r:embed="rId4"/>
                </a:ext>
              </a:extLst>
            </a:blip>
            <a:stretch>
              <a:fillRect/>
            </a:stretch>
          </a:blipFill>
        </p:spPr>
      </p:sp>
      <p:sp>
        <p:nvSpPr>
          <p:cNvPr id="17" name="TextBox 17"/>
          <p:cNvSpPr txBox="1"/>
          <p:nvPr/>
        </p:nvSpPr>
        <p:spPr>
          <a:xfrm>
            <a:off x="591460" y="6191764"/>
            <a:ext cx="12355332" cy="3381375"/>
          </a:xfrm>
          <a:prstGeom prst="rect">
            <a:avLst/>
          </a:prstGeom>
        </p:spPr>
        <p:txBody>
          <a:bodyPr lIns="0" tIns="0" rIns="0" bIns="0" rtlCol="0" anchor="t">
            <a:spAutoFit/>
          </a:bodyPr>
          <a:lstStyle/>
          <a:p>
            <a:pPr marL="582930" lvl="1" indent="-291465">
              <a:lnSpc>
                <a:spcPts val="3779"/>
              </a:lnSpc>
              <a:buFont typeface="Arial"/>
              <a:buChar char="•"/>
            </a:pPr>
            <a:r>
              <a:rPr lang="sr-Latn-CS" sz="2800" dirty="0" smtClean="0">
                <a:solidFill>
                  <a:schemeClr val="bg1"/>
                </a:solidFill>
              </a:rPr>
              <a:t>Сено се даје испод полукрова, или у средини тркачке штале у случају ергела, али не из сена постављеног високо, јер то узрокује лош развој леђа и доводи до респираторних болести, већ или са земље (што је најприродније за коња), или из хранилице намењене за ову сврху. Не треба хранити сеном са прашњаве земље или блата, јер то може изазвати пешчане колике. </a:t>
            </a:r>
            <a:endParaRPr lang="sr-Cyrl-RS" sz="2800" dirty="0" smtClean="0">
              <a:solidFill>
                <a:schemeClr val="bg1"/>
              </a:solidFill>
            </a:endParaRPr>
          </a:p>
          <a:p>
            <a:pPr marL="582930" lvl="1" indent="-291465">
              <a:lnSpc>
                <a:spcPts val="3779"/>
              </a:lnSpc>
              <a:buFont typeface="Arial"/>
              <a:buChar char="•"/>
            </a:pPr>
            <a:endParaRPr lang="sr-Cyrl-RS" sz="2800" dirty="0" smtClean="0"/>
          </a:p>
          <a:p>
            <a:pPr marL="582930" lvl="1" indent="-291465">
              <a:lnSpc>
                <a:spcPts val="3779"/>
              </a:lnSpc>
              <a:buFont typeface="Arial"/>
              <a:buChar char="•"/>
            </a:pPr>
            <a:r>
              <a:rPr lang="sr-Latn-CS" sz="2800" dirty="0" smtClean="0">
                <a:solidFill>
                  <a:schemeClr val="bg1"/>
                </a:solidFill>
              </a:rPr>
              <a:t>Просторија </a:t>
            </a:r>
            <a:r>
              <a:rPr lang="sr-Latn-CS" sz="2800" dirty="0" smtClean="0">
                <a:solidFill>
                  <a:schemeClr val="bg1"/>
                </a:solidFill>
              </a:rPr>
              <a:t>око овога мора се редовно чистити!</a:t>
            </a:r>
            <a:endParaRPr lang="en-US" sz="2700" dirty="0">
              <a:solidFill>
                <a:schemeClr val="bg1"/>
              </a:solidFill>
              <a:latin typeface="TS Arabic Bebas Neue Pro"/>
              <a:ea typeface="TS Arabic Bebas Neue Pro"/>
              <a:cs typeface="TS Arabic Bebas Neue Pro"/>
              <a:sym typeface="TS Arabic Bebas Neue Pro"/>
            </a:endParaRPr>
          </a:p>
        </p:txBody>
      </p:sp>
    </p:spTree>
  </p:cSld>
  <p:clrMapOvr>
    <a:masterClrMapping/>
  </p:clrMapOvr>
  <p:timing>
    <p:tnLst>
      <p:par>
        <p:cTn id="1" dur="indefinite" restart="never" nodeType="tmRoot">
          <p:childTnLst>
            <p:video>
              <p:cMediaNode vol="100000">
                <p:cTn id="2" fill="hold" display="0">
                  <p:stCondLst>
                    <p:cond delay="indefinite"/>
                  </p:stCondLst>
                </p:cTn>
                <p:tgtEl>
                  <p:spTgt spid="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4241F"/>
        </a:solidFill>
        <a:effectLst/>
      </p:bgPr>
    </p:bg>
    <p:spTree>
      <p:nvGrpSpPr>
        <p:cNvPr id="1" name=""/>
        <p:cNvGrpSpPr/>
        <p:nvPr/>
      </p:nvGrpSpPr>
      <p:grpSpPr>
        <a:xfrm>
          <a:off x="0" y="0"/>
          <a:ext cx="0" cy="0"/>
          <a:chOff x="0" y="0"/>
          <a:chExt cx="0" cy="0"/>
        </a:xfrm>
      </p:grpSpPr>
      <p:grpSp>
        <p:nvGrpSpPr>
          <p:cNvPr id="2" name="Group 2"/>
          <p:cNvGrpSpPr/>
          <p:nvPr/>
        </p:nvGrpSpPr>
        <p:grpSpPr>
          <a:xfrm>
            <a:off x="0" y="6190481"/>
            <a:ext cx="5605054" cy="4096519"/>
            <a:chOff x="0" y="0"/>
            <a:chExt cx="7473406" cy="5462025"/>
          </a:xfrm>
        </p:grpSpPr>
        <p:pic>
          <p:nvPicPr>
            <p:cNvPr id="3" name="Picture 3"/>
            <p:cNvPicPr>
              <a:picLocks noChangeAspect="1"/>
            </p:cNvPicPr>
            <p:nvPr/>
          </p:nvPicPr>
          <p:blipFill>
            <a:blip r:embed="rId2"/>
            <a:srcRect t="22625" b="22625"/>
            <a:stretch>
              <a:fillRect/>
            </a:stretch>
          </p:blipFill>
          <p:spPr>
            <a:xfrm>
              <a:off x="0" y="0"/>
              <a:ext cx="7473406" cy="5462025"/>
            </a:xfrm>
            <a:prstGeom prst="rect">
              <a:avLst/>
            </a:prstGeom>
          </p:spPr>
        </p:pic>
      </p:grpSp>
      <p:grpSp>
        <p:nvGrpSpPr>
          <p:cNvPr id="4" name="Group 4"/>
          <p:cNvGrpSpPr/>
          <p:nvPr/>
        </p:nvGrpSpPr>
        <p:grpSpPr>
          <a:xfrm>
            <a:off x="6080836" y="497259"/>
            <a:ext cx="4461501" cy="671945"/>
            <a:chOff x="0" y="0"/>
            <a:chExt cx="969330" cy="145990"/>
          </a:xfrm>
        </p:grpSpPr>
        <p:sp>
          <p:nvSpPr>
            <p:cNvPr id="5" name="Freeform 5"/>
            <p:cNvSpPr/>
            <p:nvPr/>
          </p:nvSpPr>
          <p:spPr>
            <a:xfrm>
              <a:off x="0" y="0"/>
              <a:ext cx="969330" cy="145990"/>
            </a:xfrm>
            <a:custGeom>
              <a:avLst/>
              <a:gdLst/>
              <a:ahLst/>
              <a:cxnLst/>
              <a:rect l="l" t="t" r="r" b="b"/>
              <a:pathLst>
                <a:path w="969330" h="145990">
                  <a:moveTo>
                    <a:pt x="62470" y="0"/>
                  </a:moveTo>
                  <a:lnTo>
                    <a:pt x="906861" y="0"/>
                  </a:lnTo>
                  <a:cubicBezTo>
                    <a:pt x="941362" y="0"/>
                    <a:pt x="969330" y="27969"/>
                    <a:pt x="969330" y="62470"/>
                  </a:cubicBezTo>
                  <a:lnTo>
                    <a:pt x="969330" y="83521"/>
                  </a:lnTo>
                  <a:cubicBezTo>
                    <a:pt x="969330" y="118022"/>
                    <a:pt x="941362" y="145990"/>
                    <a:pt x="906861" y="145990"/>
                  </a:cubicBezTo>
                  <a:lnTo>
                    <a:pt x="62470" y="145990"/>
                  </a:lnTo>
                  <a:cubicBezTo>
                    <a:pt x="45902" y="145990"/>
                    <a:pt x="30012" y="139409"/>
                    <a:pt x="18297" y="127693"/>
                  </a:cubicBezTo>
                  <a:cubicBezTo>
                    <a:pt x="6582" y="115978"/>
                    <a:pt x="0" y="100089"/>
                    <a:pt x="0" y="83521"/>
                  </a:cubicBezTo>
                  <a:lnTo>
                    <a:pt x="0" y="62470"/>
                  </a:lnTo>
                  <a:cubicBezTo>
                    <a:pt x="0" y="27969"/>
                    <a:pt x="27969" y="0"/>
                    <a:pt x="62470" y="0"/>
                  </a:cubicBezTo>
                  <a:close/>
                </a:path>
              </a:pathLst>
            </a:custGeom>
            <a:solidFill>
              <a:srgbClr val="FFFFFF"/>
            </a:solidFill>
            <a:ln w="47625" cap="rnd">
              <a:solidFill>
                <a:srgbClr val="F7F3ED"/>
              </a:solidFill>
              <a:prstDash val="solid"/>
              <a:round/>
            </a:ln>
          </p:spPr>
        </p:sp>
        <p:sp>
          <p:nvSpPr>
            <p:cNvPr id="6" name="TextBox 6"/>
            <p:cNvSpPr txBox="1"/>
            <p:nvPr/>
          </p:nvSpPr>
          <p:spPr>
            <a:xfrm>
              <a:off x="0" y="-57150"/>
              <a:ext cx="969330" cy="203140"/>
            </a:xfrm>
            <a:prstGeom prst="rect">
              <a:avLst/>
            </a:prstGeom>
          </p:spPr>
          <p:txBody>
            <a:bodyPr lIns="57177" tIns="57177" rIns="57177" bIns="57177" rtlCol="0" anchor="ctr"/>
            <a:lstStyle/>
            <a:p>
              <a:pPr algn="ctr">
                <a:lnSpc>
                  <a:spcPts val="3568"/>
                </a:lnSpc>
              </a:pPr>
              <a:r>
                <a:rPr lang="sr-Cyrl-RS" sz="2548" b="1" dirty="0" smtClean="0">
                  <a:solidFill>
                    <a:srgbClr val="000000"/>
                  </a:solidFill>
                  <a:latin typeface="TS Arabic Bebas Neue Pro Bold"/>
                  <a:ea typeface="TS Arabic Bebas Neue Pro Bold"/>
                  <a:cs typeface="TS Arabic Bebas Neue Pro Bold"/>
                  <a:sym typeface="TS Arabic Bebas Neue Pro Bold"/>
                </a:rPr>
                <a:t>ХРАЊЕЊЕ АБРАКОМ</a:t>
              </a:r>
              <a:r>
                <a:rPr lang="en-US" sz="2548" b="1" dirty="0" smtClean="0">
                  <a:solidFill>
                    <a:srgbClr val="000000"/>
                  </a:solidFill>
                  <a:latin typeface="TS Arabic Bebas Neue Pro Bold"/>
                  <a:ea typeface="TS Arabic Bebas Neue Pro Bold"/>
                  <a:cs typeface="TS Arabic Bebas Neue Pro Bold"/>
                  <a:sym typeface="TS Arabic Bebas Neue Pro Bold"/>
                </a:rPr>
                <a:t>:</a:t>
              </a:r>
              <a:endParaRPr lang="en-US" sz="2548" b="1" dirty="0">
                <a:solidFill>
                  <a:srgbClr val="000000"/>
                </a:solidFill>
                <a:latin typeface="TS Arabic Bebas Neue Pro Bold"/>
                <a:ea typeface="TS Arabic Bebas Neue Pro Bold"/>
                <a:cs typeface="TS Arabic Bebas Neue Pro Bold"/>
                <a:sym typeface="TS Arabic Bebas Neue Pro Bold"/>
              </a:endParaRPr>
            </a:p>
          </p:txBody>
        </p:sp>
      </p:grpSp>
      <p:sp>
        <p:nvSpPr>
          <p:cNvPr id="7" name="Freeform 7"/>
          <p:cNvSpPr/>
          <p:nvPr/>
        </p:nvSpPr>
        <p:spPr>
          <a:xfrm rot="-10800000">
            <a:off x="6302632" y="572205"/>
            <a:ext cx="456495" cy="456495"/>
          </a:xfrm>
          <a:custGeom>
            <a:avLst/>
            <a:gdLst/>
            <a:ahLst/>
            <a:cxnLst/>
            <a:rect l="l" t="t" r="r" b="b"/>
            <a:pathLst>
              <a:path w="456495" h="456495">
                <a:moveTo>
                  <a:pt x="0" y="0"/>
                </a:moveTo>
                <a:lnTo>
                  <a:pt x="456495" y="0"/>
                </a:lnTo>
                <a:lnTo>
                  <a:pt x="456495" y="456495"/>
                </a:lnTo>
                <a:lnTo>
                  <a:pt x="0" y="456495"/>
                </a:lnTo>
                <a:lnTo>
                  <a:pt x="0" y="0"/>
                </a:lnTo>
                <a:close/>
              </a:path>
            </a:pathLst>
          </a:custGeom>
          <a:blipFill>
            <a:blip r:embed="rId3" cstate="print">
              <a:extLst>
                <a:ext uri="{96DAC541-7B7A-43D3-8B79-37D633B846F1}">
                  <asvg:svgBlip xmlns="" xmlns:asvg="http://schemas.microsoft.com/office/drawing/2016/SVG/main" r:embed="rId4"/>
                </a:ext>
              </a:extLst>
            </a:blip>
            <a:stretch>
              <a:fillRect/>
            </a:stretch>
          </a:blipFill>
        </p:spPr>
      </p:sp>
      <p:grpSp>
        <p:nvGrpSpPr>
          <p:cNvPr id="8" name="Group 8"/>
          <p:cNvGrpSpPr/>
          <p:nvPr/>
        </p:nvGrpSpPr>
        <p:grpSpPr>
          <a:xfrm>
            <a:off x="6080836" y="3895759"/>
            <a:ext cx="4461501" cy="671945"/>
            <a:chOff x="0" y="0"/>
            <a:chExt cx="969330" cy="145990"/>
          </a:xfrm>
        </p:grpSpPr>
        <p:sp>
          <p:nvSpPr>
            <p:cNvPr id="9" name="Freeform 9"/>
            <p:cNvSpPr/>
            <p:nvPr/>
          </p:nvSpPr>
          <p:spPr>
            <a:xfrm>
              <a:off x="0" y="0"/>
              <a:ext cx="969330" cy="145990"/>
            </a:xfrm>
            <a:custGeom>
              <a:avLst/>
              <a:gdLst/>
              <a:ahLst/>
              <a:cxnLst/>
              <a:rect l="l" t="t" r="r" b="b"/>
              <a:pathLst>
                <a:path w="969330" h="145990">
                  <a:moveTo>
                    <a:pt x="62470" y="0"/>
                  </a:moveTo>
                  <a:lnTo>
                    <a:pt x="906861" y="0"/>
                  </a:lnTo>
                  <a:cubicBezTo>
                    <a:pt x="941362" y="0"/>
                    <a:pt x="969330" y="27969"/>
                    <a:pt x="969330" y="62470"/>
                  </a:cubicBezTo>
                  <a:lnTo>
                    <a:pt x="969330" y="83521"/>
                  </a:lnTo>
                  <a:cubicBezTo>
                    <a:pt x="969330" y="118022"/>
                    <a:pt x="941362" y="145990"/>
                    <a:pt x="906861" y="145990"/>
                  </a:cubicBezTo>
                  <a:lnTo>
                    <a:pt x="62470" y="145990"/>
                  </a:lnTo>
                  <a:cubicBezTo>
                    <a:pt x="45902" y="145990"/>
                    <a:pt x="30012" y="139409"/>
                    <a:pt x="18297" y="127693"/>
                  </a:cubicBezTo>
                  <a:cubicBezTo>
                    <a:pt x="6582" y="115978"/>
                    <a:pt x="0" y="100089"/>
                    <a:pt x="0" y="83521"/>
                  </a:cubicBezTo>
                  <a:lnTo>
                    <a:pt x="0" y="62470"/>
                  </a:lnTo>
                  <a:cubicBezTo>
                    <a:pt x="0" y="27969"/>
                    <a:pt x="27969" y="0"/>
                    <a:pt x="62470" y="0"/>
                  </a:cubicBezTo>
                  <a:close/>
                </a:path>
              </a:pathLst>
            </a:custGeom>
            <a:solidFill>
              <a:srgbClr val="FFFFFF"/>
            </a:solidFill>
            <a:ln w="47625" cap="rnd">
              <a:solidFill>
                <a:srgbClr val="F7F3ED"/>
              </a:solidFill>
              <a:prstDash val="solid"/>
              <a:round/>
            </a:ln>
          </p:spPr>
        </p:sp>
        <p:sp>
          <p:nvSpPr>
            <p:cNvPr id="10" name="TextBox 10"/>
            <p:cNvSpPr txBox="1"/>
            <p:nvPr/>
          </p:nvSpPr>
          <p:spPr>
            <a:xfrm>
              <a:off x="0" y="-57150"/>
              <a:ext cx="969330" cy="203140"/>
            </a:xfrm>
            <a:prstGeom prst="rect">
              <a:avLst/>
            </a:prstGeom>
          </p:spPr>
          <p:txBody>
            <a:bodyPr lIns="57177" tIns="57177" rIns="57177" bIns="57177" rtlCol="0" anchor="ctr"/>
            <a:lstStyle/>
            <a:p>
              <a:pPr algn="ctr">
                <a:lnSpc>
                  <a:spcPts val="3568"/>
                </a:lnSpc>
              </a:pPr>
              <a:r>
                <a:rPr lang="en-US" sz="2548" b="1" dirty="0" smtClean="0">
                  <a:solidFill>
                    <a:srgbClr val="000000"/>
                  </a:solidFill>
                  <a:latin typeface="TS Arabic Bebas Neue Pro Bold"/>
                  <a:ea typeface="TS Arabic Bebas Neue Pro Bold"/>
                  <a:cs typeface="TS Arabic Bebas Neue Pro Bold"/>
                  <a:sym typeface="TS Arabic Bebas Neue Pro Bold"/>
                </a:rPr>
                <a:t> </a:t>
              </a:r>
              <a:r>
                <a:rPr lang="sr-Cyrl-RS" sz="2548" b="1" dirty="0" smtClean="0">
                  <a:solidFill>
                    <a:srgbClr val="000000"/>
                  </a:solidFill>
                  <a:latin typeface="TS Arabic Bebas Neue Pro Bold"/>
                  <a:ea typeface="TS Arabic Bebas Neue Pro Bold"/>
                  <a:cs typeface="TS Arabic Bebas Neue Pro Bold"/>
                  <a:sym typeface="TS Arabic Bebas Neue Pro Bold"/>
                </a:rPr>
                <a:t>Поји коње</a:t>
              </a:r>
              <a:r>
                <a:rPr lang="en-US" sz="2548" b="1" dirty="0" smtClean="0">
                  <a:solidFill>
                    <a:srgbClr val="000000"/>
                  </a:solidFill>
                  <a:latin typeface="TS Arabic Bebas Neue Pro Bold"/>
                  <a:ea typeface="TS Arabic Bebas Neue Pro Bold"/>
                  <a:cs typeface="TS Arabic Bebas Neue Pro Bold"/>
                  <a:sym typeface="TS Arabic Bebas Neue Pro Bold"/>
                </a:rPr>
                <a:t>:</a:t>
              </a:r>
              <a:endParaRPr lang="en-US" sz="2548" b="1" dirty="0">
                <a:solidFill>
                  <a:srgbClr val="000000"/>
                </a:solidFill>
                <a:latin typeface="TS Arabic Bebas Neue Pro Bold"/>
                <a:ea typeface="TS Arabic Bebas Neue Pro Bold"/>
                <a:cs typeface="TS Arabic Bebas Neue Pro Bold"/>
                <a:sym typeface="TS Arabic Bebas Neue Pro Bold"/>
              </a:endParaRPr>
            </a:p>
          </p:txBody>
        </p:sp>
      </p:grpSp>
      <p:sp>
        <p:nvSpPr>
          <p:cNvPr id="11" name="Freeform 11"/>
          <p:cNvSpPr/>
          <p:nvPr/>
        </p:nvSpPr>
        <p:spPr>
          <a:xfrm rot="-10800000">
            <a:off x="6302632" y="4003484"/>
            <a:ext cx="456495" cy="456495"/>
          </a:xfrm>
          <a:custGeom>
            <a:avLst/>
            <a:gdLst/>
            <a:ahLst/>
            <a:cxnLst/>
            <a:rect l="l" t="t" r="r" b="b"/>
            <a:pathLst>
              <a:path w="456495" h="456495">
                <a:moveTo>
                  <a:pt x="0" y="0"/>
                </a:moveTo>
                <a:lnTo>
                  <a:pt x="456495" y="0"/>
                </a:lnTo>
                <a:lnTo>
                  <a:pt x="456495" y="456495"/>
                </a:lnTo>
                <a:lnTo>
                  <a:pt x="0" y="456495"/>
                </a:lnTo>
                <a:lnTo>
                  <a:pt x="0" y="0"/>
                </a:lnTo>
                <a:close/>
              </a:path>
            </a:pathLst>
          </a:custGeom>
          <a:blipFill>
            <a:blip r:embed="rId3" cstate="print">
              <a:extLst>
                <a:ext uri="{96DAC541-7B7A-43D3-8B79-37D633B846F1}">
                  <asvg:svgBlip xmlns="" xmlns:asvg="http://schemas.microsoft.com/office/drawing/2016/SVG/main" r:embed="rId4"/>
                </a:ext>
              </a:extLst>
            </a:blip>
            <a:stretch>
              <a:fillRect/>
            </a:stretch>
          </a:blipFill>
        </p:spPr>
      </p:sp>
      <p:grpSp>
        <p:nvGrpSpPr>
          <p:cNvPr id="12" name="Group 12"/>
          <p:cNvGrpSpPr/>
          <p:nvPr/>
        </p:nvGrpSpPr>
        <p:grpSpPr>
          <a:xfrm>
            <a:off x="6080836" y="6927850"/>
            <a:ext cx="4461501" cy="671945"/>
            <a:chOff x="0" y="0"/>
            <a:chExt cx="969330" cy="145990"/>
          </a:xfrm>
        </p:grpSpPr>
        <p:sp>
          <p:nvSpPr>
            <p:cNvPr id="13" name="Freeform 13"/>
            <p:cNvSpPr/>
            <p:nvPr/>
          </p:nvSpPr>
          <p:spPr>
            <a:xfrm>
              <a:off x="0" y="0"/>
              <a:ext cx="969330" cy="145990"/>
            </a:xfrm>
            <a:custGeom>
              <a:avLst/>
              <a:gdLst/>
              <a:ahLst/>
              <a:cxnLst/>
              <a:rect l="l" t="t" r="r" b="b"/>
              <a:pathLst>
                <a:path w="969330" h="145990">
                  <a:moveTo>
                    <a:pt x="62470" y="0"/>
                  </a:moveTo>
                  <a:lnTo>
                    <a:pt x="906861" y="0"/>
                  </a:lnTo>
                  <a:cubicBezTo>
                    <a:pt x="941362" y="0"/>
                    <a:pt x="969330" y="27969"/>
                    <a:pt x="969330" y="62470"/>
                  </a:cubicBezTo>
                  <a:lnTo>
                    <a:pt x="969330" y="83521"/>
                  </a:lnTo>
                  <a:cubicBezTo>
                    <a:pt x="969330" y="118022"/>
                    <a:pt x="941362" y="145990"/>
                    <a:pt x="906861" y="145990"/>
                  </a:cubicBezTo>
                  <a:lnTo>
                    <a:pt x="62470" y="145990"/>
                  </a:lnTo>
                  <a:cubicBezTo>
                    <a:pt x="45902" y="145990"/>
                    <a:pt x="30012" y="139409"/>
                    <a:pt x="18297" y="127693"/>
                  </a:cubicBezTo>
                  <a:cubicBezTo>
                    <a:pt x="6582" y="115978"/>
                    <a:pt x="0" y="100089"/>
                    <a:pt x="0" y="83521"/>
                  </a:cubicBezTo>
                  <a:lnTo>
                    <a:pt x="0" y="62470"/>
                  </a:lnTo>
                  <a:cubicBezTo>
                    <a:pt x="0" y="27969"/>
                    <a:pt x="27969" y="0"/>
                    <a:pt x="62470" y="0"/>
                  </a:cubicBezTo>
                  <a:close/>
                </a:path>
              </a:pathLst>
            </a:custGeom>
            <a:solidFill>
              <a:srgbClr val="FFFFFF"/>
            </a:solidFill>
            <a:ln w="47625" cap="rnd">
              <a:solidFill>
                <a:srgbClr val="F7F3ED"/>
              </a:solidFill>
              <a:prstDash val="solid"/>
              <a:round/>
            </a:ln>
          </p:spPr>
        </p:sp>
        <p:sp>
          <p:nvSpPr>
            <p:cNvPr id="14" name="TextBox 14"/>
            <p:cNvSpPr txBox="1"/>
            <p:nvPr/>
          </p:nvSpPr>
          <p:spPr>
            <a:xfrm>
              <a:off x="0" y="-57150"/>
              <a:ext cx="969330" cy="203140"/>
            </a:xfrm>
            <a:prstGeom prst="rect">
              <a:avLst/>
            </a:prstGeom>
          </p:spPr>
          <p:txBody>
            <a:bodyPr lIns="57177" tIns="57177" rIns="57177" bIns="57177" rtlCol="0" anchor="ctr"/>
            <a:lstStyle/>
            <a:p>
              <a:pPr>
                <a:lnSpc>
                  <a:spcPts val="3568"/>
                </a:lnSpc>
              </a:pPr>
              <a:r>
                <a:rPr lang="en-US" sz="2548" b="1" dirty="0">
                  <a:solidFill>
                    <a:srgbClr val="000000"/>
                  </a:solidFill>
                  <a:latin typeface="TS Arabic Bebas Neue Pro Bold"/>
                  <a:ea typeface="TS Arabic Bebas Neue Pro Bold"/>
                  <a:cs typeface="TS Arabic Bebas Neue Pro Bold"/>
                  <a:sym typeface="TS Arabic Bebas Neue Pro Bold"/>
                </a:rPr>
                <a:t> </a:t>
              </a:r>
              <a:r>
                <a:rPr lang="sr-Cyrl-RS" sz="2800" b="1" dirty="0" smtClean="0"/>
                <a:t>Ждребићки </a:t>
              </a:r>
              <a:r>
                <a:rPr lang="sr-Cyrl-RS" sz="2800" b="1" dirty="0" smtClean="0"/>
                <a:t>вртић</a:t>
              </a:r>
              <a:r>
                <a:rPr lang="en-US" sz="2548" b="1" dirty="0" smtClean="0">
                  <a:solidFill>
                    <a:srgbClr val="000000"/>
                  </a:solidFill>
                  <a:latin typeface="TS Arabic Bebas Neue Pro Bold"/>
                  <a:ea typeface="TS Arabic Bebas Neue Pro Bold"/>
                  <a:cs typeface="TS Arabic Bebas Neue Pro Bold"/>
                  <a:sym typeface="TS Arabic Bebas Neue Pro Bold"/>
                </a:rPr>
                <a:t>:</a:t>
              </a:r>
              <a:endParaRPr lang="en-US" sz="2548" b="1" dirty="0">
                <a:solidFill>
                  <a:srgbClr val="000000"/>
                </a:solidFill>
                <a:latin typeface="TS Arabic Bebas Neue Pro Bold"/>
                <a:ea typeface="TS Arabic Bebas Neue Pro Bold"/>
                <a:cs typeface="TS Arabic Bebas Neue Pro Bold"/>
                <a:sym typeface="TS Arabic Bebas Neue Pro Bold"/>
              </a:endParaRPr>
            </a:p>
          </p:txBody>
        </p:sp>
      </p:grpSp>
      <p:sp>
        <p:nvSpPr>
          <p:cNvPr id="15" name="Freeform 15"/>
          <p:cNvSpPr/>
          <p:nvPr/>
        </p:nvSpPr>
        <p:spPr>
          <a:xfrm rot="-10800000">
            <a:off x="6302632" y="7035575"/>
            <a:ext cx="456495" cy="456495"/>
          </a:xfrm>
          <a:custGeom>
            <a:avLst/>
            <a:gdLst/>
            <a:ahLst/>
            <a:cxnLst/>
            <a:rect l="l" t="t" r="r" b="b"/>
            <a:pathLst>
              <a:path w="456495" h="456495">
                <a:moveTo>
                  <a:pt x="0" y="0"/>
                </a:moveTo>
                <a:lnTo>
                  <a:pt x="456495" y="0"/>
                </a:lnTo>
                <a:lnTo>
                  <a:pt x="456495" y="456495"/>
                </a:lnTo>
                <a:lnTo>
                  <a:pt x="0" y="456495"/>
                </a:lnTo>
                <a:lnTo>
                  <a:pt x="0" y="0"/>
                </a:lnTo>
                <a:close/>
              </a:path>
            </a:pathLst>
          </a:custGeom>
          <a:blipFill>
            <a:blip r:embed="rId3" cstate="print">
              <a:extLst>
                <a:ext uri="{96DAC541-7B7A-43D3-8B79-37D633B846F1}">
                  <asvg:svgBlip xmlns="" xmlns:asvg="http://schemas.microsoft.com/office/drawing/2016/SVG/main" r:embed="rId4"/>
                </a:ext>
              </a:extLst>
            </a:blip>
            <a:stretch>
              <a:fillRect/>
            </a:stretch>
          </a:blipFill>
        </p:spPr>
      </p:sp>
      <p:sp>
        <p:nvSpPr>
          <p:cNvPr id="16" name="Freeform 16"/>
          <p:cNvSpPr/>
          <p:nvPr/>
        </p:nvSpPr>
        <p:spPr>
          <a:xfrm>
            <a:off x="0" y="0"/>
            <a:ext cx="5605054" cy="3557089"/>
          </a:xfrm>
          <a:custGeom>
            <a:avLst/>
            <a:gdLst/>
            <a:ahLst/>
            <a:cxnLst/>
            <a:rect l="l" t="t" r="r" b="b"/>
            <a:pathLst>
              <a:path w="5605054" h="3557089">
                <a:moveTo>
                  <a:pt x="0" y="0"/>
                </a:moveTo>
                <a:lnTo>
                  <a:pt x="5605054" y="0"/>
                </a:lnTo>
                <a:lnTo>
                  <a:pt x="5605054" y="3557089"/>
                </a:lnTo>
                <a:lnTo>
                  <a:pt x="0" y="3557089"/>
                </a:lnTo>
                <a:lnTo>
                  <a:pt x="0" y="0"/>
                </a:lnTo>
                <a:close/>
              </a:path>
            </a:pathLst>
          </a:custGeom>
          <a:blipFill>
            <a:blip r:embed="rId5"/>
            <a:stretch>
              <a:fillRect r="-4862" b="-10088"/>
            </a:stretch>
          </a:blipFill>
        </p:spPr>
      </p:sp>
      <p:sp>
        <p:nvSpPr>
          <p:cNvPr id="17" name="Freeform 17"/>
          <p:cNvSpPr/>
          <p:nvPr/>
        </p:nvSpPr>
        <p:spPr>
          <a:xfrm>
            <a:off x="0" y="3230128"/>
            <a:ext cx="5605054" cy="3512963"/>
          </a:xfrm>
          <a:custGeom>
            <a:avLst/>
            <a:gdLst/>
            <a:ahLst/>
            <a:cxnLst/>
            <a:rect l="l" t="t" r="r" b="b"/>
            <a:pathLst>
              <a:path w="5605054" h="3512963">
                <a:moveTo>
                  <a:pt x="0" y="0"/>
                </a:moveTo>
                <a:lnTo>
                  <a:pt x="5605054" y="0"/>
                </a:lnTo>
                <a:lnTo>
                  <a:pt x="5605054" y="3512964"/>
                </a:lnTo>
                <a:lnTo>
                  <a:pt x="0" y="3512964"/>
                </a:lnTo>
                <a:lnTo>
                  <a:pt x="0" y="0"/>
                </a:lnTo>
                <a:close/>
              </a:path>
            </a:pathLst>
          </a:custGeom>
          <a:blipFill>
            <a:blip r:embed="rId6"/>
            <a:stretch>
              <a:fillRect t="-9429" b="-35866"/>
            </a:stretch>
          </a:blipFill>
        </p:spPr>
      </p:sp>
      <p:sp>
        <p:nvSpPr>
          <p:cNvPr id="18" name="TextBox 18"/>
          <p:cNvSpPr txBox="1"/>
          <p:nvPr/>
        </p:nvSpPr>
        <p:spPr>
          <a:xfrm>
            <a:off x="10171382" y="1431893"/>
            <a:ext cx="5960796" cy="445135"/>
          </a:xfrm>
          <a:prstGeom prst="rect">
            <a:avLst/>
          </a:prstGeom>
        </p:spPr>
        <p:txBody>
          <a:bodyPr lIns="0" tIns="0" rIns="0" bIns="0" rtlCol="0" anchor="t">
            <a:spAutoFit/>
          </a:bodyPr>
          <a:lstStyle/>
          <a:p>
            <a:pPr algn="ctr">
              <a:lnSpc>
                <a:spcPts val="3499"/>
              </a:lnSpc>
              <a:spcBef>
                <a:spcPct val="0"/>
              </a:spcBef>
            </a:pPr>
            <a:r>
              <a:rPr lang="en-US" sz="2499" b="1">
                <a:solidFill>
                  <a:srgbClr val="14241F"/>
                </a:solidFill>
                <a:latin typeface="TS Arabic Bebas Neue Pro Bold"/>
                <a:ea typeface="TS Arabic Bebas Neue Pro Bold"/>
                <a:cs typeface="TS Arabic Bebas Neue Pro Bold"/>
                <a:sym typeface="TS Arabic Bebas Neue Pro Bold"/>
              </a:rPr>
              <a:t>Environmental Effects of Agriculture</a:t>
            </a:r>
          </a:p>
        </p:txBody>
      </p:sp>
      <p:sp>
        <p:nvSpPr>
          <p:cNvPr id="19" name="TextBox 19"/>
          <p:cNvSpPr txBox="1"/>
          <p:nvPr/>
        </p:nvSpPr>
        <p:spPr>
          <a:xfrm>
            <a:off x="6080836" y="1630648"/>
            <a:ext cx="11900740" cy="1326325"/>
          </a:xfrm>
          <a:prstGeom prst="rect">
            <a:avLst/>
          </a:prstGeom>
        </p:spPr>
        <p:txBody>
          <a:bodyPr lIns="0" tIns="0" rIns="0" bIns="0" rtlCol="0" anchor="t">
            <a:spAutoFit/>
          </a:bodyPr>
          <a:lstStyle/>
          <a:p>
            <a:pPr marL="538562" lvl="1" indent="-269281" algn="just">
              <a:lnSpc>
                <a:spcPts val="3492"/>
              </a:lnSpc>
              <a:buFont typeface="Arial"/>
              <a:buChar char="•"/>
            </a:pPr>
            <a:r>
              <a:rPr lang="sr-Latn-CS" sz="2800" dirty="0" smtClean="0">
                <a:solidFill>
                  <a:schemeClr val="bg1"/>
                </a:solidFill>
              </a:rPr>
              <a:t>Пре него што јасле нахраните </a:t>
            </a:r>
            <a:r>
              <a:rPr lang="sr-Latn-CS" sz="2800" dirty="0" smtClean="0">
                <a:solidFill>
                  <a:schemeClr val="bg1"/>
                </a:solidFill>
              </a:rPr>
              <a:t>абра</a:t>
            </a:r>
            <a:r>
              <a:rPr lang="sr-Cyrl-RS" sz="2800" dirty="0" smtClean="0">
                <a:solidFill>
                  <a:schemeClr val="bg1"/>
                </a:solidFill>
              </a:rPr>
              <a:t>к</a:t>
            </a:r>
            <a:r>
              <a:rPr lang="sr-Latn-CS" sz="2800" dirty="0" smtClean="0">
                <a:solidFill>
                  <a:schemeClr val="bg1"/>
                </a:solidFill>
              </a:rPr>
              <a:t>ом</a:t>
            </a:r>
            <a:r>
              <a:rPr lang="sr-Latn-CS" sz="2800" dirty="0" smtClean="0">
                <a:solidFill>
                  <a:schemeClr val="bg1"/>
                </a:solidFill>
              </a:rPr>
              <a:t>, очистите их. У тркачкој штали је могуће везати животиње за абраду, ово је корисно, како не би јеле абраду једна испред друге.</a:t>
            </a:r>
            <a:endParaRPr lang="en-US" sz="2494" dirty="0">
              <a:solidFill>
                <a:schemeClr val="bg1"/>
              </a:solidFill>
              <a:latin typeface="TS Arabic Bebas Neue Pro"/>
              <a:ea typeface="TS Arabic Bebas Neue Pro"/>
              <a:cs typeface="TS Arabic Bebas Neue Pro"/>
              <a:sym typeface="TS Arabic Bebas Neue Pro"/>
            </a:endParaRPr>
          </a:p>
        </p:txBody>
      </p:sp>
      <p:sp>
        <p:nvSpPr>
          <p:cNvPr id="20" name="TextBox 20"/>
          <p:cNvSpPr txBox="1"/>
          <p:nvPr/>
        </p:nvSpPr>
        <p:spPr>
          <a:xfrm>
            <a:off x="6080836" y="5086350"/>
            <a:ext cx="11757199" cy="897682"/>
          </a:xfrm>
          <a:prstGeom prst="rect">
            <a:avLst/>
          </a:prstGeom>
        </p:spPr>
        <p:txBody>
          <a:bodyPr lIns="0" tIns="0" rIns="0" bIns="0" rtlCol="0" anchor="t">
            <a:spAutoFit/>
          </a:bodyPr>
          <a:lstStyle/>
          <a:p>
            <a:pPr marL="539751" lvl="1" indent="-269876" algn="just">
              <a:lnSpc>
                <a:spcPts val="3500"/>
              </a:lnSpc>
              <a:spcBef>
                <a:spcPct val="0"/>
              </a:spcBef>
              <a:buFont typeface="Arial"/>
              <a:buChar char="•"/>
            </a:pPr>
            <a:r>
              <a:rPr lang="sr-Latn-CS" sz="2800" dirty="0" smtClean="0">
                <a:solidFill>
                  <a:schemeClr val="bg1"/>
                </a:solidFill>
              </a:rPr>
              <a:t>Појилица са контролисаним нивоом је најлакши начин да се обезбеди континуирано снабдевање водом за ергелу</a:t>
            </a:r>
            <a:r>
              <a:rPr lang="sr-Latn-CS" sz="2800" dirty="0" smtClean="0">
                <a:solidFill>
                  <a:schemeClr val="bg1"/>
                </a:solidFill>
              </a:rPr>
              <a:t>.</a:t>
            </a:r>
            <a:endParaRPr lang="en-US" sz="2500" dirty="0">
              <a:solidFill>
                <a:schemeClr val="bg1"/>
              </a:solidFill>
              <a:latin typeface="TS Arabic Bebas Neue Pro"/>
              <a:ea typeface="TS Arabic Bebas Neue Pro"/>
              <a:cs typeface="TS Arabic Bebas Neue Pro"/>
              <a:sym typeface="TS Arabic Bebas Neue Pro"/>
            </a:endParaRPr>
          </a:p>
        </p:txBody>
      </p:sp>
      <p:sp>
        <p:nvSpPr>
          <p:cNvPr id="21" name="TextBox 21"/>
          <p:cNvSpPr txBox="1"/>
          <p:nvPr/>
        </p:nvSpPr>
        <p:spPr>
          <a:xfrm>
            <a:off x="6080836" y="8364587"/>
            <a:ext cx="11757199" cy="1326325"/>
          </a:xfrm>
          <a:prstGeom prst="rect">
            <a:avLst/>
          </a:prstGeom>
        </p:spPr>
        <p:txBody>
          <a:bodyPr lIns="0" tIns="0" rIns="0" bIns="0" rtlCol="0" anchor="t">
            <a:spAutoFit/>
          </a:bodyPr>
          <a:lstStyle/>
          <a:p>
            <a:pPr marL="539751" lvl="1" indent="-269876" algn="just">
              <a:lnSpc>
                <a:spcPts val="3500"/>
              </a:lnSpc>
              <a:spcBef>
                <a:spcPct val="0"/>
              </a:spcBef>
              <a:buFont typeface="Arial"/>
              <a:buChar char="•"/>
            </a:pPr>
            <a:r>
              <a:rPr lang="sr-Latn-CS" sz="2800" dirty="0" smtClean="0">
                <a:solidFill>
                  <a:schemeClr val="bg1"/>
                </a:solidFill>
              </a:rPr>
              <a:t>Ждребад која сисају такође пробају храну од 2-3 недеље старости. Требало би да оснујемо расадник за ждребад где увек имају висококвалитетну зоб и висококвалитетно сено испред себе.</a:t>
            </a:r>
            <a:endParaRPr lang="en-US" sz="2500" dirty="0">
              <a:solidFill>
                <a:schemeClr val="bg1"/>
              </a:solidFill>
              <a:latin typeface="TS Arabic Bebas Neue Pro"/>
              <a:ea typeface="TS Arabic Bebas Neue Pro"/>
              <a:cs typeface="TS Arabic Bebas Neue Pro"/>
              <a:sym typeface="TS Arabic Bebas Neue Pr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4241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2056673" y="-240200"/>
            <a:ext cx="6231327" cy="3738796"/>
            <a:chOff x="0" y="0"/>
            <a:chExt cx="6350000" cy="3810000"/>
          </a:xfrm>
        </p:grpSpPr>
        <p:sp>
          <p:nvSpPr>
            <p:cNvPr id="3" name="Freeform 3"/>
            <p:cNvSpPr/>
            <p:nvPr/>
          </p:nvSpPr>
          <p:spPr>
            <a:xfrm>
              <a:off x="0" y="0"/>
              <a:ext cx="6350000" cy="3810000"/>
            </a:xfrm>
            <a:custGeom>
              <a:avLst/>
              <a:gdLst/>
              <a:ahLst/>
              <a:cxnLst/>
              <a:rect l="l" t="t" r="r" b="b"/>
              <a:pathLst>
                <a:path w="6350000" h="3810000">
                  <a:moveTo>
                    <a:pt x="0" y="1905000"/>
                  </a:moveTo>
                  <a:lnTo>
                    <a:pt x="0" y="1905000"/>
                  </a:lnTo>
                  <a:cubicBezTo>
                    <a:pt x="0" y="853440"/>
                    <a:pt x="853440" y="0"/>
                    <a:pt x="1905000" y="0"/>
                  </a:cubicBezTo>
                  <a:lnTo>
                    <a:pt x="4445000" y="0"/>
                  </a:lnTo>
                  <a:cubicBezTo>
                    <a:pt x="5496560" y="0"/>
                    <a:pt x="6350000" y="853440"/>
                    <a:pt x="6350000" y="1905000"/>
                  </a:cubicBezTo>
                  <a:lnTo>
                    <a:pt x="6350000" y="1905000"/>
                  </a:lnTo>
                  <a:cubicBezTo>
                    <a:pt x="6350000" y="2956560"/>
                    <a:pt x="5496560" y="3810000"/>
                    <a:pt x="4445000" y="3810000"/>
                  </a:cubicBezTo>
                  <a:lnTo>
                    <a:pt x="1905000" y="3810000"/>
                  </a:lnTo>
                  <a:cubicBezTo>
                    <a:pt x="853440" y="3810000"/>
                    <a:pt x="0" y="2956560"/>
                    <a:pt x="0" y="1905000"/>
                  </a:cubicBezTo>
                  <a:close/>
                </a:path>
              </a:pathLst>
            </a:custGeom>
            <a:blipFill>
              <a:blip r:embed="rId2" cstate="print"/>
              <a:stretch>
                <a:fillRect l="-210060" t="-209141" b="-380717"/>
              </a:stretch>
            </a:blipFill>
          </p:spPr>
        </p:sp>
      </p:grpSp>
      <p:grpSp>
        <p:nvGrpSpPr>
          <p:cNvPr id="4" name="Group 4"/>
          <p:cNvGrpSpPr>
            <a:grpSpLocks noChangeAspect="1"/>
          </p:cNvGrpSpPr>
          <p:nvPr/>
        </p:nvGrpSpPr>
        <p:grpSpPr>
          <a:xfrm>
            <a:off x="13861141" y="3254881"/>
            <a:ext cx="4139778" cy="4139761"/>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t="-57078" r="-515" b="-21616"/>
              </a:stretch>
            </a:blipFill>
          </p:spPr>
        </p:sp>
      </p:grpSp>
      <p:grpSp>
        <p:nvGrpSpPr>
          <p:cNvPr id="6" name="Group 6"/>
          <p:cNvGrpSpPr/>
          <p:nvPr/>
        </p:nvGrpSpPr>
        <p:grpSpPr>
          <a:xfrm>
            <a:off x="329420" y="444373"/>
            <a:ext cx="7470996" cy="697494"/>
            <a:chOff x="0" y="0"/>
            <a:chExt cx="1623190" cy="151541"/>
          </a:xfrm>
        </p:grpSpPr>
        <p:sp>
          <p:nvSpPr>
            <p:cNvPr id="7" name="Freeform 7"/>
            <p:cNvSpPr/>
            <p:nvPr/>
          </p:nvSpPr>
          <p:spPr>
            <a:xfrm>
              <a:off x="0" y="0"/>
              <a:ext cx="1623190" cy="151541"/>
            </a:xfrm>
            <a:custGeom>
              <a:avLst/>
              <a:gdLst/>
              <a:ahLst/>
              <a:cxnLst/>
              <a:rect l="l" t="t" r="r" b="b"/>
              <a:pathLst>
                <a:path w="1623190" h="151541">
                  <a:moveTo>
                    <a:pt x="37305" y="0"/>
                  </a:moveTo>
                  <a:lnTo>
                    <a:pt x="1585884" y="0"/>
                  </a:lnTo>
                  <a:cubicBezTo>
                    <a:pt x="1606487" y="0"/>
                    <a:pt x="1623190" y="16702"/>
                    <a:pt x="1623190" y="37305"/>
                  </a:cubicBezTo>
                  <a:lnTo>
                    <a:pt x="1623190" y="114236"/>
                  </a:lnTo>
                  <a:cubicBezTo>
                    <a:pt x="1623190" y="124130"/>
                    <a:pt x="1619259" y="133619"/>
                    <a:pt x="1612263" y="140615"/>
                  </a:cubicBezTo>
                  <a:cubicBezTo>
                    <a:pt x="1605267" y="147611"/>
                    <a:pt x="1595778" y="151541"/>
                    <a:pt x="1585884" y="151541"/>
                  </a:cubicBezTo>
                  <a:lnTo>
                    <a:pt x="37305" y="151541"/>
                  </a:lnTo>
                  <a:cubicBezTo>
                    <a:pt x="16702" y="151541"/>
                    <a:pt x="0" y="134839"/>
                    <a:pt x="0" y="114236"/>
                  </a:cubicBezTo>
                  <a:lnTo>
                    <a:pt x="0" y="37305"/>
                  </a:lnTo>
                  <a:cubicBezTo>
                    <a:pt x="0" y="16702"/>
                    <a:pt x="16702" y="0"/>
                    <a:pt x="37305" y="0"/>
                  </a:cubicBezTo>
                  <a:close/>
                </a:path>
              </a:pathLst>
            </a:custGeom>
            <a:solidFill>
              <a:srgbClr val="FFFFFF"/>
            </a:solidFill>
            <a:ln w="47625" cap="rnd">
              <a:solidFill>
                <a:srgbClr val="F7F3ED"/>
              </a:solidFill>
              <a:prstDash val="solid"/>
              <a:round/>
            </a:ln>
          </p:spPr>
        </p:sp>
        <p:sp>
          <p:nvSpPr>
            <p:cNvPr id="8" name="TextBox 8"/>
            <p:cNvSpPr txBox="1"/>
            <p:nvPr/>
          </p:nvSpPr>
          <p:spPr>
            <a:xfrm>
              <a:off x="0" y="-57150"/>
              <a:ext cx="1623190" cy="208691"/>
            </a:xfrm>
            <a:prstGeom prst="rect">
              <a:avLst/>
            </a:prstGeom>
          </p:spPr>
          <p:txBody>
            <a:bodyPr lIns="57177" tIns="57177" rIns="57177" bIns="57177" rtlCol="0" anchor="ctr"/>
            <a:lstStyle/>
            <a:p>
              <a:pPr algn="ctr">
                <a:lnSpc>
                  <a:spcPts val="3568"/>
                </a:lnSpc>
              </a:pPr>
              <a:endParaRPr/>
            </a:p>
          </p:txBody>
        </p:sp>
      </p:grpSp>
      <p:sp>
        <p:nvSpPr>
          <p:cNvPr id="9" name="Freeform 9"/>
          <p:cNvSpPr/>
          <p:nvPr/>
        </p:nvSpPr>
        <p:spPr>
          <a:xfrm>
            <a:off x="7100968" y="531080"/>
            <a:ext cx="524079" cy="524079"/>
          </a:xfrm>
          <a:custGeom>
            <a:avLst/>
            <a:gdLst/>
            <a:ahLst/>
            <a:cxnLst/>
            <a:rect l="l" t="t" r="r" b="b"/>
            <a:pathLst>
              <a:path w="524079" h="524079">
                <a:moveTo>
                  <a:pt x="0" y="0"/>
                </a:moveTo>
                <a:lnTo>
                  <a:pt x="524079" y="0"/>
                </a:lnTo>
                <a:lnTo>
                  <a:pt x="524079" y="524079"/>
                </a:lnTo>
                <a:lnTo>
                  <a:pt x="0" y="524079"/>
                </a:lnTo>
                <a:lnTo>
                  <a:pt x="0" y="0"/>
                </a:lnTo>
                <a:close/>
              </a:path>
            </a:pathLst>
          </a:custGeom>
          <a:blipFill>
            <a:blip r:embed="rId4" cstate="print">
              <a:extLst>
                <a:ext uri="{96DAC541-7B7A-43D3-8B79-37D633B846F1}">
                  <asvg:svgBlip xmlns="" xmlns:asvg="http://schemas.microsoft.com/office/drawing/2016/SVG/main" r:embed="rId5"/>
                </a:ext>
              </a:extLst>
            </a:blip>
            <a:stretch>
              <a:fillRect/>
            </a:stretch>
          </a:blipFill>
        </p:spPr>
      </p:sp>
      <p:grpSp>
        <p:nvGrpSpPr>
          <p:cNvPr id="10" name="Group 10"/>
          <p:cNvGrpSpPr/>
          <p:nvPr/>
        </p:nvGrpSpPr>
        <p:grpSpPr>
          <a:xfrm>
            <a:off x="449965" y="5187545"/>
            <a:ext cx="4461501" cy="671945"/>
            <a:chOff x="0" y="0"/>
            <a:chExt cx="969330" cy="145990"/>
          </a:xfrm>
        </p:grpSpPr>
        <p:sp>
          <p:nvSpPr>
            <p:cNvPr id="11" name="Freeform 11"/>
            <p:cNvSpPr/>
            <p:nvPr/>
          </p:nvSpPr>
          <p:spPr>
            <a:xfrm>
              <a:off x="0" y="0"/>
              <a:ext cx="969330" cy="145990"/>
            </a:xfrm>
            <a:custGeom>
              <a:avLst/>
              <a:gdLst/>
              <a:ahLst/>
              <a:cxnLst/>
              <a:rect l="l" t="t" r="r" b="b"/>
              <a:pathLst>
                <a:path w="969330" h="145990">
                  <a:moveTo>
                    <a:pt x="62470" y="0"/>
                  </a:moveTo>
                  <a:lnTo>
                    <a:pt x="906861" y="0"/>
                  </a:lnTo>
                  <a:cubicBezTo>
                    <a:pt x="941362" y="0"/>
                    <a:pt x="969330" y="27969"/>
                    <a:pt x="969330" y="62470"/>
                  </a:cubicBezTo>
                  <a:lnTo>
                    <a:pt x="969330" y="83521"/>
                  </a:lnTo>
                  <a:cubicBezTo>
                    <a:pt x="969330" y="118022"/>
                    <a:pt x="941362" y="145990"/>
                    <a:pt x="906861" y="145990"/>
                  </a:cubicBezTo>
                  <a:lnTo>
                    <a:pt x="62470" y="145990"/>
                  </a:lnTo>
                  <a:cubicBezTo>
                    <a:pt x="45902" y="145990"/>
                    <a:pt x="30012" y="139409"/>
                    <a:pt x="18297" y="127693"/>
                  </a:cubicBezTo>
                  <a:cubicBezTo>
                    <a:pt x="6582" y="115978"/>
                    <a:pt x="0" y="100089"/>
                    <a:pt x="0" y="83521"/>
                  </a:cubicBezTo>
                  <a:lnTo>
                    <a:pt x="0" y="62470"/>
                  </a:lnTo>
                  <a:cubicBezTo>
                    <a:pt x="0" y="27969"/>
                    <a:pt x="27969" y="0"/>
                    <a:pt x="62470" y="0"/>
                  </a:cubicBezTo>
                  <a:close/>
                </a:path>
              </a:pathLst>
            </a:custGeom>
            <a:solidFill>
              <a:srgbClr val="FFFFFF"/>
            </a:solidFill>
            <a:ln w="47625" cap="rnd">
              <a:solidFill>
                <a:srgbClr val="F7F3ED"/>
              </a:solidFill>
              <a:prstDash val="solid"/>
              <a:round/>
            </a:ln>
          </p:spPr>
        </p:sp>
        <p:sp>
          <p:nvSpPr>
            <p:cNvPr id="12" name="TextBox 12"/>
            <p:cNvSpPr txBox="1"/>
            <p:nvPr/>
          </p:nvSpPr>
          <p:spPr>
            <a:xfrm>
              <a:off x="0" y="-57150"/>
              <a:ext cx="969330" cy="203140"/>
            </a:xfrm>
            <a:prstGeom prst="rect">
              <a:avLst/>
            </a:prstGeom>
          </p:spPr>
          <p:txBody>
            <a:bodyPr lIns="57177" tIns="57177" rIns="57177" bIns="57177" rtlCol="0" anchor="ctr"/>
            <a:lstStyle/>
            <a:p>
              <a:pPr algn="ctr">
                <a:lnSpc>
                  <a:spcPts val="3568"/>
                </a:lnSpc>
              </a:pPr>
              <a:r>
                <a:rPr lang="en-US" sz="2548" b="1">
                  <a:solidFill>
                    <a:srgbClr val="000000"/>
                  </a:solidFill>
                  <a:latin typeface="TS Arabic Bebas Neue Pro Bold"/>
                  <a:ea typeface="TS Arabic Bebas Neue Pro Bold"/>
                  <a:cs typeface="TS Arabic Bebas Neue Pro Bold"/>
                  <a:sym typeface="TS Arabic Bebas Neue Pro Bold"/>
                </a:rPr>
                <a:t>                                           </a:t>
              </a:r>
            </a:p>
          </p:txBody>
        </p:sp>
      </p:grpSp>
      <p:sp>
        <p:nvSpPr>
          <p:cNvPr id="13" name="Freeform 13"/>
          <p:cNvSpPr/>
          <p:nvPr/>
        </p:nvSpPr>
        <p:spPr>
          <a:xfrm>
            <a:off x="4264523" y="5295269"/>
            <a:ext cx="456495" cy="456495"/>
          </a:xfrm>
          <a:custGeom>
            <a:avLst/>
            <a:gdLst/>
            <a:ahLst/>
            <a:cxnLst/>
            <a:rect l="l" t="t" r="r" b="b"/>
            <a:pathLst>
              <a:path w="456495" h="456495">
                <a:moveTo>
                  <a:pt x="0" y="0"/>
                </a:moveTo>
                <a:lnTo>
                  <a:pt x="456496" y="0"/>
                </a:lnTo>
                <a:lnTo>
                  <a:pt x="456496" y="456496"/>
                </a:lnTo>
                <a:lnTo>
                  <a:pt x="0" y="456496"/>
                </a:lnTo>
                <a:lnTo>
                  <a:pt x="0" y="0"/>
                </a:lnTo>
                <a:close/>
              </a:path>
            </a:pathLst>
          </a:custGeom>
          <a:blipFill>
            <a:blip r:embed="rId6" cstate="print">
              <a:extLst>
                <a:ext uri="{96DAC541-7B7A-43D3-8B79-37D633B846F1}">
                  <asvg:svgBlip xmlns="" xmlns:asvg="http://schemas.microsoft.com/office/drawing/2016/SVG/main" r:embed="rId5"/>
                </a:ext>
              </a:extLst>
            </a:blip>
            <a:stretch>
              <a:fillRect/>
            </a:stretch>
          </a:blipFill>
        </p:spPr>
      </p:sp>
      <p:sp>
        <p:nvSpPr>
          <p:cNvPr id="14" name="TextBox 14"/>
          <p:cNvSpPr txBox="1"/>
          <p:nvPr/>
        </p:nvSpPr>
        <p:spPr>
          <a:xfrm>
            <a:off x="679060" y="5916639"/>
            <a:ext cx="13519334" cy="3457998"/>
          </a:xfrm>
          <a:prstGeom prst="rect">
            <a:avLst/>
          </a:prstGeom>
        </p:spPr>
        <p:txBody>
          <a:bodyPr lIns="0" tIns="0" rIns="0" bIns="0" rtlCol="0" anchor="t">
            <a:spAutoFit/>
          </a:bodyPr>
          <a:lstStyle/>
          <a:p>
            <a:pPr marL="518162" lvl="1" indent="-259081">
              <a:lnSpc>
                <a:spcPts val="3360"/>
              </a:lnSpc>
              <a:buFont typeface="Arial"/>
              <a:buChar char="•"/>
            </a:pPr>
            <a:r>
              <a:rPr lang="sr-Latn-CS" sz="2400" dirty="0" smtClean="0">
                <a:solidFill>
                  <a:schemeClr val="bg1"/>
                </a:solidFill>
              </a:rPr>
              <a:t>Свакодневно перите посуде за храњење приликом чишћења штале. </a:t>
            </a:r>
            <a:endParaRPr lang="sr-Cyrl-RS" sz="2400" dirty="0" smtClean="0">
              <a:solidFill>
                <a:schemeClr val="bg1"/>
              </a:solidFill>
            </a:endParaRPr>
          </a:p>
          <a:p>
            <a:pPr marL="518162" lvl="1" indent="-259081">
              <a:lnSpc>
                <a:spcPts val="3360"/>
              </a:lnSpc>
              <a:buFont typeface="Arial"/>
              <a:buChar char="•"/>
            </a:pPr>
            <a:r>
              <a:rPr lang="sr-Latn-CS" sz="2400" dirty="0" smtClean="0">
                <a:solidFill>
                  <a:schemeClr val="bg1"/>
                </a:solidFill>
              </a:rPr>
              <a:t>Унапред </a:t>
            </a:r>
            <a:r>
              <a:rPr lang="sr-Latn-CS" sz="2400" dirty="0" smtClean="0">
                <a:solidFill>
                  <a:schemeClr val="bg1"/>
                </a:solidFill>
              </a:rPr>
              <a:t>припремите посуду за храњење и распоредите је из колица за храњење, обраћајући пажњу на појединачне порције хране. Редослед храњења треба увек да буде исти, коњи ће се брзо навикнути на ово и последњи ће мирно чекати свој ред. Исто важи и за ждребад која сисају; поставите посебну посуду за храњење са штапићима за њих како кобила не би могла да је дохвати. Увек поставите место за лизање испред коња. Са уређајем за самопојивање можемо осигурати континуирано снабдевање коња водом за пиће, али је природније да коњ пије са што нижег могуће места.</a:t>
            </a:r>
            <a:endParaRPr lang="en-US" sz="2300" dirty="0">
              <a:solidFill>
                <a:schemeClr val="bg1"/>
              </a:solidFill>
              <a:latin typeface="TS Arabic Bebas Neue Pro"/>
              <a:ea typeface="TS Arabic Bebas Neue Pro"/>
              <a:cs typeface="TS Arabic Bebas Neue Pro"/>
              <a:sym typeface="TS Arabic Bebas Neue Pro"/>
            </a:endParaRPr>
          </a:p>
        </p:txBody>
      </p:sp>
      <p:grpSp>
        <p:nvGrpSpPr>
          <p:cNvPr id="15" name="Group 15"/>
          <p:cNvGrpSpPr>
            <a:grpSpLocks noChangeAspect="1"/>
          </p:cNvGrpSpPr>
          <p:nvPr/>
        </p:nvGrpSpPr>
        <p:grpSpPr>
          <a:xfrm>
            <a:off x="13861141" y="7394642"/>
            <a:ext cx="5977327" cy="3586396"/>
            <a:chOff x="0" y="0"/>
            <a:chExt cx="6350000" cy="3810000"/>
          </a:xfrm>
        </p:grpSpPr>
        <p:sp>
          <p:nvSpPr>
            <p:cNvPr id="16" name="Freeform 16"/>
            <p:cNvSpPr/>
            <p:nvPr/>
          </p:nvSpPr>
          <p:spPr>
            <a:xfrm>
              <a:off x="0" y="0"/>
              <a:ext cx="6350000" cy="3810000"/>
            </a:xfrm>
            <a:custGeom>
              <a:avLst/>
              <a:gdLst/>
              <a:ahLst/>
              <a:cxnLst/>
              <a:rect l="l" t="t" r="r" b="b"/>
              <a:pathLst>
                <a:path w="6350000" h="3810000">
                  <a:moveTo>
                    <a:pt x="0" y="1905000"/>
                  </a:moveTo>
                  <a:lnTo>
                    <a:pt x="0" y="1905000"/>
                  </a:lnTo>
                  <a:cubicBezTo>
                    <a:pt x="0" y="853440"/>
                    <a:pt x="853440" y="0"/>
                    <a:pt x="1905000" y="0"/>
                  </a:cubicBezTo>
                  <a:lnTo>
                    <a:pt x="4445000" y="0"/>
                  </a:lnTo>
                  <a:cubicBezTo>
                    <a:pt x="5496560" y="0"/>
                    <a:pt x="6350000" y="853440"/>
                    <a:pt x="6350000" y="1905000"/>
                  </a:cubicBezTo>
                  <a:lnTo>
                    <a:pt x="6350000" y="1905000"/>
                  </a:lnTo>
                  <a:cubicBezTo>
                    <a:pt x="6350000" y="2956560"/>
                    <a:pt x="5496560" y="3810000"/>
                    <a:pt x="4445000" y="3810000"/>
                  </a:cubicBezTo>
                  <a:lnTo>
                    <a:pt x="1905000" y="3810000"/>
                  </a:lnTo>
                  <a:cubicBezTo>
                    <a:pt x="853440" y="3810000"/>
                    <a:pt x="0" y="2956560"/>
                    <a:pt x="0" y="1905000"/>
                  </a:cubicBezTo>
                  <a:close/>
                </a:path>
              </a:pathLst>
            </a:custGeom>
            <a:blipFill>
              <a:blip r:embed="rId7"/>
              <a:stretch>
                <a:fillRect l="-13007" t="-53011" b="-35334"/>
              </a:stretch>
            </a:blipFill>
          </p:spPr>
        </p:sp>
      </p:grpSp>
      <p:sp>
        <p:nvSpPr>
          <p:cNvPr id="17" name="TextBox 17"/>
          <p:cNvSpPr txBox="1"/>
          <p:nvPr/>
        </p:nvSpPr>
        <p:spPr>
          <a:xfrm>
            <a:off x="-1049329" y="546739"/>
            <a:ext cx="5960796" cy="409599"/>
          </a:xfrm>
          <a:prstGeom prst="rect">
            <a:avLst/>
          </a:prstGeom>
        </p:spPr>
        <p:txBody>
          <a:bodyPr lIns="0" tIns="0" rIns="0" bIns="0" rtlCol="0" anchor="t">
            <a:spAutoFit/>
          </a:bodyPr>
          <a:lstStyle/>
          <a:p>
            <a:pPr algn="ctr">
              <a:lnSpc>
                <a:spcPts val="3499"/>
              </a:lnSpc>
              <a:spcBef>
                <a:spcPct val="0"/>
              </a:spcBef>
            </a:pPr>
            <a:r>
              <a:rPr lang="sr-Cyrl-RS" sz="2499" b="1" dirty="0" smtClean="0">
                <a:solidFill>
                  <a:srgbClr val="14241F"/>
                </a:solidFill>
                <a:latin typeface="TS Arabic Bebas Neue Pro Bold"/>
                <a:ea typeface="TS Arabic Bebas Neue Pro Bold"/>
                <a:cs typeface="TS Arabic Bebas Neue Pro Bold"/>
                <a:sym typeface="TS Arabic Bebas Neue Pro Bold"/>
              </a:rPr>
              <a:t>У БОКСЕВИМА</a:t>
            </a:r>
            <a:r>
              <a:rPr lang="en-US" sz="2499" b="1" dirty="0" smtClean="0">
                <a:solidFill>
                  <a:srgbClr val="14241F"/>
                </a:solidFill>
                <a:latin typeface="TS Arabic Bebas Neue Pro Bold"/>
                <a:ea typeface="TS Arabic Bebas Neue Pro Bold"/>
                <a:cs typeface="TS Arabic Bebas Neue Pro Bold"/>
                <a:sym typeface="TS Arabic Bebas Neue Pro Bold"/>
              </a:rPr>
              <a:t>:</a:t>
            </a:r>
            <a:endParaRPr lang="en-US" sz="2499" b="1" dirty="0">
              <a:solidFill>
                <a:srgbClr val="14241F"/>
              </a:solidFill>
              <a:latin typeface="TS Arabic Bebas Neue Pro Bold"/>
              <a:ea typeface="TS Arabic Bebas Neue Pro Bold"/>
              <a:cs typeface="TS Arabic Bebas Neue Pro Bold"/>
              <a:sym typeface="TS Arabic Bebas Neue Pro Bold"/>
            </a:endParaRPr>
          </a:p>
        </p:txBody>
      </p:sp>
      <p:sp>
        <p:nvSpPr>
          <p:cNvPr id="18" name="TextBox 18"/>
          <p:cNvSpPr txBox="1"/>
          <p:nvPr/>
        </p:nvSpPr>
        <p:spPr>
          <a:xfrm>
            <a:off x="679060" y="2014601"/>
            <a:ext cx="11377613" cy="2149948"/>
          </a:xfrm>
          <a:prstGeom prst="rect">
            <a:avLst/>
          </a:prstGeom>
        </p:spPr>
        <p:txBody>
          <a:bodyPr lIns="0" tIns="0" rIns="0" bIns="0" rtlCol="0" anchor="t">
            <a:spAutoFit/>
          </a:bodyPr>
          <a:lstStyle/>
          <a:p>
            <a:pPr marL="60962" indent="-259081" algn="just">
              <a:lnSpc>
                <a:spcPts val="3360"/>
              </a:lnSpc>
              <a:buFont typeface="Arial"/>
              <a:buChar char="•"/>
            </a:pPr>
            <a:r>
              <a:rPr lang="sr-Latn-CS" sz="2400" dirty="0" smtClean="0">
                <a:solidFill>
                  <a:schemeClr val="bg1"/>
                </a:solidFill>
              </a:rPr>
              <a:t>Не расипајте сено на отвореном простору штале, или ако нема друге опције, не држите коње у штали током овог времена због прашине. </a:t>
            </a:r>
            <a:endParaRPr lang="sr-Cyrl-RS" sz="2400" dirty="0" smtClean="0">
              <a:solidFill>
                <a:schemeClr val="bg1"/>
              </a:solidFill>
            </a:endParaRPr>
          </a:p>
          <a:p>
            <a:pPr marL="60962" indent="-259081" algn="just">
              <a:lnSpc>
                <a:spcPts val="3360"/>
              </a:lnSpc>
              <a:buFont typeface="Arial"/>
              <a:buChar char="•"/>
            </a:pPr>
            <a:r>
              <a:rPr lang="sr-Latn-CS" sz="2400" dirty="0" smtClean="0">
                <a:solidFill>
                  <a:schemeClr val="bg1"/>
                </a:solidFill>
              </a:rPr>
              <a:t>Пажљиво </a:t>
            </a:r>
            <a:r>
              <a:rPr lang="sr-Latn-CS" sz="2400" dirty="0" smtClean="0">
                <a:solidFill>
                  <a:schemeClr val="bg1"/>
                </a:solidFill>
              </a:rPr>
              <a:t>расипајте сено луцерке, јер ће јој листови (највреднији део) </a:t>
            </a:r>
            <a:r>
              <a:rPr lang="sr-Latn-CS" sz="2400" dirty="0" smtClean="0">
                <a:solidFill>
                  <a:schemeClr val="bg1"/>
                </a:solidFill>
              </a:rPr>
              <a:t>отпасти.</a:t>
            </a:r>
            <a:endParaRPr lang="sr-Cyrl-RS" sz="2400" dirty="0" smtClean="0">
              <a:solidFill>
                <a:schemeClr val="bg1"/>
              </a:solidFill>
            </a:endParaRPr>
          </a:p>
          <a:p>
            <a:pPr marL="60962" indent="-259081" algn="just">
              <a:lnSpc>
                <a:spcPts val="3360"/>
              </a:lnSpc>
              <a:buFont typeface="Arial"/>
              <a:buChar char="•"/>
            </a:pPr>
            <a:r>
              <a:rPr lang="sr-Latn-CS" sz="2400" dirty="0" smtClean="0">
                <a:solidFill>
                  <a:schemeClr val="bg1"/>
                </a:solidFill>
              </a:rPr>
              <a:t>Залијте </a:t>
            </a:r>
            <a:r>
              <a:rPr lang="sr-Latn-CS" sz="2400" dirty="0" smtClean="0">
                <a:solidFill>
                  <a:schemeClr val="bg1"/>
                </a:solidFill>
              </a:rPr>
              <a:t>прашњаву храну пре храњења, а затим је порционирајте виљушком. </a:t>
            </a:r>
            <a:endParaRPr lang="sr-Cyrl-RS" sz="2400" dirty="0" smtClean="0">
              <a:solidFill>
                <a:schemeClr val="bg1"/>
              </a:solidFill>
            </a:endParaRPr>
          </a:p>
          <a:p>
            <a:pPr marL="60962" indent="-259081" algn="just">
              <a:lnSpc>
                <a:spcPts val="3360"/>
              </a:lnSpc>
              <a:buFont typeface="Arial"/>
              <a:buChar char="•"/>
            </a:pPr>
            <a:r>
              <a:rPr lang="sr-Latn-CS" sz="2400" dirty="0" smtClean="0">
                <a:solidFill>
                  <a:schemeClr val="bg1"/>
                </a:solidFill>
              </a:rPr>
              <a:t>Након </a:t>
            </a:r>
            <a:r>
              <a:rPr lang="sr-Latn-CS" sz="2400" dirty="0" smtClean="0">
                <a:solidFill>
                  <a:schemeClr val="bg1"/>
                </a:solidFill>
              </a:rPr>
              <a:t>расподеле сена, средите шталу, залијте је и пометите.</a:t>
            </a:r>
            <a:endParaRPr lang="en-US" sz="2400" dirty="0">
              <a:solidFill>
                <a:schemeClr val="bg1"/>
              </a:solidFill>
              <a:latin typeface="TS Arabic Bebas Neue Pro"/>
              <a:ea typeface="TS Arabic Bebas Neue Pro"/>
              <a:cs typeface="TS Arabic Bebas Neue Pro"/>
              <a:sym typeface="TS Arabic Bebas Neue Pro"/>
            </a:endParaRPr>
          </a:p>
        </p:txBody>
      </p:sp>
      <p:sp>
        <p:nvSpPr>
          <p:cNvPr id="19" name="TextBox 19"/>
          <p:cNvSpPr txBox="1"/>
          <p:nvPr/>
        </p:nvSpPr>
        <p:spPr>
          <a:xfrm>
            <a:off x="-571568" y="1285848"/>
            <a:ext cx="12921624" cy="512961"/>
          </a:xfrm>
          <a:prstGeom prst="rect">
            <a:avLst/>
          </a:prstGeom>
        </p:spPr>
        <p:txBody>
          <a:bodyPr wrap="square" lIns="0" tIns="0" rIns="0" bIns="0" rtlCol="0" anchor="t">
            <a:spAutoFit/>
          </a:bodyPr>
          <a:lstStyle/>
          <a:p>
            <a:pPr algn="ctr">
              <a:lnSpc>
                <a:spcPts val="4033"/>
              </a:lnSpc>
            </a:pPr>
            <a:r>
              <a:rPr lang="sr-Latn-CS" sz="4000" dirty="0" smtClean="0">
                <a:solidFill>
                  <a:srgbClr val="FFFF00"/>
                </a:solidFill>
              </a:rPr>
              <a:t>ИНДИВИДУАЛНО ХРАЊЕЊЕ ЈЕ ОВДЕ ЛАКШЕ РЕШИТИ</a:t>
            </a:r>
            <a:endParaRPr lang="en-US" sz="3700" dirty="0">
              <a:solidFill>
                <a:srgbClr val="FFFF00"/>
              </a:solidFill>
              <a:latin typeface="Bebas Neue Cyrillic"/>
              <a:ea typeface="Bebas Neue Cyrillic"/>
              <a:cs typeface="Bebas Neue Cyrillic"/>
              <a:sym typeface="Bebas Neue Cyrillic"/>
            </a:endParaRPr>
          </a:p>
        </p:txBody>
      </p:sp>
      <p:sp>
        <p:nvSpPr>
          <p:cNvPr id="20" name="TextBox 20"/>
          <p:cNvSpPr txBox="1"/>
          <p:nvPr/>
        </p:nvSpPr>
        <p:spPr>
          <a:xfrm>
            <a:off x="0" y="5286376"/>
            <a:ext cx="4932195" cy="409599"/>
          </a:xfrm>
          <a:prstGeom prst="rect">
            <a:avLst/>
          </a:prstGeom>
        </p:spPr>
        <p:txBody>
          <a:bodyPr lIns="0" tIns="0" rIns="0" bIns="0" rtlCol="0" anchor="t">
            <a:spAutoFit/>
          </a:bodyPr>
          <a:lstStyle/>
          <a:p>
            <a:pPr algn="ctr">
              <a:lnSpc>
                <a:spcPts val="3499"/>
              </a:lnSpc>
              <a:spcBef>
                <a:spcPct val="0"/>
              </a:spcBef>
            </a:pPr>
            <a:r>
              <a:rPr lang="sr-Cyrl-RS" sz="2499" b="1" dirty="0" smtClean="0">
                <a:solidFill>
                  <a:srgbClr val="14241F"/>
                </a:solidFill>
                <a:latin typeface="TS Arabic Bebas Neue Pro Bold"/>
                <a:ea typeface="TS Arabic Bebas Neue Pro Bold"/>
                <a:cs typeface="TS Arabic Bebas Neue Pro Bold"/>
                <a:sym typeface="TS Arabic Bebas Neue Pro Bold"/>
              </a:rPr>
              <a:t>ХРАЊЕЊЕ,ПОЈЕЊЕ </a:t>
            </a:r>
            <a:r>
              <a:rPr lang="en-US" sz="2499" b="1" dirty="0" smtClean="0">
                <a:solidFill>
                  <a:srgbClr val="14241F"/>
                </a:solidFill>
                <a:latin typeface="TS Arabic Bebas Neue Pro Bold"/>
                <a:ea typeface="TS Arabic Bebas Neue Pro Bold"/>
                <a:cs typeface="TS Arabic Bebas Neue Pro Bold"/>
                <a:sym typeface="TS Arabic Bebas Neue Pro Bold"/>
              </a:rPr>
              <a:t>:</a:t>
            </a:r>
            <a:endParaRPr lang="en-US" sz="2499" b="1" dirty="0">
              <a:solidFill>
                <a:srgbClr val="14241F"/>
              </a:solidFill>
              <a:latin typeface="TS Arabic Bebas Neue Pro Bold"/>
              <a:ea typeface="TS Arabic Bebas Neue Pro Bold"/>
              <a:cs typeface="TS Arabic Bebas Neue Pro Bold"/>
              <a:sym typeface="TS Arabic Bebas Neue Pro 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4241F"/>
        </a:solidFill>
        <a:effectLst/>
      </p:bgPr>
    </p:bg>
    <p:spTree>
      <p:nvGrpSpPr>
        <p:cNvPr id="1" name=""/>
        <p:cNvGrpSpPr/>
        <p:nvPr/>
      </p:nvGrpSpPr>
      <p:grpSpPr>
        <a:xfrm>
          <a:off x="0" y="0"/>
          <a:ext cx="0" cy="0"/>
          <a:chOff x="0" y="0"/>
          <a:chExt cx="0" cy="0"/>
        </a:xfrm>
      </p:grpSpPr>
      <p:grpSp>
        <p:nvGrpSpPr>
          <p:cNvPr id="2" name="Group 2"/>
          <p:cNvGrpSpPr/>
          <p:nvPr/>
        </p:nvGrpSpPr>
        <p:grpSpPr>
          <a:xfrm>
            <a:off x="4189009" y="2080686"/>
            <a:ext cx="2397667" cy="4176481"/>
            <a:chOff x="0" y="0"/>
            <a:chExt cx="1958340" cy="3411220"/>
          </a:xfrm>
        </p:grpSpPr>
        <p:sp>
          <p:nvSpPr>
            <p:cNvPr id="3" name="Freeform 3"/>
            <p:cNvSpPr/>
            <p:nvPr/>
          </p:nvSpPr>
          <p:spPr>
            <a:xfrm>
              <a:off x="0" y="0"/>
              <a:ext cx="1958340" cy="3411220"/>
            </a:xfrm>
            <a:custGeom>
              <a:avLst/>
              <a:gdLst/>
              <a:ahLst/>
              <a:cxnLst/>
              <a:rect l="l" t="t" r="r" b="b"/>
              <a:pathLst>
                <a:path w="1958340" h="3411220">
                  <a:moveTo>
                    <a:pt x="999490" y="2647950"/>
                  </a:moveTo>
                  <a:cubicBezTo>
                    <a:pt x="1065530" y="2567940"/>
                    <a:pt x="1136650" y="2482850"/>
                    <a:pt x="1214120" y="2392680"/>
                  </a:cubicBezTo>
                  <a:cubicBezTo>
                    <a:pt x="1292860" y="2299970"/>
                    <a:pt x="1375410" y="2199640"/>
                    <a:pt x="1459230" y="2092960"/>
                  </a:cubicBezTo>
                  <a:cubicBezTo>
                    <a:pt x="1545590" y="1983740"/>
                    <a:pt x="1624330" y="1868170"/>
                    <a:pt x="1695450" y="1746250"/>
                  </a:cubicBezTo>
                  <a:cubicBezTo>
                    <a:pt x="1767840" y="1623060"/>
                    <a:pt x="1827530" y="1492250"/>
                    <a:pt x="1873250" y="1357630"/>
                  </a:cubicBezTo>
                  <a:cubicBezTo>
                    <a:pt x="1921510" y="1219200"/>
                    <a:pt x="1945640" y="1071880"/>
                    <a:pt x="1945640" y="922020"/>
                  </a:cubicBezTo>
                  <a:cubicBezTo>
                    <a:pt x="1945640" y="764540"/>
                    <a:pt x="1921510" y="624840"/>
                    <a:pt x="1873250" y="509270"/>
                  </a:cubicBezTo>
                  <a:cubicBezTo>
                    <a:pt x="1824990" y="392430"/>
                    <a:pt x="1756410" y="293370"/>
                    <a:pt x="1671320" y="217170"/>
                  </a:cubicBezTo>
                  <a:cubicBezTo>
                    <a:pt x="1586230" y="143510"/>
                    <a:pt x="1485900" y="87630"/>
                    <a:pt x="1371600" y="52070"/>
                  </a:cubicBezTo>
                  <a:cubicBezTo>
                    <a:pt x="1261110" y="17780"/>
                    <a:pt x="1144270" y="0"/>
                    <a:pt x="1021080" y="0"/>
                  </a:cubicBezTo>
                  <a:cubicBezTo>
                    <a:pt x="891540" y="0"/>
                    <a:pt x="765810" y="20320"/>
                    <a:pt x="647700" y="59690"/>
                  </a:cubicBezTo>
                  <a:cubicBezTo>
                    <a:pt x="527050" y="100330"/>
                    <a:pt x="417830" y="165100"/>
                    <a:pt x="325120" y="252730"/>
                  </a:cubicBezTo>
                  <a:cubicBezTo>
                    <a:pt x="232410" y="340360"/>
                    <a:pt x="158750" y="453390"/>
                    <a:pt x="105410" y="586740"/>
                  </a:cubicBezTo>
                  <a:cubicBezTo>
                    <a:pt x="52070" y="720090"/>
                    <a:pt x="25400" y="878840"/>
                    <a:pt x="25400" y="1060450"/>
                  </a:cubicBezTo>
                  <a:cubicBezTo>
                    <a:pt x="25400" y="1122680"/>
                    <a:pt x="27940" y="1169670"/>
                    <a:pt x="33020" y="1206500"/>
                  </a:cubicBezTo>
                  <a:cubicBezTo>
                    <a:pt x="34290" y="1226820"/>
                    <a:pt x="36830" y="1247140"/>
                    <a:pt x="40640" y="1264920"/>
                  </a:cubicBezTo>
                  <a:lnTo>
                    <a:pt x="57150" y="1352550"/>
                  </a:lnTo>
                  <a:lnTo>
                    <a:pt x="800100" y="1352550"/>
                  </a:lnTo>
                  <a:lnTo>
                    <a:pt x="800100" y="1055370"/>
                  </a:lnTo>
                  <a:cubicBezTo>
                    <a:pt x="800100" y="998220"/>
                    <a:pt x="805180" y="943610"/>
                    <a:pt x="814070" y="892810"/>
                  </a:cubicBezTo>
                  <a:cubicBezTo>
                    <a:pt x="822960" y="847090"/>
                    <a:pt x="836930" y="807720"/>
                    <a:pt x="854710" y="774700"/>
                  </a:cubicBezTo>
                  <a:cubicBezTo>
                    <a:pt x="871220" y="745490"/>
                    <a:pt x="891540" y="723900"/>
                    <a:pt x="915670" y="707390"/>
                  </a:cubicBezTo>
                  <a:cubicBezTo>
                    <a:pt x="937260" y="693420"/>
                    <a:pt x="962660" y="687070"/>
                    <a:pt x="996950" y="687070"/>
                  </a:cubicBezTo>
                  <a:cubicBezTo>
                    <a:pt x="1031240" y="687070"/>
                    <a:pt x="1059180" y="693420"/>
                    <a:pt x="1078230" y="703580"/>
                  </a:cubicBezTo>
                  <a:cubicBezTo>
                    <a:pt x="1099820" y="716280"/>
                    <a:pt x="1116330" y="731520"/>
                    <a:pt x="1127760" y="750570"/>
                  </a:cubicBezTo>
                  <a:cubicBezTo>
                    <a:pt x="1141730" y="773430"/>
                    <a:pt x="1151890" y="798830"/>
                    <a:pt x="1158240" y="825500"/>
                  </a:cubicBezTo>
                  <a:cubicBezTo>
                    <a:pt x="1165860" y="857250"/>
                    <a:pt x="1168400" y="887730"/>
                    <a:pt x="1168400" y="916940"/>
                  </a:cubicBezTo>
                  <a:cubicBezTo>
                    <a:pt x="1168400" y="1010920"/>
                    <a:pt x="1153160" y="1102360"/>
                    <a:pt x="1123950" y="1184910"/>
                  </a:cubicBezTo>
                  <a:cubicBezTo>
                    <a:pt x="1093470" y="1272540"/>
                    <a:pt x="1052830" y="1357630"/>
                    <a:pt x="1002030" y="1440180"/>
                  </a:cubicBezTo>
                  <a:cubicBezTo>
                    <a:pt x="952500" y="1526540"/>
                    <a:pt x="892810" y="1609090"/>
                    <a:pt x="825500" y="1689100"/>
                  </a:cubicBezTo>
                  <a:cubicBezTo>
                    <a:pt x="756920" y="1771650"/>
                    <a:pt x="684530" y="1856740"/>
                    <a:pt x="612140" y="1939290"/>
                  </a:cubicBezTo>
                  <a:cubicBezTo>
                    <a:pt x="537210" y="2024380"/>
                    <a:pt x="463550" y="2113280"/>
                    <a:pt x="393700" y="2200910"/>
                  </a:cubicBezTo>
                  <a:cubicBezTo>
                    <a:pt x="320040" y="2292350"/>
                    <a:pt x="254000" y="2390140"/>
                    <a:pt x="196850" y="2490470"/>
                  </a:cubicBezTo>
                  <a:cubicBezTo>
                    <a:pt x="138430" y="2593340"/>
                    <a:pt x="90170" y="2702560"/>
                    <a:pt x="55880" y="2816860"/>
                  </a:cubicBezTo>
                  <a:cubicBezTo>
                    <a:pt x="19050" y="2934970"/>
                    <a:pt x="0" y="3061970"/>
                    <a:pt x="0" y="3194050"/>
                  </a:cubicBezTo>
                  <a:lnTo>
                    <a:pt x="0" y="3411220"/>
                  </a:lnTo>
                  <a:lnTo>
                    <a:pt x="1958340" y="3411220"/>
                  </a:lnTo>
                  <a:lnTo>
                    <a:pt x="1958340" y="2683510"/>
                  </a:lnTo>
                  <a:lnTo>
                    <a:pt x="971550" y="2683510"/>
                  </a:lnTo>
                  <a:cubicBezTo>
                    <a:pt x="980440" y="2672080"/>
                    <a:pt x="989330" y="2660650"/>
                    <a:pt x="999490" y="2647950"/>
                  </a:cubicBezTo>
                  <a:close/>
                </a:path>
              </a:pathLst>
            </a:custGeom>
            <a:blipFill>
              <a:blip r:embed="rId2">
                <a:alphaModFix amt="44999"/>
              </a:blip>
              <a:stretch>
                <a:fillRect l="-66126" r="-66126"/>
              </a:stretch>
            </a:blipFill>
          </p:spPr>
        </p:sp>
      </p:grpSp>
      <p:sp>
        <p:nvSpPr>
          <p:cNvPr id="4" name="TextBox 4"/>
          <p:cNvSpPr txBox="1"/>
          <p:nvPr/>
        </p:nvSpPr>
        <p:spPr>
          <a:xfrm>
            <a:off x="380368" y="320601"/>
            <a:ext cx="15809187" cy="1427507"/>
          </a:xfrm>
          <a:prstGeom prst="rect">
            <a:avLst/>
          </a:prstGeom>
        </p:spPr>
        <p:txBody>
          <a:bodyPr lIns="0" tIns="0" rIns="0" bIns="0" rtlCol="0" anchor="t">
            <a:spAutoFit/>
          </a:bodyPr>
          <a:lstStyle/>
          <a:p>
            <a:pPr algn="just">
              <a:lnSpc>
                <a:spcPts val="11647"/>
              </a:lnSpc>
            </a:pPr>
            <a:r>
              <a:rPr lang="sr-Latn-CS" sz="9600" dirty="0" smtClean="0">
                <a:solidFill>
                  <a:srgbClr val="FFFF00"/>
                </a:solidFill>
              </a:rPr>
              <a:t>РАСПОРЕД ХРАЊЕЊА</a:t>
            </a:r>
            <a:endParaRPr lang="en-US" sz="10686" dirty="0">
              <a:solidFill>
                <a:srgbClr val="FFFF00"/>
              </a:solidFill>
              <a:latin typeface="Bebas Neue Cyrillic"/>
              <a:ea typeface="Bebas Neue Cyrillic"/>
              <a:cs typeface="Bebas Neue Cyrillic"/>
              <a:sym typeface="Bebas Neue Cyrillic"/>
            </a:endParaRPr>
          </a:p>
        </p:txBody>
      </p:sp>
      <p:grpSp>
        <p:nvGrpSpPr>
          <p:cNvPr id="5" name="Group 5"/>
          <p:cNvGrpSpPr/>
          <p:nvPr/>
        </p:nvGrpSpPr>
        <p:grpSpPr>
          <a:xfrm>
            <a:off x="11384489" y="72624"/>
            <a:ext cx="2311110" cy="4016124"/>
            <a:chOff x="0" y="0"/>
            <a:chExt cx="1995170" cy="3467100"/>
          </a:xfrm>
        </p:grpSpPr>
        <p:sp>
          <p:nvSpPr>
            <p:cNvPr id="6" name="Freeform 6"/>
            <p:cNvSpPr/>
            <p:nvPr/>
          </p:nvSpPr>
          <p:spPr>
            <a:xfrm>
              <a:off x="0" y="0"/>
              <a:ext cx="1995170" cy="3467100"/>
            </a:xfrm>
            <a:custGeom>
              <a:avLst/>
              <a:gdLst/>
              <a:ahLst/>
              <a:cxnLst/>
              <a:rect l="l" t="t" r="r" b="b"/>
              <a:pathLst>
                <a:path w="1995170" h="3467100">
                  <a:moveTo>
                    <a:pt x="1851660" y="1901190"/>
                  </a:moveTo>
                  <a:cubicBezTo>
                    <a:pt x="1805940" y="1827530"/>
                    <a:pt x="1750060" y="1762760"/>
                    <a:pt x="1685290" y="1711960"/>
                  </a:cubicBezTo>
                  <a:cubicBezTo>
                    <a:pt x="1667510" y="1697990"/>
                    <a:pt x="1649730" y="1685290"/>
                    <a:pt x="1631950" y="1672590"/>
                  </a:cubicBezTo>
                  <a:cubicBezTo>
                    <a:pt x="1644650" y="1662430"/>
                    <a:pt x="1657350" y="1652270"/>
                    <a:pt x="1668780" y="1640840"/>
                  </a:cubicBezTo>
                  <a:cubicBezTo>
                    <a:pt x="1724660" y="1591310"/>
                    <a:pt x="1774190" y="1532890"/>
                    <a:pt x="1813560" y="1466850"/>
                  </a:cubicBezTo>
                  <a:cubicBezTo>
                    <a:pt x="1852930" y="1402080"/>
                    <a:pt x="1884680" y="1328420"/>
                    <a:pt x="1907540" y="1245870"/>
                  </a:cubicBezTo>
                  <a:cubicBezTo>
                    <a:pt x="1930400" y="1164590"/>
                    <a:pt x="1941830" y="1071880"/>
                    <a:pt x="1941830" y="970280"/>
                  </a:cubicBezTo>
                  <a:cubicBezTo>
                    <a:pt x="1941830" y="817880"/>
                    <a:pt x="1918970" y="680720"/>
                    <a:pt x="1874520" y="561340"/>
                  </a:cubicBezTo>
                  <a:cubicBezTo>
                    <a:pt x="1828800" y="439420"/>
                    <a:pt x="1762760" y="336550"/>
                    <a:pt x="1677670" y="252730"/>
                  </a:cubicBezTo>
                  <a:cubicBezTo>
                    <a:pt x="1592580" y="168910"/>
                    <a:pt x="1490980" y="105410"/>
                    <a:pt x="1374140" y="62230"/>
                  </a:cubicBezTo>
                  <a:cubicBezTo>
                    <a:pt x="1259840" y="20320"/>
                    <a:pt x="1132840" y="0"/>
                    <a:pt x="994410" y="0"/>
                  </a:cubicBezTo>
                  <a:cubicBezTo>
                    <a:pt x="862330" y="0"/>
                    <a:pt x="735330" y="22860"/>
                    <a:pt x="621030" y="68580"/>
                  </a:cubicBezTo>
                  <a:cubicBezTo>
                    <a:pt x="504190" y="115570"/>
                    <a:pt x="403860" y="181610"/>
                    <a:pt x="320040" y="267970"/>
                  </a:cubicBezTo>
                  <a:cubicBezTo>
                    <a:pt x="234950" y="353060"/>
                    <a:pt x="170180" y="457200"/>
                    <a:pt x="123190" y="576580"/>
                  </a:cubicBezTo>
                  <a:cubicBezTo>
                    <a:pt x="77470" y="694690"/>
                    <a:pt x="54610" y="826770"/>
                    <a:pt x="54610" y="971550"/>
                  </a:cubicBezTo>
                  <a:lnTo>
                    <a:pt x="54610" y="1206500"/>
                  </a:lnTo>
                  <a:lnTo>
                    <a:pt x="825500" y="1206500"/>
                  </a:lnTo>
                  <a:lnTo>
                    <a:pt x="825500" y="1010920"/>
                  </a:lnTo>
                  <a:cubicBezTo>
                    <a:pt x="825500" y="854710"/>
                    <a:pt x="855980" y="778510"/>
                    <a:pt x="881380" y="740410"/>
                  </a:cubicBezTo>
                  <a:cubicBezTo>
                    <a:pt x="910590" y="697230"/>
                    <a:pt x="946150" y="678180"/>
                    <a:pt x="1002030" y="678180"/>
                  </a:cubicBezTo>
                  <a:cubicBezTo>
                    <a:pt x="1054100" y="678180"/>
                    <a:pt x="1090930" y="695960"/>
                    <a:pt x="1120140" y="735330"/>
                  </a:cubicBezTo>
                  <a:cubicBezTo>
                    <a:pt x="1144270" y="768350"/>
                    <a:pt x="1173480" y="839470"/>
                    <a:pt x="1173480" y="993140"/>
                  </a:cubicBezTo>
                  <a:cubicBezTo>
                    <a:pt x="1173480" y="1064260"/>
                    <a:pt x="1167130" y="1126490"/>
                    <a:pt x="1153160" y="1178560"/>
                  </a:cubicBezTo>
                  <a:cubicBezTo>
                    <a:pt x="1140460" y="1228090"/>
                    <a:pt x="1123950" y="1267460"/>
                    <a:pt x="1103630" y="1297940"/>
                  </a:cubicBezTo>
                  <a:cubicBezTo>
                    <a:pt x="1087120" y="1323340"/>
                    <a:pt x="1068070" y="1342390"/>
                    <a:pt x="1046480" y="1353820"/>
                  </a:cubicBezTo>
                  <a:cubicBezTo>
                    <a:pt x="1026160" y="1365250"/>
                    <a:pt x="1004570" y="1370330"/>
                    <a:pt x="980440" y="1370330"/>
                  </a:cubicBezTo>
                  <a:lnTo>
                    <a:pt x="715010" y="1370330"/>
                  </a:lnTo>
                  <a:lnTo>
                    <a:pt x="715010" y="2048510"/>
                  </a:lnTo>
                  <a:lnTo>
                    <a:pt x="970280" y="2048510"/>
                  </a:lnTo>
                  <a:cubicBezTo>
                    <a:pt x="1005840" y="2048510"/>
                    <a:pt x="1040130" y="2053590"/>
                    <a:pt x="1071880" y="2065020"/>
                  </a:cubicBezTo>
                  <a:cubicBezTo>
                    <a:pt x="1098550" y="2073910"/>
                    <a:pt x="1122680" y="2090420"/>
                    <a:pt x="1144270" y="2113280"/>
                  </a:cubicBezTo>
                  <a:cubicBezTo>
                    <a:pt x="1167130" y="2137410"/>
                    <a:pt x="1186180" y="2174240"/>
                    <a:pt x="1200150" y="2222500"/>
                  </a:cubicBezTo>
                  <a:cubicBezTo>
                    <a:pt x="1216660" y="2275840"/>
                    <a:pt x="1224280" y="2346960"/>
                    <a:pt x="1224280" y="2434590"/>
                  </a:cubicBezTo>
                  <a:cubicBezTo>
                    <a:pt x="1224280" y="2564130"/>
                    <a:pt x="1201420" y="2661920"/>
                    <a:pt x="1156970" y="2716530"/>
                  </a:cubicBezTo>
                  <a:cubicBezTo>
                    <a:pt x="1117600" y="2766060"/>
                    <a:pt x="1066800" y="2788920"/>
                    <a:pt x="1000760" y="2788920"/>
                  </a:cubicBezTo>
                  <a:cubicBezTo>
                    <a:pt x="900430" y="2788920"/>
                    <a:pt x="858520" y="2745740"/>
                    <a:pt x="835660" y="2713990"/>
                  </a:cubicBezTo>
                  <a:cubicBezTo>
                    <a:pt x="792480" y="2651760"/>
                    <a:pt x="770890" y="2556510"/>
                    <a:pt x="770890" y="2430780"/>
                  </a:cubicBezTo>
                  <a:lnTo>
                    <a:pt x="770890" y="2226310"/>
                  </a:lnTo>
                  <a:lnTo>
                    <a:pt x="0" y="2226310"/>
                  </a:lnTo>
                  <a:lnTo>
                    <a:pt x="0" y="2416810"/>
                  </a:lnTo>
                  <a:cubicBezTo>
                    <a:pt x="0" y="2571750"/>
                    <a:pt x="21590" y="2713990"/>
                    <a:pt x="66040" y="2840990"/>
                  </a:cubicBezTo>
                  <a:cubicBezTo>
                    <a:pt x="110490" y="2970530"/>
                    <a:pt x="176530" y="3083560"/>
                    <a:pt x="262890" y="3176270"/>
                  </a:cubicBezTo>
                  <a:cubicBezTo>
                    <a:pt x="349250" y="3270250"/>
                    <a:pt x="457200" y="3342640"/>
                    <a:pt x="584200" y="3393440"/>
                  </a:cubicBezTo>
                  <a:cubicBezTo>
                    <a:pt x="707390" y="3441700"/>
                    <a:pt x="850900" y="3467100"/>
                    <a:pt x="1009650" y="3467100"/>
                  </a:cubicBezTo>
                  <a:cubicBezTo>
                    <a:pt x="1150620" y="3467100"/>
                    <a:pt x="1282700" y="3444240"/>
                    <a:pt x="1402080" y="3398520"/>
                  </a:cubicBezTo>
                  <a:cubicBezTo>
                    <a:pt x="1524000" y="3352800"/>
                    <a:pt x="1629410" y="3284220"/>
                    <a:pt x="1717040" y="3196590"/>
                  </a:cubicBezTo>
                  <a:cubicBezTo>
                    <a:pt x="1804670" y="3108960"/>
                    <a:pt x="1873250" y="3001010"/>
                    <a:pt x="1922780" y="2876550"/>
                  </a:cubicBezTo>
                  <a:cubicBezTo>
                    <a:pt x="1971040" y="2753360"/>
                    <a:pt x="1995170" y="2613660"/>
                    <a:pt x="1995170" y="2461260"/>
                  </a:cubicBezTo>
                  <a:cubicBezTo>
                    <a:pt x="1995170" y="2348230"/>
                    <a:pt x="1982470" y="2244090"/>
                    <a:pt x="1958340" y="2151380"/>
                  </a:cubicBezTo>
                  <a:cubicBezTo>
                    <a:pt x="1932940" y="2058670"/>
                    <a:pt x="1897380" y="1973580"/>
                    <a:pt x="1851660" y="1901190"/>
                  </a:cubicBezTo>
                  <a:close/>
                </a:path>
              </a:pathLst>
            </a:custGeom>
            <a:blipFill>
              <a:blip r:embed="rId3">
                <a:alphaModFix amt="70000"/>
              </a:blip>
              <a:stretch>
                <a:fillRect l="-15165" r="-15165"/>
              </a:stretch>
            </a:blipFill>
          </p:spPr>
        </p:sp>
      </p:grpSp>
      <p:grpSp>
        <p:nvGrpSpPr>
          <p:cNvPr id="7" name="Group 7"/>
          <p:cNvGrpSpPr/>
          <p:nvPr/>
        </p:nvGrpSpPr>
        <p:grpSpPr>
          <a:xfrm>
            <a:off x="13211878" y="454537"/>
            <a:ext cx="4745524" cy="3958406"/>
            <a:chOff x="0" y="0"/>
            <a:chExt cx="1143307" cy="953672"/>
          </a:xfrm>
        </p:grpSpPr>
        <p:sp>
          <p:nvSpPr>
            <p:cNvPr id="8" name="Freeform 8"/>
            <p:cNvSpPr/>
            <p:nvPr/>
          </p:nvSpPr>
          <p:spPr>
            <a:xfrm>
              <a:off x="0" y="0"/>
              <a:ext cx="1143307" cy="953672"/>
            </a:xfrm>
            <a:custGeom>
              <a:avLst/>
              <a:gdLst/>
              <a:ahLst/>
              <a:cxnLst/>
              <a:rect l="l" t="t" r="r" b="b"/>
              <a:pathLst>
                <a:path w="1143307" h="953672">
                  <a:moveTo>
                    <a:pt x="571653" y="0"/>
                  </a:moveTo>
                  <a:cubicBezTo>
                    <a:pt x="255938" y="0"/>
                    <a:pt x="0" y="213487"/>
                    <a:pt x="0" y="476836"/>
                  </a:cubicBezTo>
                  <a:cubicBezTo>
                    <a:pt x="0" y="740185"/>
                    <a:pt x="255938" y="953672"/>
                    <a:pt x="571653" y="953672"/>
                  </a:cubicBezTo>
                  <a:cubicBezTo>
                    <a:pt x="887369" y="953672"/>
                    <a:pt x="1143307" y="740185"/>
                    <a:pt x="1143307" y="476836"/>
                  </a:cubicBezTo>
                  <a:cubicBezTo>
                    <a:pt x="1143307" y="213487"/>
                    <a:pt x="887369" y="0"/>
                    <a:pt x="571653" y="0"/>
                  </a:cubicBezTo>
                  <a:close/>
                </a:path>
              </a:pathLst>
            </a:custGeom>
            <a:solidFill>
              <a:srgbClr val="3D8161"/>
            </a:solidFill>
          </p:spPr>
        </p:sp>
        <p:sp>
          <p:nvSpPr>
            <p:cNvPr id="9" name="TextBox 9"/>
            <p:cNvSpPr txBox="1"/>
            <p:nvPr/>
          </p:nvSpPr>
          <p:spPr>
            <a:xfrm>
              <a:off x="121462" y="79805"/>
              <a:ext cx="928937" cy="832008"/>
            </a:xfrm>
            <a:prstGeom prst="rect">
              <a:avLst/>
            </a:prstGeom>
          </p:spPr>
          <p:txBody>
            <a:bodyPr lIns="50800" tIns="50800" rIns="50800" bIns="50800" rtlCol="0" anchor="ctr"/>
            <a:lstStyle/>
            <a:p>
              <a:pPr algn="ctr">
                <a:lnSpc>
                  <a:spcPts val="3568"/>
                </a:lnSpc>
              </a:pPr>
              <a:r>
                <a:rPr lang="sr-Latn-CS" sz="2800" dirty="0" smtClean="0"/>
                <a:t>Распоредите сено уобичајеним редоследом док коњи једу, распоредите сено, залијте га ако је потребно и распоредите га.</a:t>
              </a:r>
              <a:endParaRPr lang="en-US" sz="2548" dirty="0">
                <a:solidFill>
                  <a:srgbClr val="FFFFFF"/>
                </a:solidFill>
                <a:latin typeface="TS Arabic Bebas Neue Pro"/>
                <a:ea typeface="TS Arabic Bebas Neue Pro"/>
                <a:cs typeface="TS Arabic Bebas Neue Pro"/>
                <a:sym typeface="TS Arabic Bebas Neue Pro"/>
              </a:endParaRPr>
            </a:p>
          </p:txBody>
        </p:sp>
      </p:grpSp>
      <p:grpSp>
        <p:nvGrpSpPr>
          <p:cNvPr id="10" name="Group 10"/>
          <p:cNvGrpSpPr/>
          <p:nvPr/>
        </p:nvGrpSpPr>
        <p:grpSpPr>
          <a:xfrm>
            <a:off x="0" y="3187076"/>
            <a:ext cx="2212906" cy="3600060"/>
            <a:chOff x="0" y="0"/>
            <a:chExt cx="2062480" cy="3355340"/>
          </a:xfrm>
        </p:grpSpPr>
        <p:sp>
          <p:nvSpPr>
            <p:cNvPr id="11" name="Freeform 11"/>
            <p:cNvSpPr/>
            <p:nvPr/>
          </p:nvSpPr>
          <p:spPr>
            <a:xfrm>
              <a:off x="0" y="0"/>
              <a:ext cx="2062480" cy="3355340"/>
            </a:xfrm>
            <a:custGeom>
              <a:avLst/>
              <a:gdLst/>
              <a:ahLst/>
              <a:cxnLst/>
              <a:rect l="l" t="t" r="r" b="b"/>
              <a:pathLst>
                <a:path w="2062480" h="3355340">
                  <a:moveTo>
                    <a:pt x="1436370" y="0"/>
                  </a:moveTo>
                  <a:lnTo>
                    <a:pt x="1033780" y="0"/>
                  </a:lnTo>
                  <a:lnTo>
                    <a:pt x="1007110" y="17780"/>
                  </a:lnTo>
                  <a:cubicBezTo>
                    <a:pt x="941070" y="60960"/>
                    <a:pt x="866140" y="101600"/>
                    <a:pt x="786130" y="138430"/>
                  </a:cubicBezTo>
                  <a:cubicBezTo>
                    <a:pt x="704850" y="176530"/>
                    <a:pt x="621030" y="210820"/>
                    <a:pt x="537210" y="241300"/>
                  </a:cubicBezTo>
                  <a:cubicBezTo>
                    <a:pt x="454660" y="270510"/>
                    <a:pt x="373380" y="295910"/>
                    <a:pt x="295910" y="314960"/>
                  </a:cubicBezTo>
                  <a:cubicBezTo>
                    <a:pt x="219710" y="334010"/>
                    <a:pt x="151130" y="346710"/>
                    <a:pt x="93980" y="354330"/>
                  </a:cubicBezTo>
                  <a:lnTo>
                    <a:pt x="0" y="365760"/>
                  </a:lnTo>
                  <a:lnTo>
                    <a:pt x="0" y="935990"/>
                  </a:lnTo>
                  <a:lnTo>
                    <a:pt x="687070" y="935990"/>
                  </a:lnTo>
                  <a:lnTo>
                    <a:pt x="687070" y="2677160"/>
                  </a:lnTo>
                  <a:lnTo>
                    <a:pt x="3810" y="2677160"/>
                  </a:lnTo>
                  <a:lnTo>
                    <a:pt x="3810" y="3355340"/>
                  </a:lnTo>
                  <a:lnTo>
                    <a:pt x="2062480" y="3355340"/>
                  </a:lnTo>
                  <a:lnTo>
                    <a:pt x="2062480" y="2677160"/>
                  </a:lnTo>
                  <a:lnTo>
                    <a:pt x="1436370" y="2677160"/>
                  </a:lnTo>
                  <a:lnTo>
                    <a:pt x="1436370" y="0"/>
                  </a:lnTo>
                  <a:close/>
                </a:path>
              </a:pathLst>
            </a:custGeom>
            <a:blipFill>
              <a:blip r:embed="rId4">
                <a:alphaModFix amt="51000"/>
              </a:blip>
              <a:stretch>
                <a:fillRect l="-58588" r="-58588"/>
              </a:stretch>
            </a:blipFill>
          </p:spPr>
        </p:sp>
      </p:grpSp>
      <p:grpSp>
        <p:nvGrpSpPr>
          <p:cNvPr id="12" name="Group 12"/>
          <p:cNvGrpSpPr/>
          <p:nvPr/>
        </p:nvGrpSpPr>
        <p:grpSpPr>
          <a:xfrm>
            <a:off x="1310658" y="6088011"/>
            <a:ext cx="4848915" cy="4146550"/>
            <a:chOff x="0" y="0"/>
            <a:chExt cx="1159561" cy="991599"/>
          </a:xfrm>
        </p:grpSpPr>
        <p:sp>
          <p:nvSpPr>
            <p:cNvPr id="13" name="Freeform 13"/>
            <p:cNvSpPr/>
            <p:nvPr/>
          </p:nvSpPr>
          <p:spPr>
            <a:xfrm>
              <a:off x="0" y="0"/>
              <a:ext cx="1159561" cy="991599"/>
            </a:xfrm>
            <a:custGeom>
              <a:avLst/>
              <a:gdLst/>
              <a:ahLst/>
              <a:cxnLst/>
              <a:rect l="l" t="t" r="r" b="b"/>
              <a:pathLst>
                <a:path w="1159561" h="991599">
                  <a:moveTo>
                    <a:pt x="579781" y="0"/>
                  </a:moveTo>
                  <a:cubicBezTo>
                    <a:pt x="259577" y="0"/>
                    <a:pt x="0" y="221977"/>
                    <a:pt x="0" y="495799"/>
                  </a:cubicBezTo>
                  <a:cubicBezTo>
                    <a:pt x="0" y="769622"/>
                    <a:pt x="259577" y="991599"/>
                    <a:pt x="579781" y="991599"/>
                  </a:cubicBezTo>
                  <a:cubicBezTo>
                    <a:pt x="899985" y="991599"/>
                    <a:pt x="1159561" y="769622"/>
                    <a:pt x="1159561" y="495799"/>
                  </a:cubicBezTo>
                  <a:cubicBezTo>
                    <a:pt x="1159561" y="221977"/>
                    <a:pt x="899985" y="0"/>
                    <a:pt x="579781" y="0"/>
                  </a:cubicBezTo>
                  <a:close/>
                </a:path>
              </a:pathLst>
            </a:custGeom>
            <a:solidFill>
              <a:srgbClr val="3D8161"/>
            </a:solidFill>
          </p:spPr>
        </p:sp>
        <p:sp>
          <p:nvSpPr>
            <p:cNvPr id="14" name="TextBox 14"/>
            <p:cNvSpPr txBox="1"/>
            <p:nvPr/>
          </p:nvSpPr>
          <p:spPr>
            <a:xfrm>
              <a:off x="108709" y="35812"/>
              <a:ext cx="942143" cy="862824"/>
            </a:xfrm>
            <a:prstGeom prst="rect">
              <a:avLst/>
            </a:prstGeom>
          </p:spPr>
          <p:txBody>
            <a:bodyPr lIns="50800" tIns="50800" rIns="50800" bIns="50800" rtlCol="0" anchor="ctr"/>
            <a:lstStyle/>
            <a:p>
              <a:pPr algn="ctr">
                <a:lnSpc>
                  <a:spcPts val="3568"/>
                </a:lnSpc>
              </a:pPr>
              <a:r>
                <a:rPr lang="sr-Latn-CS" sz="2800" dirty="0" smtClean="0"/>
                <a:t>Коњи ће појести правилно дозирано вечерње сено до јутра. Вреди припремити јутарње сено увече (намакати, гњечити).</a:t>
              </a:r>
              <a:endParaRPr lang="en-US" sz="2548" dirty="0">
                <a:solidFill>
                  <a:srgbClr val="FFFFFF"/>
                </a:solidFill>
                <a:latin typeface="TS Arabic Bebas Neue Pro"/>
                <a:ea typeface="TS Arabic Bebas Neue Pro"/>
                <a:cs typeface="TS Arabic Bebas Neue Pro"/>
                <a:sym typeface="TS Arabic Bebas Neue Pro"/>
              </a:endParaRPr>
            </a:p>
          </p:txBody>
        </p:sp>
      </p:grpSp>
      <p:grpSp>
        <p:nvGrpSpPr>
          <p:cNvPr id="15" name="Group 15"/>
          <p:cNvGrpSpPr/>
          <p:nvPr/>
        </p:nvGrpSpPr>
        <p:grpSpPr>
          <a:xfrm>
            <a:off x="9943570" y="5937019"/>
            <a:ext cx="2596475" cy="4107262"/>
            <a:chOff x="0" y="0"/>
            <a:chExt cx="2156460" cy="3411220"/>
          </a:xfrm>
        </p:grpSpPr>
        <p:sp>
          <p:nvSpPr>
            <p:cNvPr id="16" name="Freeform 16"/>
            <p:cNvSpPr/>
            <p:nvPr/>
          </p:nvSpPr>
          <p:spPr>
            <a:xfrm>
              <a:off x="0" y="0"/>
              <a:ext cx="2156460" cy="3412490"/>
            </a:xfrm>
            <a:custGeom>
              <a:avLst/>
              <a:gdLst/>
              <a:ahLst/>
              <a:cxnLst/>
              <a:rect l="l" t="t" r="r" b="b"/>
              <a:pathLst>
                <a:path w="2156460" h="3412490">
                  <a:moveTo>
                    <a:pt x="1846580" y="467360"/>
                  </a:moveTo>
                  <a:lnTo>
                    <a:pt x="1431290" y="467360"/>
                  </a:lnTo>
                  <a:cubicBezTo>
                    <a:pt x="1464310" y="353060"/>
                    <a:pt x="1493520" y="240030"/>
                    <a:pt x="1515110" y="129540"/>
                  </a:cubicBezTo>
                  <a:lnTo>
                    <a:pt x="1540510" y="0"/>
                  </a:lnTo>
                  <a:lnTo>
                    <a:pt x="793750" y="0"/>
                  </a:lnTo>
                  <a:lnTo>
                    <a:pt x="773430" y="81280"/>
                  </a:lnTo>
                  <a:cubicBezTo>
                    <a:pt x="728980" y="252730"/>
                    <a:pt x="679450" y="430530"/>
                    <a:pt x="623570" y="608330"/>
                  </a:cubicBezTo>
                  <a:cubicBezTo>
                    <a:pt x="568960" y="784860"/>
                    <a:pt x="509270" y="963930"/>
                    <a:pt x="444500" y="1137920"/>
                  </a:cubicBezTo>
                  <a:cubicBezTo>
                    <a:pt x="381000" y="1311910"/>
                    <a:pt x="311150" y="1482090"/>
                    <a:pt x="238760" y="1645920"/>
                  </a:cubicBezTo>
                  <a:cubicBezTo>
                    <a:pt x="166370" y="1808480"/>
                    <a:pt x="91440" y="1962150"/>
                    <a:pt x="12700" y="2103120"/>
                  </a:cubicBezTo>
                  <a:lnTo>
                    <a:pt x="0" y="2127250"/>
                  </a:lnTo>
                  <a:lnTo>
                    <a:pt x="0" y="2703830"/>
                  </a:lnTo>
                  <a:lnTo>
                    <a:pt x="1097280" y="2703830"/>
                  </a:lnTo>
                  <a:lnTo>
                    <a:pt x="1097280" y="3412490"/>
                  </a:lnTo>
                  <a:lnTo>
                    <a:pt x="1846580" y="3412490"/>
                  </a:lnTo>
                  <a:lnTo>
                    <a:pt x="1846580" y="2703830"/>
                  </a:lnTo>
                  <a:lnTo>
                    <a:pt x="2156460" y="2703830"/>
                  </a:lnTo>
                  <a:lnTo>
                    <a:pt x="2156460" y="2025650"/>
                  </a:lnTo>
                  <a:lnTo>
                    <a:pt x="1846580" y="2025650"/>
                  </a:lnTo>
                  <a:lnTo>
                    <a:pt x="1846580" y="467360"/>
                  </a:lnTo>
                  <a:close/>
                  <a:moveTo>
                    <a:pt x="1343660" y="746760"/>
                  </a:moveTo>
                  <a:cubicBezTo>
                    <a:pt x="1323340" y="817880"/>
                    <a:pt x="1299210" y="891540"/>
                    <a:pt x="1272540" y="967740"/>
                  </a:cubicBezTo>
                  <a:cubicBezTo>
                    <a:pt x="1245870" y="1042670"/>
                    <a:pt x="1219200" y="1116330"/>
                    <a:pt x="1191260" y="1187450"/>
                  </a:cubicBezTo>
                  <a:cubicBezTo>
                    <a:pt x="1163320" y="1257300"/>
                    <a:pt x="1135380" y="1322070"/>
                    <a:pt x="1107440" y="1379220"/>
                  </a:cubicBezTo>
                  <a:lnTo>
                    <a:pt x="1096010" y="1402080"/>
                  </a:lnTo>
                  <a:lnTo>
                    <a:pt x="1096010" y="2024380"/>
                  </a:lnTo>
                  <a:lnTo>
                    <a:pt x="762000" y="2024380"/>
                  </a:lnTo>
                  <a:cubicBezTo>
                    <a:pt x="765810" y="2018030"/>
                    <a:pt x="768350" y="2012950"/>
                    <a:pt x="772160" y="2006600"/>
                  </a:cubicBezTo>
                  <a:cubicBezTo>
                    <a:pt x="817880" y="1926590"/>
                    <a:pt x="867410" y="1833880"/>
                    <a:pt x="920750" y="1728470"/>
                  </a:cubicBezTo>
                  <a:cubicBezTo>
                    <a:pt x="974090" y="1624330"/>
                    <a:pt x="1029970" y="1506220"/>
                    <a:pt x="1087120" y="1379220"/>
                  </a:cubicBezTo>
                  <a:cubicBezTo>
                    <a:pt x="1144270" y="1252220"/>
                    <a:pt x="1200150" y="1118870"/>
                    <a:pt x="1254760" y="980440"/>
                  </a:cubicBezTo>
                  <a:cubicBezTo>
                    <a:pt x="1294130" y="880110"/>
                    <a:pt x="1329690" y="778510"/>
                    <a:pt x="1365250" y="675640"/>
                  </a:cubicBezTo>
                  <a:cubicBezTo>
                    <a:pt x="1358900" y="697230"/>
                    <a:pt x="1351280" y="721360"/>
                    <a:pt x="1343660" y="746760"/>
                  </a:cubicBezTo>
                  <a:close/>
                </a:path>
              </a:pathLst>
            </a:custGeom>
            <a:blipFill>
              <a:blip r:embed="rId5">
                <a:alphaModFix amt="61000"/>
              </a:blip>
              <a:stretch>
                <a:fillRect t="-5521" b="-5521"/>
              </a:stretch>
            </a:blipFill>
          </p:spPr>
        </p:sp>
      </p:grpSp>
      <p:grpSp>
        <p:nvGrpSpPr>
          <p:cNvPr id="17" name="Group 17"/>
          <p:cNvGrpSpPr/>
          <p:nvPr/>
        </p:nvGrpSpPr>
        <p:grpSpPr>
          <a:xfrm>
            <a:off x="12540044" y="5857880"/>
            <a:ext cx="5515859" cy="4186401"/>
            <a:chOff x="0" y="-9530"/>
            <a:chExt cx="1319053" cy="1001129"/>
          </a:xfrm>
        </p:grpSpPr>
        <p:sp>
          <p:nvSpPr>
            <p:cNvPr id="18" name="Freeform 18"/>
            <p:cNvSpPr/>
            <p:nvPr/>
          </p:nvSpPr>
          <p:spPr>
            <a:xfrm>
              <a:off x="0" y="0"/>
              <a:ext cx="1319053" cy="991599"/>
            </a:xfrm>
            <a:custGeom>
              <a:avLst/>
              <a:gdLst/>
              <a:ahLst/>
              <a:cxnLst/>
              <a:rect l="l" t="t" r="r" b="b"/>
              <a:pathLst>
                <a:path w="1319053" h="991599">
                  <a:moveTo>
                    <a:pt x="659526" y="0"/>
                  </a:moveTo>
                  <a:cubicBezTo>
                    <a:pt x="295280" y="0"/>
                    <a:pt x="0" y="221977"/>
                    <a:pt x="0" y="495799"/>
                  </a:cubicBezTo>
                  <a:cubicBezTo>
                    <a:pt x="0" y="769622"/>
                    <a:pt x="295280" y="991599"/>
                    <a:pt x="659526" y="991599"/>
                  </a:cubicBezTo>
                  <a:cubicBezTo>
                    <a:pt x="1023773" y="991599"/>
                    <a:pt x="1319053" y="769622"/>
                    <a:pt x="1319053" y="495799"/>
                  </a:cubicBezTo>
                  <a:cubicBezTo>
                    <a:pt x="1319053" y="221977"/>
                    <a:pt x="1023773" y="0"/>
                    <a:pt x="659526" y="0"/>
                  </a:cubicBezTo>
                  <a:close/>
                </a:path>
              </a:pathLst>
            </a:custGeom>
            <a:solidFill>
              <a:srgbClr val="3D8161"/>
            </a:solidFill>
          </p:spPr>
        </p:sp>
        <p:sp>
          <p:nvSpPr>
            <p:cNvPr id="19" name="TextBox 19"/>
            <p:cNvSpPr txBox="1"/>
            <p:nvPr/>
          </p:nvSpPr>
          <p:spPr>
            <a:xfrm>
              <a:off x="127472" y="-9530"/>
              <a:ext cx="1071730" cy="862824"/>
            </a:xfrm>
            <a:prstGeom prst="rect">
              <a:avLst/>
            </a:prstGeom>
          </p:spPr>
          <p:txBody>
            <a:bodyPr lIns="50800" tIns="50800" rIns="50800" bIns="50800" rtlCol="0" anchor="ctr"/>
            <a:lstStyle/>
            <a:p>
              <a:pPr algn="ctr">
                <a:lnSpc>
                  <a:spcPts val="3568"/>
                </a:lnSpc>
              </a:pPr>
              <a:r>
                <a:rPr lang="sr-Latn-CS" sz="2800" dirty="0" smtClean="0"/>
                <a:t>Након кошења сена, коњима поново треба понудити воду. Током храњења, оставите коње саме, пожељно је да у штали буде само хранилица.</a:t>
              </a:r>
              <a:endParaRPr lang="en-US" sz="2548" dirty="0">
                <a:solidFill>
                  <a:srgbClr val="FFFFFF"/>
                </a:solidFill>
                <a:latin typeface="TS Arabic Bebas Neue Pro"/>
                <a:ea typeface="TS Arabic Bebas Neue Pro"/>
                <a:cs typeface="TS Arabic Bebas Neue Pro"/>
                <a:sym typeface="TS Arabic Bebas Neue Pro"/>
              </a:endParaRPr>
            </a:p>
          </p:txBody>
        </p:sp>
      </p:grpSp>
      <p:grpSp>
        <p:nvGrpSpPr>
          <p:cNvPr id="20" name="Group 20"/>
          <p:cNvGrpSpPr/>
          <p:nvPr/>
        </p:nvGrpSpPr>
        <p:grpSpPr>
          <a:xfrm>
            <a:off x="5968185" y="1982969"/>
            <a:ext cx="5760856" cy="4804168"/>
            <a:chOff x="0" y="0"/>
            <a:chExt cx="1298092" cy="1082522"/>
          </a:xfrm>
        </p:grpSpPr>
        <p:sp>
          <p:nvSpPr>
            <p:cNvPr id="21" name="Freeform 21"/>
            <p:cNvSpPr/>
            <p:nvPr/>
          </p:nvSpPr>
          <p:spPr>
            <a:xfrm>
              <a:off x="0" y="0"/>
              <a:ext cx="1298092" cy="1082522"/>
            </a:xfrm>
            <a:custGeom>
              <a:avLst/>
              <a:gdLst/>
              <a:ahLst/>
              <a:cxnLst/>
              <a:rect l="l" t="t" r="r" b="b"/>
              <a:pathLst>
                <a:path w="1298092" h="1082522">
                  <a:moveTo>
                    <a:pt x="649046" y="0"/>
                  </a:moveTo>
                  <a:cubicBezTo>
                    <a:pt x="290588" y="0"/>
                    <a:pt x="0" y="242331"/>
                    <a:pt x="0" y="541261"/>
                  </a:cubicBezTo>
                  <a:cubicBezTo>
                    <a:pt x="0" y="840191"/>
                    <a:pt x="290588" y="1082522"/>
                    <a:pt x="649046" y="1082522"/>
                  </a:cubicBezTo>
                  <a:cubicBezTo>
                    <a:pt x="1007504" y="1082522"/>
                    <a:pt x="1298092" y="840191"/>
                    <a:pt x="1298092" y="541261"/>
                  </a:cubicBezTo>
                  <a:cubicBezTo>
                    <a:pt x="1298092" y="242331"/>
                    <a:pt x="1007504" y="0"/>
                    <a:pt x="649046" y="0"/>
                  </a:cubicBezTo>
                  <a:close/>
                </a:path>
              </a:pathLst>
            </a:custGeom>
            <a:solidFill>
              <a:srgbClr val="3D8161"/>
            </a:solidFill>
          </p:spPr>
        </p:sp>
        <p:sp>
          <p:nvSpPr>
            <p:cNvPr id="22" name="TextBox 22"/>
            <p:cNvSpPr txBox="1"/>
            <p:nvPr/>
          </p:nvSpPr>
          <p:spPr>
            <a:xfrm>
              <a:off x="121696" y="44336"/>
              <a:ext cx="1054700" cy="936699"/>
            </a:xfrm>
            <a:prstGeom prst="rect">
              <a:avLst/>
            </a:prstGeom>
          </p:spPr>
          <p:txBody>
            <a:bodyPr lIns="50800" tIns="50800" rIns="50800" bIns="50800" rtlCol="0" anchor="ctr"/>
            <a:lstStyle/>
            <a:p>
              <a:pPr algn="ctr">
                <a:lnSpc>
                  <a:spcPts val="3568"/>
                </a:lnSpc>
              </a:pPr>
              <a:r>
                <a:rPr lang="sr-Latn-CS" sz="2800" dirty="0" smtClean="0"/>
                <a:t>Ако немате појилицу, прво понудите коњу воду. (Ако попије након што заврши, храна ће отећи у желуцу и може изазвати пуцање желуца.)</a:t>
              </a:r>
              <a:endParaRPr lang="en-US" sz="2548" dirty="0">
                <a:solidFill>
                  <a:srgbClr val="FFFFFF"/>
                </a:solidFill>
                <a:latin typeface="TS Arabic Bebas Neue Pro"/>
                <a:ea typeface="TS Arabic Bebas Neue Pro"/>
                <a:cs typeface="TS Arabic Bebas Neue Pro"/>
                <a:sym typeface="TS Arabic Bebas Neue Pro"/>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4241F"/>
        </a:solidFill>
        <a:effectLst/>
      </p:bgPr>
    </p:bg>
    <p:spTree>
      <p:nvGrpSpPr>
        <p:cNvPr id="1" name=""/>
        <p:cNvGrpSpPr/>
        <p:nvPr/>
      </p:nvGrpSpPr>
      <p:grpSpPr>
        <a:xfrm>
          <a:off x="0" y="0"/>
          <a:ext cx="0" cy="0"/>
          <a:chOff x="0" y="0"/>
          <a:chExt cx="0" cy="0"/>
        </a:xfrm>
      </p:grpSpPr>
      <p:grpSp>
        <p:nvGrpSpPr>
          <p:cNvPr id="2" name="Group 2"/>
          <p:cNvGrpSpPr/>
          <p:nvPr/>
        </p:nvGrpSpPr>
        <p:grpSpPr>
          <a:xfrm>
            <a:off x="381243" y="5154158"/>
            <a:ext cx="2491690" cy="4104142"/>
            <a:chOff x="0" y="0"/>
            <a:chExt cx="2037080" cy="3355340"/>
          </a:xfrm>
        </p:grpSpPr>
        <p:sp>
          <p:nvSpPr>
            <p:cNvPr id="3" name="Freeform 3"/>
            <p:cNvSpPr/>
            <p:nvPr/>
          </p:nvSpPr>
          <p:spPr>
            <a:xfrm>
              <a:off x="0" y="0"/>
              <a:ext cx="2035810" cy="3355340"/>
            </a:xfrm>
            <a:custGeom>
              <a:avLst/>
              <a:gdLst/>
              <a:ahLst/>
              <a:cxnLst/>
              <a:rect l="l" t="t" r="r" b="b"/>
              <a:pathLst>
                <a:path w="2035810" h="3355340">
                  <a:moveTo>
                    <a:pt x="0" y="727710"/>
                  </a:moveTo>
                  <a:lnTo>
                    <a:pt x="1145540" y="727710"/>
                  </a:lnTo>
                  <a:cubicBezTo>
                    <a:pt x="1068070" y="844550"/>
                    <a:pt x="991870" y="971550"/>
                    <a:pt x="919480" y="1104900"/>
                  </a:cubicBezTo>
                  <a:cubicBezTo>
                    <a:pt x="808990" y="1306830"/>
                    <a:pt x="709930" y="1526540"/>
                    <a:pt x="623570" y="1755140"/>
                  </a:cubicBezTo>
                  <a:cubicBezTo>
                    <a:pt x="537210" y="1985010"/>
                    <a:pt x="467360" y="2228850"/>
                    <a:pt x="416560" y="2479040"/>
                  </a:cubicBezTo>
                  <a:cubicBezTo>
                    <a:pt x="364490" y="2730500"/>
                    <a:pt x="339090" y="2989580"/>
                    <a:pt x="339090" y="3247390"/>
                  </a:cubicBezTo>
                  <a:lnTo>
                    <a:pt x="339090" y="3355340"/>
                  </a:lnTo>
                  <a:lnTo>
                    <a:pt x="1150620" y="3355340"/>
                  </a:lnTo>
                  <a:lnTo>
                    <a:pt x="1144270" y="3241040"/>
                  </a:lnTo>
                  <a:cubicBezTo>
                    <a:pt x="1143000" y="3214370"/>
                    <a:pt x="1141730" y="3191510"/>
                    <a:pt x="1140460" y="3172460"/>
                  </a:cubicBezTo>
                  <a:cubicBezTo>
                    <a:pt x="1139190" y="3153410"/>
                    <a:pt x="1139190" y="3136900"/>
                    <a:pt x="1139190" y="3121660"/>
                  </a:cubicBezTo>
                  <a:lnTo>
                    <a:pt x="1139190" y="3014980"/>
                  </a:lnTo>
                  <a:cubicBezTo>
                    <a:pt x="1139190" y="2861310"/>
                    <a:pt x="1151890" y="2705100"/>
                    <a:pt x="1177290" y="2552700"/>
                  </a:cubicBezTo>
                  <a:cubicBezTo>
                    <a:pt x="1202690" y="2399030"/>
                    <a:pt x="1236980" y="2245360"/>
                    <a:pt x="1280160" y="2096770"/>
                  </a:cubicBezTo>
                  <a:cubicBezTo>
                    <a:pt x="1323340" y="1948180"/>
                    <a:pt x="1374140" y="1799590"/>
                    <a:pt x="1430020" y="1657350"/>
                  </a:cubicBezTo>
                  <a:cubicBezTo>
                    <a:pt x="1487170" y="1515110"/>
                    <a:pt x="1549400" y="1376680"/>
                    <a:pt x="1614170" y="1244600"/>
                  </a:cubicBezTo>
                  <a:cubicBezTo>
                    <a:pt x="1678940" y="1113790"/>
                    <a:pt x="1747520" y="986790"/>
                    <a:pt x="1816100" y="868680"/>
                  </a:cubicBezTo>
                  <a:cubicBezTo>
                    <a:pt x="1885950" y="750570"/>
                    <a:pt x="1954530" y="637540"/>
                    <a:pt x="2019300" y="534670"/>
                  </a:cubicBezTo>
                  <a:lnTo>
                    <a:pt x="2035810" y="508000"/>
                  </a:lnTo>
                  <a:lnTo>
                    <a:pt x="2035810" y="0"/>
                  </a:lnTo>
                  <a:lnTo>
                    <a:pt x="0" y="0"/>
                  </a:lnTo>
                  <a:lnTo>
                    <a:pt x="0" y="727710"/>
                  </a:lnTo>
                  <a:close/>
                </a:path>
              </a:pathLst>
            </a:custGeom>
            <a:blipFill>
              <a:blip r:embed="rId2">
                <a:alphaModFix amt="65000"/>
              </a:blip>
              <a:stretch>
                <a:fillRect l="-4838" r="-4838"/>
              </a:stretch>
            </a:blipFill>
          </p:spPr>
        </p:sp>
      </p:grpSp>
      <p:grpSp>
        <p:nvGrpSpPr>
          <p:cNvPr id="4" name="Group 4"/>
          <p:cNvGrpSpPr/>
          <p:nvPr/>
        </p:nvGrpSpPr>
        <p:grpSpPr>
          <a:xfrm>
            <a:off x="1502052" y="5867504"/>
            <a:ext cx="4848915" cy="4146550"/>
            <a:chOff x="0" y="0"/>
            <a:chExt cx="1159561" cy="991599"/>
          </a:xfrm>
        </p:grpSpPr>
        <p:sp>
          <p:nvSpPr>
            <p:cNvPr id="5" name="Freeform 5"/>
            <p:cNvSpPr/>
            <p:nvPr/>
          </p:nvSpPr>
          <p:spPr>
            <a:xfrm>
              <a:off x="0" y="0"/>
              <a:ext cx="1159561" cy="991599"/>
            </a:xfrm>
            <a:custGeom>
              <a:avLst/>
              <a:gdLst/>
              <a:ahLst/>
              <a:cxnLst/>
              <a:rect l="l" t="t" r="r" b="b"/>
              <a:pathLst>
                <a:path w="1159561" h="991599">
                  <a:moveTo>
                    <a:pt x="579781" y="0"/>
                  </a:moveTo>
                  <a:cubicBezTo>
                    <a:pt x="259577" y="0"/>
                    <a:pt x="0" y="221977"/>
                    <a:pt x="0" y="495799"/>
                  </a:cubicBezTo>
                  <a:cubicBezTo>
                    <a:pt x="0" y="769622"/>
                    <a:pt x="259577" y="991599"/>
                    <a:pt x="579781" y="991599"/>
                  </a:cubicBezTo>
                  <a:cubicBezTo>
                    <a:pt x="899985" y="991599"/>
                    <a:pt x="1159561" y="769622"/>
                    <a:pt x="1159561" y="495799"/>
                  </a:cubicBezTo>
                  <a:cubicBezTo>
                    <a:pt x="1159561" y="221977"/>
                    <a:pt x="899985" y="0"/>
                    <a:pt x="579781" y="0"/>
                  </a:cubicBezTo>
                  <a:close/>
                </a:path>
              </a:pathLst>
            </a:custGeom>
            <a:solidFill>
              <a:srgbClr val="3D8161"/>
            </a:solidFill>
          </p:spPr>
        </p:sp>
        <p:sp>
          <p:nvSpPr>
            <p:cNvPr id="6" name="TextBox 6"/>
            <p:cNvSpPr txBox="1"/>
            <p:nvPr/>
          </p:nvSpPr>
          <p:spPr>
            <a:xfrm>
              <a:off x="102043" y="117283"/>
              <a:ext cx="942143" cy="862824"/>
            </a:xfrm>
            <a:prstGeom prst="rect">
              <a:avLst/>
            </a:prstGeom>
          </p:spPr>
          <p:txBody>
            <a:bodyPr lIns="50800" tIns="50800" rIns="50800" bIns="50800" rtlCol="0" anchor="ctr"/>
            <a:lstStyle/>
            <a:p>
              <a:pPr algn="ctr">
                <a:lnSpc>
                  <a:spcPts val="3568"/>
                </a:lnSpc>
              </a:pPr>
              <a:r>
                <a:rPr lang="sr-Latn-CS" sz="2800" dirty="0" smtClean="0"/>
                <a:t>Најлакше је прилагодити подневну количину хране раду коња, јер у овом тренутку већ знамо колико је коњ радио и колико ће радити тог дана.</a:t>
              </a:r>
              <a:endParaRPr lang="en-US" sz="2548" dirty="0">
                <a:solidFill>
                  <a:srgbClr val="FFFFFF"/>
                </a:solidFill>
                <a:latin typeface="TS Arabic Bebas Neue Pro"/>
                <a:ea typeface="TS Arabic Bebas Neue Pro"/>
                <a:cs typeface="TS Arabic Bebas Neue Pro"/>
                <a:sym typeface="TS Arabic Bebas Neue Pro"/>
              </a:endParaRPr>
            </a:p>
          </p:txBody>
        </p:sp>
      </p:grpSp>
      <p:grpSp>
        <p:nvGrpSpPr>
          <p:cNvPr id="7" name="Group 7"/>
          <p:cNvGrpSpPr/>
          <p:nvPr/>
        </p:nvGrpSpPr>
        <p:grpSpPr>
          <a:xfrm>
            <a:off x="381243" y="312586"/>
            <a:ext cx="2241619" cy="3810753"/>
            <a:chOff x="0" y="0"/>
            <a:chExt cx="2006600" cy="3411220"/>
          </a:xfrm>
        </p:grpSpPr>
        <p:sp>
          <p:nvSpPr>
            <p:cNvPr id="8" name="Freeform 8"/>
            <p:cNvSpPr/>
            <p:nvPr/>
          </p:nvSpPr>
          <p:spPr>
            <a:xfrm>
              <a:off x="0" y="0"/>
              <a:ext cx="2005330" cy="3411220"/>
            </a:xfrm>
            <a:custGeom>
              <a:avLst/>
              <a:gdLst/>
              <a:ahLst/>
              <a:cxnLst/>
              <a:rect l="l" t="t" r="r" b="b"/>
              <a:pathLst>
                <a:path w="2005330" h="3411220">
                  <a:moveTo>
                    <a:pt x="1766570" y="1388110"/>
                  </a:moveTo>
                  <a:cubicBezTo>
                    <a:pt x="1689100" y="1291590"/>
                    <a:pt x="1596390" y="1219200"/>
                    <a:pt x="1490980" y="1170940"/>
                  </a:cubicBezTo>
                  <a:cubicBezTo>
                    <a:pt x="1386840" y="1123950"/>
                    <a:pt x="1275080" y="1099820"/>
                    <a:pt x="1156970" y="1099820"/>
                  </a:cubicBezTo>
                  <a:cubicBezTo>
                    <a:pt x="1035050" y="1099820"/>
                    <a:pt x="929640" y="1120140"/>
                    <a:pt x="845820" y="1159510"/>
                  </a:cubicBezTo>
                  <a:cubicBezTo>
                    <a:pt x="844550" y="1160780"/>
                    <a:pt x="843280" y="1160780"/>
                    <a:pt x="840740" y="1162050"/>
                  </a:cubicBezTo>
                  <a:lnTo>
                    <a:pt x="867410" y="728980"/>
                  </a:lnTo>
                  <a:lnTo>
                    <a:pt x="1875790" y="728980"/>
                  </a:lnTo>
                  <a:lnTo>
                    <a:pt x="1875790" y="0"/>
                  </a:lnTo>
                  <a:lnTo>
                    <a:pt x="193040" y="0"/>
                  </a:lnTo>
                  <a:lnTo>
                    <a:pt x="78740" y="1939290"/>
                  </a:lnTo>
                  <a:lnTo>
                    <a:pt x="774700" y="2038350"/>
                  </a:lnTo>
                  <a:lnTo>
                    <a:pt x="807720" y="1963420"/>
                  </a:lnTo>
                  <a:cubicBezTo>
                    <a:pt x="835660" y="1901190"/>
                    <a:pt x="869950" y="1847850"/>
                    <a:pt x="911860" y="1807210"/>
                  </a:cubicBezTo>
                  <a:cubicBezTo>
                    <a:pt x="943610" y="1776730"/>
                    <a:pt x="982980" y="1761490"/>
                    <a:pt x="1036320" y="1761490"/>
                  </a:cubicBezTo>
                  <a:cubicBezTo>
                    <a:pt x="1060450" y="1761490"/>
                    <a:pt x="1080770" y="1767840"/>
                    <a:pt x="1101090" y="1780540"/>
                  </a:cubicBezTo>
                  <a:cubicBezTo>
                    <a:pt x="1123950" y="1795780"/>
                    <a:pt x="1145540" y="1819910"/>
                    <a:pt x="1165860" y="1854200"/>
                  </a:cubicBezTo>
                  <a:cubicBezTo>
                    <a:pt x="1188720" y="1892300"/>
                    <a:pt x="1206500" y="1943100"/>
                    <a:pt x="1220470" y="2002790"/>
                  </a:cubicBezTo>
                  <a:cubicBezTo>
                    <a:pt x="1234440" y="2065020"/>
                    <a:pt x="1242060" y="2138680"/>
                    <a:pt x="1242060" y="2221230"/>
                  </a:cubicBezTo>
                  <a:cubicBezTo>
                    <a:pt x="1242060" y="2316480"/>
                    <a:pt x="1234440" y="2400300"/>
                    <a:pt x="1219200" y="2470150"/>
                  </a:cubicBezTo>
                  <a:cubicBezTo>
                    <a:pt x="1205230" y="2537460"/>
                    <a:pt x="1184910" y="2592070"/>
                    <a:pt x="1160780" y="2633980"/>
                  </a:cubicBezTo>
                  <a:cubicBezTo>
                    <a:pt x="1139190" y="2670810"/>
                    <a:pt x="1115060" y="2697480"/>
                    <a:pt x="1088390" y="2713990"/>
                  </a:cubicBezTo>
                  <a:cubicBezTo>
                    <a:pt x="1064260" y="2729230"/>
                    <a:pt x="1037590" y="2736850"/>
                    <a:pt x="1007110" y="2736850"/>
                  </a:cubicBezTo>
                  <a:cubicBezTo>
                    <a:pt x="972820" y="2736850"/>
                    <a:pt x="944880" y="2729230"/>
                    <a:pt x="919480" y="2713990"/>
                  </a:cubicBezTo>
                  <a:cubicBezTo>
                    <a:pt x="891540" y="2696210"/>
                    <a:pt x="867410" y="2670810"/>
                    <a:pt x="847090" y="2635250"/>
                  </a:cubicBezTo>
                  <a:cubicBezTo>
                    <a:pt x="824230" y="2595880"/>
                    <a:pt x="805180" y="2545080"/>
                    <a:pt x="792480" y="2486660"/>
                  </a:cubicBezTo>
                  <a:cubicBezTo>
                    <a:pt x="778510" y="2423160"/>
                    <a:pt x="772160" y="2352040"/>
                    <a:pt x="772160" y="2273300"/>
                  </a:cubicBezTo>
                  <a:lnTo>
                    <a:pt x="772160" y="2165350"/>
                  </a:lnTo>
                  <a:lnTo>
                    <a:pt x="0" y="2165350"/>
                  </a:lnTo>
                  <a:lnTo>
                    <a:pt x="0" y="2273300"/>
                  </a:lnTo>
                  <a:cubicBezTo>
                    <a:pt x="0" y="2443480"/>
                    <a:pt x="22860" y="2599690"/>
                    <a:pt x="69850" y="2738120"/>
                  </a:cubicBezTo>
                  <a:cubicBezTo>
                    <a:pt x="116840" y="2879090"/>
                    <a:pt x="185420" y="2999740"/>
                    <a:pt x="271780" y="3098800"/>
                  </a:cubicBezTo>
                  <a:cubicBezTo>
                    <a:pt x="359410" y="3199130"/>
                    <a:pt x="468630" y="3277870"/>
                    <a:pt x="593090" y="3331210"/>
                  </a:cubicBezTo>
                  <a:cubicBezTo>
                    <a:pt x="716280" y="3384550"/>
                    <a:pt x="855980" y="3411220"/>
                    <a:pt x="1005840" y="3411220"/>
                  </a:cubicBezTo>
                  <a:cubicBezTo>
                    <a:pt x="1156970" y="3411220"/>
                    <a:pt x="1296670" y="3384550"/>
                    <a:pt x="1419860" y="3331210"/>
                  </a:cubicBezTo>
                  <a:cubicBezTo>
                    <a:pt x="1545590" y="3276600"/>
                    <a:pt x="1653540" y="3196590"/>
                    <a:pt x="1741170" y="3091180"/>
                  </a:cubicBezTo>
                  <a:cubicBezTo>
                    <a:pt x="1827530" y="2988310"/>
                    <a:pt x="1893570" y="2861310"/>
                    <a:pt x="1939290" y="2713990"/>
                  </a:cubicBezTo>
                  <a:cubicBezTo>
                    <a:pt x="1983740" y="2570480"/>
                    <a:pt x="2005330" y="2405380"/>
                    <a:pt x="2005330" y="2222500"/>
                  </a:cubicBezTo>
                  <a:cubicBezTo>
                    <a:pt x="2005330" y="2039620"/>
                    <a:pt x="1985010" y="1878330"/>
                    <a:pt x="1943100" y="1741170"/>
                  </a:cubicBezTo>
                  <a:cubicBezTo>
                    <a:pt x="1902460" y="1600200"/>
                    <a:pt x="1842770" y="1482090"/>
                    <a:pt x="1766570" y="1388110"/>
                  </a:cubicBezTo>
                  <a:close/>
                </a:path>
              </a:pathLst>
            </a:custGeom>
            <a:blipFill>
              <a:blip r:embed="rId3" cstate="print">
                <a:alphaModFix amt="62000"/>
              </a:blip>
              <a:stretch>
                <a:fillRect l="-13713" r="-13713"/>
              </a:stretch>
            </a:blipFill>
          </p:spPr>
        </p:sp>
      </p:grpSp>
      <p:grpSp>
        <p:nvGrpSpPr>
          <p:cNvPr id="9" name="Group 9"/>
          <p:cNvGrpSpPr/>
          <p:nvPr/>
        </p:nvGrpSpPr>
        <p:grpSpPr>
          <a:xfrm>
            <a:off x="1925423" y="779820"/>
            <a:ext cx="4848915" cy="4146550"/>
            <a:chOff x="0" y="0"/>
            <a:chExt cx="1159561" cy="991599"/>
          </a:xfrm>
        </p:grpSpPr>
        <p:sp>
          <p:nvSpPr>
            <p:cNvPr id="10" name="Freeform 10"/>
            <p:cNvSpPr/>
            <p:nvPr/>
          </p:nvSpPr>
          <p:spPr>
            <a:xfrm>
              <a:off x="0" y="0"/>
              <a:ext cx="1159561" cy="991599"/>
            </a:xfrm>
            <a:custGeom>
              <a:avLst/>
              <a:gdLst/>
              <a:ahLst/>
              <a:cxnLst/>
              <a:rect l="l" t="t" r="r" b="b"/>
              <a:pathLst>
                <a:path w="1159561" h="991599">
                  <a:moveTo>
                    <a:pt x="579781" y="0"/>
                  </a:moveTo>
                  <a:cubicBezTo>
                    <a:pt x="259577" y="0"/>
                    <a:pt x="0" y="221977"/>
                    <a:pt x="0" y="495799"/>
                  </a:cubicBezTo>
                  <a:cubicBezTo>
                    <a:pt x="0" y="769622"/>
                    <a:pt x="259577" y="991599"/>
                    <a:pt x="579781" y="991599"/>
                  </a:cubicBezTo>
                  <a:cubicBezTo>
                    <a:pt x="899985" y="991599"/>
                    <a:pt x="1159561" y="769622"/>
                    <a:pt x="1159561" y="495799"/>
                  </a:cubicBezTo>
                  <a:cubicBezTo>
                    <a:pt x="1159561" y="221977"/>
                    <a:pt x="899985" y="0"/>
                    <a:pt x="579781" y="0"/>
                  </a:cubicBezTo>
                  <a:close/>
                </a:path>
              </a:pathLst>
            </a:custGeom>
            <a:solidFill>
              <a:srgbClr val="3D8161"/>
            </a:solidFill>
          </p:spPr>
        </p:sp>
        <p:sp>
          <p:nvSpPr>
            <p:cNvPr id="11" name="TextBox 11"/>
            <p:cNvSpPr txBox="1"/>
            <p:nvPr/>
          </p:nvSpPr>
          <p:spPr>
            <a:xfrm>
              <a:off x="120383" y="86844"/>
              <a:ext cx="942143" cy="862824"/>
            </a:xfrm>
            <a:prstGeom prst="rect">
              <a:avLst/>
            </a:prstGeom>
          </p:spPr>
          <p:txBody>
            <a:bodyPr lIns="50800" tIns="50800" rIns="50800" bIns="50800" rtlCol="0" anchor="ctr"/>
            <a:lstStyle/>
            <a:p>
              <a:pPr algn="ctr">
                <a:lnSpc>
                  <a:spcPts val="3568"/>
                </a:lnSpc>
              </a:pPr>
              <a:r>
                <a:rPr lang="sr-Latn-CS" sz="2800" dirty="0" smtClean="0"/>
                <a:t>Након храњења, морате сачекати најмање сат времена пре него што почнете да радите са коњима, али их можете ставити у њихов уобичајени обор.</a:t>
              </a:r>
              <a:endParaRPr lang="en-US" sz="2548" dirty="0">
                <a:solidFill>
                  <a:srgbClr val="FFFFFF"/>
                </a:solidFill>
                <a:latin typeface="TS Arabic Bebas Neue Pro"/>
                <a:ea typeface="TS Arabic Bebas Neue Pro"/>
                <a:cs typeface="TS Arabic Bebas Neue Pro"/>
                <a:sym typeface="TS Arabic Bebas Neue Pro"/>
              </a:endParaRPr>
            </a:p>
          </p:txBody>
        </p:sp>
      </p:grpSp>
      <p:grpSp>
        <p:nvGrpSpPr>
          <p:cNvPr id="12" name="Group 12"/>
          <p:cNvGrpSpPr/>
          <p:nvPr/>
        </p:nvGrpSpPr>
        <p:grpSpPr>
          <a:xfrm>
            <a:off x="6958986" y="3133271"/>
            <a:ext cx="2041375" cy="3586199"/>
            <a:chOff x="0" y="0"/>
            <a:chExt cx="1973580" cy="3467100"/>
          </a:xfrm>
        </p:grpSpPr>
        <p:sp>
          <p:nvSpPr>
            <p:cNvPr id="13" name="Freeform 13"/>
            <p:cNvSpPr/>
            <p:nvPr/>
          </p:nvSpPr>
          <p:spPr>
            <a:xfrm>
              <a:off x="0" y="0"/>
              <a:ext cx="1974850" cy="3465830"/>
            </a:xfrm>
            <a:custGeom>
              <a:avLst/>
              <a:gdLst/>
              <a:ahLst/>
              <a:cxnLst/>
              <a:rect l="l" t="t" r="r" b="b"/>
              <a:pathLst>
                <a:path w="1974850" h="3465830">
                  <a:moveTo>
                    <a:pt x="1654810" y="1680210"/>
                  </a:moveTo>
                  <a:cubicBezTo>
                    <a:pt x="1724660" y="1610360"/>
                    <a:pt x="1780540" y="1529080"/>
                    <a:pt x="1821180" y="1436370"/>
                  </a:cubicBezTo>
                  <a:cubicBezTo>
                    <a:pt x="1882140" y="1299210"/>
                    <a:pt x="1912620" y="1146810"/>
                    <a:pt x="1912620" y="982980"/>
                  </a:cubicBezTo>
                  <a:cubicBezTo>
                    <a:pt x="1912620" y="852170"/>
                    <a:pt x="1893570" y="726440"/>
                    <a:pt x="1855470" y="609600"/>
                  </a:cubicBezTo>
                  <a:cubicBezTo>
                    <a:pt x="1816100" y="491490"/>
                    <a:pt x="1757680" y="384810"/>
                    <a:pt x="1681480" y="294640"/>
                  </a:cubicBezTo>
                  <a:cubicBezTo>
                    <a:pt x="1604010" y="203200"/>
                    <a:pt x="1504950" y="129540"/>
                    <a:pt x="1389380" y="77470"/>
                  </a:cubicBezTo>
                  <a:cubicBezTo>
                    <a:pt x="1273810" y="26670"/>
                    <a:pt x="1139190" y="0"/>
                    <a:pt x="988060" y="0"/>
                  </a:cubicBezTo>
                  <a:cubicBezTo>
                    <a:pt x="836930" y="0"/>
                    <a:pt x="702310" y="26670"/>
                    <a:pt x="586740" y="78740"/>
                  </a:cubicBezTo>
                  <a:cubicBezTo>
                    <a:pt x="471170" y="130810"/>
                    <a:pt x="372110" y="204470"/>
                    <a:pt x="293370" y="295910"/>
                  </a:cubicBezTo>
                  <a:cubicBezTo>
                    <a:pt x="215900" y="386080"/>
                    <a:pt x="157480" y="492760"/>
                    <a:pt x="119380" y="610870"/>
                  </a:cubicBezTo>
                  <a:cubicBezTo>
                    <a:pt x="81280" y="727710"/>
                    <a:pt x="63500" y="852170"/>
                    <a:pt x="63500" y="984250"/>
                  </a:cubicBezTo>
                  <a:cubicBezTo>
                    <a:pt x="63500" y="1146810"/>
                    <a:pt x="93980" y="1299210"/>
                    <a:pt x="152400" y="1436370"/>
                  </a:cubicBezTo>
                  <a:cubicBezTo>
                    <a:pt x="193040" y="1529080"/>
                    <a:pt x="248920" y="1611630"/>
                    <a:pt x="318770" y="1681480"/>
                  </a:cubicBezTo>
                  <a:cubicBezTo>
                    <a:pt x="226060" y="1753870"/>
                    <a:pt x="154940" y="1842770"/>
                    <a:pt x="104140" y="1946910"/>
                  </a:cubicBezTo>
                  <a:cubicBezTo>
                    <a:pt x="35560" y="2090420"/>
                    <a:pt x="0" y="2258060"/>
                    <a:pt x="0" y="2442210"/>
                  </a:cubicBezTo>
                  <a:cubicBezTo>
                    <a:pt x="0" y="2576830"/>
                    <a:pt x="17780" y="2707640"/>
                    <a:pt x="54610" y="2828290"/>
                  </a:cubicBezTo>
                  <a:cubicBezTo>
                    <a:pt x="91440" y="2954020"/>
                    <a:pt x="152400" y="3065780"/>
                    <a:pt x="233680" y="3159760"/>
                  </a:cubicBezTo>
                  <a:cubicBezTo>
                    <a:pt x="314960" y="3253740"/>
                    <a:pt x="420370" y="3329940"/>
                    <a:pt x="544830" y="3384550"/>
                  </a:cubicBezTo>
                  <a:cubicBezTo>
                    <a:pt x="669290" y="3439160"/>
                    <a:pt x="817880" y="3465830"/>
                    <a:pt x="988060" y="3465830"/>
                  </a:cubicBezTo>
                  <a:cubicBezTo>
                    <a:pt x="1158240" y="3465830"/>
                    <a:pt x="1308100" y="3437890"/>
                    <a:pt x="1431290" y="3384550"/>
                  </a:cubicBezTo>
                  <a:cubicBezTo>
                    <a:pt x="1555750" y="3329940"/>
                    <a:pt x="1661160" y="3253740"/>
                    <a:pt x="1742440" y="3159760"/>
                  </a:cubicBezTo>
                  <a:cubicBezTo>
                    <a:pt x="1822450" y="3065780"/>
                    <a:pt x="1882140" y="2954020"/>
                    <a:pt x="1920240" y="2828290"/>
                  </a:cubicBezTo>
                  <a:cubicBezTo>
                    <a:pt x="1955800" y="2707640"/>
                    <a:pt x="1974850" y="2576830"/>
                    <a:pt x="1974850" y="2442210"/>
                  </a:cubicBezTo>
                  <a:cubicBezTo>
                    <a:pt x="1974850" y="2255520"/>
                    <a:pt x="1940560" y="2087880"/>
                    <a:pt x="1871980" y="1945640"/>
                  </a:cubicBezTo>
                  <a:cubicBezTo>
                    <a:pt x="1821180" y="1841500"/>
                    <a:pt x="1748790" y="1752600"/>
                    <a:pt x="1654810" y="1680210"/>
                  </a:cubicBezTo>
                  <a:close/>
                  <a:moveTo>
                    <a:pt x="833120" y="2112010"/>
                  </a:moveTo>
                  <a:cubicBezTo>
                    <a:pt x="869950" y="2058670"/>
                    <a:pt x="916940" y="2034540"/>
                    <a:pt x="988060" y="2034540"/>
                  </a:cubicBezTo>
                  <a:cubicBezTo>
                    <a:pt x="1059180" y="2034540"/>
                    <a:pt x="1106170" y="2058670"/>
                    <a:pt x="1141730" y="2112010"/>
                  </a:cubicBezTo>
                  <a:cubicBezTo>
                    <a:pt x="1184910" y="2176780"/>
                    <a:pt x="1206500" y="2279650"/>
                    <a:pt x="1206500" y="2416810"/>
                  </a:cubicBezTo>
                  <a:cubicBezTo>
                    <a:pt x="1206500" y="2552700"/>
                    <a:pt x="1184910" y="2653030"/>
                    <a:pt x="1141730" y="2717800"/>
                  </a:cubicBezTo>
                  <a:cubicBezTo>
                    <a:pt x="1106170" y="2771140"/>
                    <a:pt x="1059180" y="2794000"/>
                    <a:pt x="988060" y="2794000"/>
                  </a:cubicBezTo>
                  <a:cubicBezTo>
                    <a:pt x="916940" y="2794000"/>
                    <a:pt x="868680" y="2769870"/>
                    <a:pt x="831850" y="2716530"/>
                  </a:cubicBezTo>
                  <a:cubicBezTo>
                    <a:pt x="788670" y="2651760"/>
                    <a:pt x="765810" y="2551430"/>
                    <a:pt x="765810" y="2416810"/>
                  </a:cubicBezTo>
                  <a:cubicBezTo>
                    <a:pt x="767080" y="2279650"/>
                    <a:pt x="788670" y="2176780"/>
                    <a:pt x="833120" y="2112010"/>
                  </a:cubicBezTo>
                  <a:close/>
                  <a:moveTo>
                    <a:pt x="1103630" y="1300480"/>
                  </a:moveTo>
                  <a:cubicBezTo>
                    <a:pt x="1074420" y="1346200"/>
                    <a:pt x="1040130" y="1365250"/>
                    <a:pt x="988060" y="1365250"/>
                  </a:cubicBezTo>
                  <a:cubicBezTo>
                    <a:pt x="935990" y="1365250"/>
                    <a:pt x="902970" y="1346200"/>
                    <a:pt x="875030" y="1301750"/>
                  </a:cubicBezTo>
                  <a:cubicBezTo>
                    <a:pt x="839470" y="1243330"/>
                    <a:pt x="820420" y="1145540"/>
                    <a:pt x="820420" y="1019810"/>
                  </a:cubicBezTo>
                  <a:cubicBezTo>
                    <a:pt x="820420" y="894080"/>
                    <a:pt x="839470" y="796290"/>
                    <a:pt x="875030" y="737870"/>
                  </a:cubicBezTo>
                  <a:cubicBezTo>
                    <a:pt x="901700" y="693420"/>
                    <a:pt x="935990" y="674370"/>
                    <a:pt x="988060" y="674370"/>
                  </a:cubicBezTo>
                  <a:cubicBezTo>
                    <a:pt x="1040130" y="674370"/>
                    <a:pt x="1075690" y="693420"/>
                    <a:pt x="1103630" y="739140"/>
                  </a:cubicBezTo>
                  <a:cubicBezTo>
                    <a:pt x="1140460" y="797560"/>
                    <a:pt x="1159510" y="894080"/>
                    <a:pt x="1159510" y="1019810"/>
                  </a:cubicBezTo>
                  <a:cubicBezTo>
                    <a:pt x="1159510" y="1145540"/>
                    <a:pt x="1140460" y="1242060"/>
                    <a:pt x="1103630" y="1300480"/>
                  </a:cubicBezTo>
                  <a:close/>
                </a:path>
              </a:pathLst>
            </a:custGeom>
            <a:blipFill>
              <a:blip r:embed="rId4" cstate="print">
                <a:alphaModFix amt="63000"/>
              </a:blip>
              <a:stretch>
                <a:fillRect l="-148982" t="-44504" r="-89564"/>
              </a:stretch>
            </a:blipFill>
          </p:spPr>
        </p:sp>
      </p:grpSp>
      <p:grpSp>
        <p:nvGrpSpPr>
          <p:cNvPr id="14" name="Group 14"/>
          <p:cNvGrpSpPr/>
          <p:nvPr/>
        </p:nvGrpSpPr>
        <p:grpSpPr>
          <a:xfrm>
            <a:off x="7099821" y="5413130"/>
            <a:ext cx="4848915" cy="4146550"/>
            <a:chOff x="0" y="0"/>
            <a:chExt cx="1159561" cy="991599"/>
          </a:xfrm>
        </p:grpSpPr>
        <p:sp>
          <p:nvSpPr>
            <p:cNvPr id="15" name="Freeform 15"/>
            <p:cNvSpPr/>
            <p:nvPr/>
          </p:nvSpPr>
          <p:spPr>
            <a:xfrm>
              <a:off x="0" y="0"/>
              <a:ext cx="1159561" cy="991599"/>
            </a:xfrm>
            <a:custGeom>
              <a:avLst/>
              <a:gdLst/>
              <a:ahLst/>
              <a:cxnLst/>
              <a:rect l="l" t="t" r="r" b="b"/>
              <a:pathLst>
                <a:path w="1159561" h="991599">
                  <a:moveTo>
                    <a:pt x="579781" y="0"/>
                  </a:moveTo>
                  <a:cubicBezTo>
                    <a:pt x="259577" y="0"/>
                    <a:pt x="0" y="221977"/>
                    <a:pt x="0" y="495799"/>
                  </a:cubicBezTo>
                  <a:cubicBezTo>
                    <a:pt x="0" y="769622"/>
                    <a:pt x="259577" y="991599"/>
                    <a:pt x="579781" y="991599"/>
                  </a:cubicBezTo>
                  <a:cubicBezTo>
                    <a:pt x="899985" y="991599"/>
                    <a:pt x="1159561" y="769622"/>
                    <a:pt x="1159561" y="495799"/>
                  </a:cubicBezTo>
                  <a:cubicBezTo>
                    <a:pt x="1159561" y="221977"/>
                    <a:pt x="899985" y="0"/>
                    <a:pt x="579781" y="0"/>
                  </a:cubicBezTo>
                  <a:close/>
                </a:path>
              </a:pathLst>
            </a:custGeom>
            <a:solidFill>
              <a:srgbClr val="3D8161"/>
            </a:solidFill>
          </p:spPr>
        </p:sp>
        <p:sp>
          <p:nvSpPr>
            <p:cNvPr id="16" name="TextBox 16"/>
            <p:cNvSpPr txBox="1"/>
            <p:nvPr/>
          </p:nvSpPr>
          <p:spPr>
            <a:xfrm>
              <a:off x="108709" y="35812"/>
              <a:ext cx="942143" cy="862824"/>
            </a:xfrm>
            <a:prstGeom prst="rect">
              <a:avLst/>
            </a:prstGeom>
          </p:spPr>
          <p:txBody>
            <a:bodyPr lIns="50800" tIns="50800" rIns="50800" bIns="50800" rtlCol="0" anchor="ctr"/>
            <a:lstStyle/>
            <a:p>
              <a:pPr algn="ctr">
                <a:lnSpc>
                  <a:spcPts val="3568"/>
                </a:lnSpc>
              </a:pPr>
              <a:r>
                <a:rPr lang="sr-Latn-CS" sz="2800" dirty="0" smtClean="0"/>
                <a:t>Подневна пауза треба да траје најмање један сат!</a:t>
              </a:r>
              <a:endParaRPr lang="en-US" sz="2548" dirty="0">
                <a:solidFill>
                  <a:srgbClr val="FFFFFF"/>
                </a:solidFill>
                <a:latin typeface="TS Arabic Bebas Neue Pro"/>
                <a:ea typeface="TS Arabic Bebas Neue Pro"/>
                <a:cs typeface="TS Arabic Bebas Neue Pro"/>
                <a:sym typeface="TS Arabic Bebas Neue Pro"/>
              </a:endParaRPr>
            </a:p>
          </p:txBody>
        </p:sp>
      </p:grpSp>
      <p:grpSp>
        <p:nvGrpSpPr>
          <p:cNvPr id="17" name="Group 17"/>
          <p:cNvGrpSpPr/>
          <p:nvPr/>
        </p:nvGrpSpPr>
        <p:grpSpPr>
          <a:xfrm>
            <a:off x="16177652" y="3857549"/>
            <a:ext cx="2110348" cy="3707367"/>
            <a:chOff x="0" y="0"/>
            <a:chExt cx="1973580" cy="3467100"/>
          </a:xfrm>
        </p:grpSpPr>
        <p:sp>
          <p:nvSpPr>
            <p:cNvPr id="18" name="Freeform 18"/>
            <p:cNvSpPr/>
            <p:nvPr/>
          </p:nvSpPr>
          <p:spPr>
            <a:xfrm>
              <a:off x="0" y="0"/>
              <a:ext cx="1972310" cy="3468370"/>
            </a:xfrm>
            <a:custGeom>
              <a:avLst/>
              <a:gdLst/>
              <a:ahLst/>
              <a:cxnLst/>
              <a:rect l="l" t="t" r="r" b="b"/>
              <a:pathLst>
                <a:path w="1972310" h="3468370">
                  <a:moveTo>
                    <a:pt x="1711960" y="379730"/>
                  </a:moveTo>
                  <a:cubicBezTo>
                    <a:pt x="1621790" y="243840"/>
                    <a:pt x="1510030" y="144780"/>
                    <a:pt x="1377950" y="86360"/>
                  </a:cubicBezTo>
                  <a:cubicBezTo>
                    <a:pt x="1250950" y="29210"/>
                    <a:pt x="1106170" y="0"/>
                    <a:pt x="948690" y="0"/>
                  </a:cubicBezTo>
                  <a:cubicBezTo>
                    <a:pt x="812800" y="0"/>
                    <a:pt x="684530" y="26670"/>
                    <a:pt x="567690" y="80010"/>
                  </a:cubicBezTo>
                  <a:cubicBezTo>
                    <a:pt x="450850" y="133350"/>
                    <a:pt x="349250" y="210820"/>
                    <a:pt x="264160" y="312420"/>
                  </a:cubicBezTo>
                  <a:cubicBezTo>
                    <a:pt x="180340" y="410210"/>
                    <a:pt x="114300" y="530860"/>
                    <a:pt x="68580" y="668020"/>
                  </a:cubicBezTo>
                  <a:cubicBezTo>
                    <a:pt x="22860" y="803910"/>
                    <a:pt x="0" y="957580"/>
                    <a:pt x="0" y="1125220"/>
                  </a:cubicBezTo>
                  <a:cubicBezTo>
                    <a:pt x="0" y="1278890"/>
                    <a:pt x="16510" y="1423670"/>
                    <a:pt x="48260" y="1554480"/>
                  </a:cubicBezTo>
                  <a:cubicBezTo>
                    <a:pt x="81280" y="1689100"/>
                    <a:pt x="133350" y="1808480"/>
                    <a:pt x="201930" y="1910080"/>
                  </a:cubicBezTo>
                  <a:cubicBezTo>
                    <a:pt x="273050" y="2015490"/>
                    <a:pt x="363220" y="2098040"/>
                    <a:pt x="469900" y="2156460"/>
                  </a:cubicBezTo>
                  <a:cubicBezTo>
                    <a:pt x="533400" y="2192020"/>
                    <a:pt x="604520" y="2216150"/>
                    <a:pt x="680720" y="2231390"/>
                  </a:cubicBezTo>
                  <a:lnTo>
                    <a:pt x="80010" y="2231390"/>
                  </a:lnTo>
                  <a:lnTo>
                    <a:pt x="80010" y="2339340"/>
                  </a:lnTo>
                  <a:cubicBezTo>
                    <a:pt x="80010" y="2493010"/>
                    <a:pt x="96520" y="2637790"/>
                    <a:pt x="128270" y="2769870"/>
                  </a:cubicBezTo>
                  <a:cubicBezTo>
                    <a:pt x="161290" y="2907030"/>
                    <a:pt x="215900" y="3027680"/>
                    <a:pt x="288290" y="3130550"/>
                  </a:cubicBezTo>
                  <a:cubicBezTo>
                    <a:pt x="363220" y="3234690"/>
                    <a:pt x="459740" y="3318510"/>
                    <a:pt x="574040" y="3378200"/>
                  </a:cubicBezTo>
                  <a:cubicBezTo>
                    <a:pt x="689610" y="3437890"/>
                    <a:pt x="828040" y="3468370"/>
                    <a:pt x="986790" y="3468370"/>
                  </a:cubicBezTo>
                  <a:cubicBezTo>
                    <a:pt x="1140460" y="3468370"/>
                    <a:pt x="1281430" y="3436620"/>
                    <a:pt x="1405890" y="3373120"/>
                  </a:cubicBezTo>
                  <a:cubicBezTo>
                    <a:pt x="1534160" y="3308350"/>
                    <a:pt x="1642110" y="3197860"/>
                    <a:pt x="1727200" y="3046730"/>
                  </a:cubicBezTo>
                  <a:cubicBezTo>
                    <a:pt x="1808480" y="2903220"/>
                    <a:pt x="1869440" y="2713990"/>
                    <a:pt x="1911350" y="2482850"/>
                  </a:cubicBezTo>
                  <a:cubicBezTo>
                    <a:pt x="1951990" y="2258060"/>
                    <a:pt x="1972310" y="1976120"/>
                    <a:pt x="1972310" y="1644650"/>
                  </a:cubicBezTo>
                  <a:cubicBezTo>
                    <a:pt x="1972310" y="1347470"/>
                    <a:pt x="1950720" y="1094740"/>
                    <a:pt x="1907540" y="891540"/>
                  </a:cubicBezTo>
                  <a:cubicBezTo>
                    <a:pt x="1864360" y="680720"/>
                    <a:pt x="1798320" y="509270"/>
                    <a:pt x="1711960" y="379730"/>
                  </a:cubicBezTo>
                  <a:close/>
                  <a:moveTo>
                    <a:pt x="1159510" y="1333500"/>
                  </a:moveTo>
                  <a:cubicBezTo>
                    <a:pt x="1148080" y="1391920"/>
                    <a:pt x="1132840" y="1441450"/>
                    <a:pt x="1111250" y="1480820"/>
                  </a:cubicBezTo>
                  <a:cubicBezTo>
                    <a:pt x="1093470" y="1515110"/>
                    <a:pt x="1071880" y="1540510"/>
                    <a:pt x="1046480" y="1558290"/>
                  </a:cubicBezTo>
                  <a:cubicBezTo>
                    <a:pt x="1026160" y="1572260"/>
                    <a:pt x="1000760" y="1579880"/>
                    <a:pt x="970280" y="1579880"/>
                  </a:cubicBezTo>
                  <a:cubicBezTo>
                    <a:pt x="939800" y="1579880"/>
                    <a:pt x="914400" y="1572260"/>
                    <a:pt x="894080" y="1558290"/>
                  </a:cubicBezTo>
                  <a:cubicBezTo>
                    <a:pt x="868680" y="1540510"/>
                    <a:pt x="847090" y="1515110"/>
                    <a:pt x="829310" y="1480820"/>
                  </a:cubicBezTo>
                  <a:cubicBezTo>
                    <a:pt x="808990" y="1441450"/>
                    <a:pt x="792480" y="1393190"/>
                    <a:pt x="782320" y="1334770"/>
                  </a:cubicBezTo>
                  <a:cubicBezTo>
                    <a:pt x="770890" y="1272540"/>
                    <a:pt x="765810" y="1201420"/>
                    <a:pt x="765810" y="1123950"/>
                  </a:cubicBezTo>
                  <a:cubicBezTo>
                    <a:pt x="765810" y="1051560"/>
                    <a:pt x="770890" y="984250"/>
                    <a:pt x="782320" y="923290"/>
                  </a:cubicBezTo>
                  <a:cubicBezTo>
                    <a:pt x="792480" y="867410"/>
                    <a:pt x="807720" y="817880"/>
                    <a:pt x="829310" y="779780"/>
                  </a:cubicBezTo>
                  <a:cubicBezTo>
                    <a:pt x="847090" y="745490"/>
                    <a:pt x="868680" y="718820"/>
                    <a:pt x="895350" y="701040"/>
                  </a:cubicBezTo>
                  <a:cubicBezTo>
                    <a:pt x="915670" y="685800"/>
                    <a:pt x="939800" y="679450"/>
                    <a:pt x="970280" y="679450"/>
                  </a:cubicBezTo>
                  <a:cubicBezTo>
                    <a:pt x="1000760" y="679450"/>
                    <a:pt x="1024890" y="687070"/>
                    <a:pt x="1045210" y="701040"/>
                  </a:cubicBezTo>
                  <a:cubicBezTo>
                    <a:pt x="1070610" y="720090"/>
                    <a:pt x="1092200" y="745490"/>
                    <a:pt x="1111250" y="779780"/>
                  </a:cubicBezTo>
                  <a:cubicBezTo>
                    <a:pt x="1131570" y="819150"/>
                    <a:pt x="1148080" y="867410"/>
                    <a:pt x="1159510" y="924560"/>
                  </a:cubicBezTo>
                  <a:cubicBezTo>
                    <a:pt x="1170940" y="985520"/>
                    <a:pt x="1177290" y="1052830"/>
                    <a:pt x="1177290" y="1123950"/>
                  </a:cubicBezTo>
                  <a:cubicBezTo>
                    <a:pt x="1177290" y="1201420"/>
                    <a:pt x="1170940" y="1271270"/>
                    <a:pt x="1159510" y="1333500"/>
                  </a:cubicBezTo>
                  <a:close/>
                  <a:moveTo>
                    <a:pt x="1167130" y="2167890"/>
                  </a:moveTo>
                  <a:cubicBezTo>
                    <a:pt x="1178560" y="2161540"/>
                    <a:pt x="1188720" y="2156460"/>
                    <a:pt x="1200150" y="2148840"/>
                  </a:cubicBezTo>
                  <a:cubicBezTo>
                    <a:pt x="1197610" y="2202180"/>
                    <a:pt x="1196340" y="2251710"/>
                    <a:pt x="1193800" y="2299970"/>
                  </a:cubicBezTo>
                  <a:cubicBezTo>
                    <a:pt x="1187450" y="2416810"/>
                    <a:pt x="1174750" y="2517140"/>
                    <a:pt x="1155700" y="2597150"/>
                  </a:cubicBezTo>
                  <a:cubicBezTo>
                    <a:pt x="1139190" y="2668270"/>
                    <a:pt x="1115060" y="2721610"/>
                    <a:pt x="1087120" y="2755900"/>
                  </a:cubicBezTo>
                  <a:cubicBezTo>
                    <a:pt x="1073150" y="2772410"/>
                    <a:pt x="1054100" y="2788920"/>
                    <a:pt x="1005840" y="2788920"/>
                  </a:cubicBezTo>
                  <a:cubicBezTo>
                    <a:pt x="977900" y="2788920"/>
                    <a:pt x="957580" y="2783840"/>
                    <a:pt x="941070" y="2772410"/>
                  </a:cubicBezTo>
                  <a:cubicBezTo>
                    <a:pt x="922020" y="2758440"/>
                    <a:pt x="905510" y="2736850"/>
                    <a:pt x="892810" y="2706370"/>
                  </a:cubicBezTo>
                  <a:cubicBezTo>
                    <a:pt x="876300" y="2668270"/>
                    <a:pt x="863600" y="2618740"/>
                    <a:pt x="855980" y="2560320"/>
                  </a:cubicBezTo>
                  <a:cubicBezTo>
                    <a:pt x="847090" y="2496820"/>
                    <a:pt x="843280" y="2421890"/>
                    <a:pt x="843280" y="2339340"/>
                  </a:cubicBezTo>
                  <a:lnTo>
                    <a:pt x="843280" y="2246630"/>
                  </a:lnTo>
                  <a:lnTo>
                    <a:pt x="845820" y="2246630"/>
                  </a:lnTo>
                  <a:cubicBezTo>
                    <a:pt x="961390" y="2245360"/>
                    <a:pt x="1070610" y="2218690"/>
                    <a:pt x="1167130" y="2167890"/>
                  </a:cubicBezTo>
                  <a:close/>
                </a:path>
              </a:pathLst>
            </a:custGeom>
            <a:blipFill>
              <a:blip r:embed="rId5">
                <a:alphaModFix amt="71000"/>
              </a:blip>
              <a:stretch>
                <a:fillRect l="-15865" r="-15865"/>
              </a:stretch>
            </a:blipFill>
          </p:spPr>
        </p:sp>
      </p:grpSp>
      <p:grpSp>
        <p:nvGrpSpPr>
          <p:cNvPr id="19" name="Group 19"/>
          <p:cNvGrpSpPr/>
          <p:nvPr/>
        </p:nvGrpSpPr>
        <p:grpSpPr>
          <a:xfrm>
            <a:off x="12697589" y="5867504"/>
            <a:ext cx="4848915" cy="4146550"/>
            <a:chOff x="0" y="0"/>
            <a:chExt cx="1159561" cy="991599"/>
          </a:xfrm>
        </p:grpSpPr>
        <p:sp>
          <p:nvSpPr>
            <p:cNvPr id="20" name="Freeform 20"/>
            <p:cNvSpPr/>
            <p:nvPr/>
          </p:nvSpPr>
          <p:spPr>
            <a:xfrm>
              <a:off x="0" y="0"/>
              <a:ext cx="1159561" cy="991599"/>
            </a:xfrm>
            <a:custGeom>
              <a:avLst/>
              <a:gdLst/>
              <a:ahLst/>
              <a:cxnLst/>
              <a:rect l="l" t="t" r="r" b="b"/>
              <a:pathLst>
                <a:path w="1159561" h="991599">
                  <a:moveTo>
                    <a:pt x="579781" y="0"/>
                  </a:moveTo>
                  <a:cubicBezTo>
                    <a:pt x="259577" y="0"/>
                    <a:pt x="0" y="221977"/>
                    <a:pt x="0" y="495799"/>
                  </a:cubicBezTo>
                  <a:cubicBezTo>
                    <a:pt x="0" y="769622"/>
                    <a:pt x="259577" y="991599"/>
                    <a:pt x="579781" y="991599"/>
                  </a:cubicBezTo>
                  <a:cubicBezTo>
                    <a:pt x="899985" y="991599"/>
                    <a:pt x="1159561" y="769622"/>
                    <a:pt x="1159561" y="495799"/>
                  </a:cubicBezTo>
                  <a:cubicBezTo>
                    <a:pt x="1159561" y="221977"/>
                    <a:pt x="899985" y="0"/>
                    <a:pt x="579781" y="0"/>
                  </a:cubicBezTo>
                  <a:close/>
                </a:path>
              </a:pathLst>
            </a:custGeom>
            <a:solidFill>
              <a:srgbClr val="3D8161"/>
            </a:solidFill>
          </p:spPr>
        </p:sp>
        <p:sp>
          <p:nvSpPr>
            <p:cNvPr id="21" name="TextBox 21"/>
            <p:cNvSpPr txBox="1"/>
            <p:nvPr/>
          </p:nvSpPr>
          <p:spPr>
            <a:xfrm>
              <a:off x="108709" y="35812"/>
              <a:ext cx="942143" cy="862824"/>
            </a:xfrm>
            <a:prstGeom prst="rect">
              <a:avLst/>
            </a:prstGeom>
          </p:spPr>
          <p:txBody>
            <a:bodyPr lIns="50800" tIns="50800" rIns="50800" bIns="50800" rtlCol="0" anchor="ctr"/>
            <a:lstStyle/>
            <a:p>
              <a:pPr algn="ctr">
                <a:lnSpc>
                  <a:spcPts val="3568"/>
                </a:lnSpc>
              </a:pPr>
              <a:r>
                <a:rPr lang="sr-Latn-CS" sz="2800" dirty="0" smtClean="0"/>
                <a:t>Ово је исто као и вечерњи распоред храњења, али водите рачуна да има довољно сена за целу ноћ и да укључите последњи вечерњи напитак.</a:t>
              </a:r>
              <a:endParaRPr lang="en-US" sz="2548" dirty="0">
                <a:solidFill>
                  <a:srgbClr val="FFFFFF"/>
                </a:solidFill>
                <a:latin typeface="TS Arabic Bebas Neue Pro"/>
                <a:ea typeface="TS Arabic Bebas Neue Pro"/>
                <a:cs typeface="TS Arabic Bebas Neue Pro"/>
                <a:sym typeface="TS Arabic Bebas Neue Pro"/>
              </a:endParaRPr>
            </a:p>
          </p:txBody>
        </p:sp>
      </p:grpSp>
      <p:grpSp>
        <p:nvGrpSpPr>
          <p:cNvPr id="22" name="Group 22"/>
          <p:cNvGrpSpPr/>
          <p:nvPr/>
        </p:nvGrpSpPr>
        <p:grpSpPr>
          <a:xfrm>
            <a:off x="9608379" y="546808"/>
            <a:ext cx="2361226" cy="4148100"/>
            <a:chOff x="0" y="0"/>
            <a:chExt cx="1973580" cy="3467100"/>
          </a:xfrm>
        </p:grpSpPr>
        <p:sp>
          <p:nvSpPr>
            <p:cNvPr id="23" name="Freeform 23"/>
            <p:cNvSpPr/>
            <p:nvPr/>
          </p:nvSpPr>
          <p:spPr>
            <a:xfrm>
              <a:off x="0" y="0"/>
              <a:ext cx="1974850" cy="3465830"/>
            </a:xfrm>
            <a:custGeom>
              <a:avLst/>
              <a:gdLst/>
              <a:ahLst/>
              <a:cxnLst/>
              <a:rect l="l" t="t" r="r" b="b"/>
              <a:pathLst>
                <a:path w="1974850" h="3465830">
                  <a:moveTo>
                    <a:pt x="1771650" y="1558290"/>
                  </a:moveTo>
                  <a:cubicBezTo>
                    <a:pt x="1700530" y="1454150"/>
                    <a:pt x="1610360" y="1370330"/>
                    <a:pt x="1503680" y="1311910"/>
                  </a:cubicBezTo>
                  <a:cubicBezTo>
                    <a:pt x="1438910" y="1276350"/>
                    <a:pt x="1369060" y="1252220"/>
                    <a:pt x="1292860" y="1236980"/>
                  </a:cubicBezTo>
                  <a:lnTo>
                    <a:pt x="1894840" y="1236980"/>
                  </a:lnTo>
                  <a:lnTo>
                    <a:pt x="1894840" y="1129030"/>
                  </a:lnTo>
                  <a:cubicBezTo>
                    <a:pt x="1894840" y="976630"/>
                    <a:pt x="1878330" y="831850"/>
                    <a:pt x="1846580" y="699770"/>
                  </a:cubicBezTo>
                  <a:cubicBezTo>
                    <a:pt x="1813560" y="561340"/>
                    <a:pt x="1758950" y="440690"/>
                    <a:pt x="1686560" y="337820"/>
                  </a:cubicBezTo>
                  <a:cubicBezTo>
                    <a:pt x="1611630" y="233680"/>
                    <a:pt x="1515110" y="149860"/>
                    <a:pt x="1399540" y="90170"/>
                  </a:cubicBezTo>
                  <a:cubicBezTo>
                    <a:pt x="1282700" y="30480"/>
                    <a:pt x="1144270" y="0"/>
                    <a:pt x="988060" y="0"/>
                  </a:cubicBezTo>
                  <a:cubicBezTo>
                    <a:pt x="834390" y="0"/>
                    <a:pt x="693420" y="31750"/>
                    <a:pt x="568960" y="95250"/>
                  </a:cubicBezTo>
                  <a:cubicBezTo>
                    <a:pt x="441960" y="160020"/>
                    <a:pt x="332740" y="270510"/>
                    <a:pt x="246380" y="421640"/>
                  </a:cubicBezTo>
                  <a:cubicBezTo>
                    <a:pt x="165100" y="565150"/>
                    <a:pt x="102870" y="755650"/>
                    <a:pt x="60960" y="985520"/>
                  </a:cubicBezTo>
                  <a:cubicBezTo>
                    <a:pt x="20320" y="1210310"/>
                    <a:pt x="0" y="1492250"/>
                    <a:pt x="0" y="1823720"/>
                  </a:cubicBezTo>
                  <a:cubicBezTo>
                    <a:pt x="0" y="2120900"/>
                    <a:pt x="21590" y="2374900"/>
                    <a:pt x="64770" y="2576830"/>
                  </a:cubicBezTo>
                  <a:cubicBezTo>
                    <a:pt x="109220" y="2786380"/>
                    <a:pt x="176530" y="2957830"/>
                    <a:pt x="262890" y="3087370"/>
                  </a:cubicBezTo>
                  <a:cubicBezTo>
                    <a:pt x="353060" y="3223260"/>
                    <a:pt x="466090" y="3322320"/>
                    <a:pt x="598170" y="3380740"/>
                  </a:cubicBezTo>
                  <a:cubicBezTo>
                    <a:pt x="725170" y="3437890"/>
                    <a:pt x="868680" y="3465830"/>
                    <a:pt x="1027430" y="3465830"/>
                  </a:cubicBezTo>
                  <a:cubicBezTo>
                    <a:pt x="1163320" y="3465830"/>
                    <a:pt x="1291590" y="3439160"/>
                    <a:pt x="1408430" y="3385820"/>
                  </a:cubicBezTo>
                  <a:cubicBezTo>
                    <a:pt x="1525270" y="3332480"/>
                    <a:pt x="1626870" y="3253740"/>
                    <a:pt x="1711960" y="3153410"/>
                  </a:cubicBezTo>
                  <a:cubicBezTo>
                    <a:pt x="1794510" y="3054350"/>
                    <a:pt x="1860550" y="2934970"/>
                    <a:pt x="1906270" y="2797810"/>
                  </a:cubicBezTo>
                  <a:cubicBezTo>
                    <a:pt x="1951990" y="2661920"/>
                    <a:pt x="1974850" y="2508250"/>
                    <a:pt x="1974850" y="2340610"/>
                  </a:cubicBezTo>
                  <a:cubicBezTo>
                    <a:pt x="1974850" y="2188210"/>
                    <a:pt x="1958340" y="2044700"/>
                    <a:pt x="1926590" y="1912620"/>
                  </a:cubicBezTo>
                  <a:cubicBezTo>
                    <a:pt x="1892300" y="1779270"/>
                    <a:pt x="1840230" y="1658620"/>
                    <a:pt x="1771650" y="1558290"/>
                  </a:cubicBezTo>
                  <a:close/>
                  <a:moveTo>
                    <a:pt x="816610" y="2133600"/>
                  </a:moveTo>
                  <a:cubicBezTo>
                    <a:pt x="828040" y="2075180"/>
                    <a:pt x="843280" y="2025650"/>
                    <a:pt x="864870" y="1986280"/>
                  </a:cubicBezTo>
                  <a:cubicBezTo>
                    <a:pt x="882650" y="1951990"/>
                    <a:pt x="904240" y="1926590"/>
                    <a:pt x="929640" y="1908810"/>
                  </a:cubicBezTo>
                  <a:cubicBezTo>
                    <a:pt x="949960" y="1894840"/>
                    <a:pt x="975360" y="1887220"/>
                    <a:pt x="1005840" y="1887220"/>
                  </a:cubicBezTo>
                  <a:cubicBezTo>
                    <a:pt x="1036320" y="1887220"/>
                    <a:pt x="1061720" y="1894840"/>
                    <a:pt x="1082040" y="1908810"/>
                  </a:cubicBezTo>
                  <a:cubicBezTo>
                    <a:pt x="1107440" y="1926590"/>
                    <a:pt x="1127760" y="1950720"/>
                    <a:pt x="1144270" y="1985010"/>
                  </a:cubicBezTo>
                  <a:cubicBezTo>
                    <a:pt x="1164590" y="2024380"/>
                    <a:pt x="1179830" y="2073910"/>
                    <a:pt x="1189990" y="2132330"/>
                  </a:cubicBezTo>
                  <a:cubicBezTo>
                    <a:pt x="1201420" y="2194560"/>
                    <a:pt x="1206500" y="2265680"/>
                    <a:pt x="1206500" y="2343150"/>
                  </a:cubicBezTo>
                  <a:cubicBezTo>
                    <a:pt x="1206500" y="2415540"/>
                    <a:pt x="1201420" y="2482850"/>
                    <a:pt x="1189990" y="2543810"/>
                  </a:cubicBezTo>
                  <a:cubicBezTo>
                    <a:pt x="1179830" y="2600960"/>
                    <a:pt x="1164590" y="2649220"/>
                    <a:pt x="1144270" y="2688590"/>
                  </a:cubicBezTo>
                  <a:cubicBezTo>
                    <a:pt x="1126490" y="2722880"/>
                    <a:pt x="1106170" y="2748280"/>
                    <a:pt x="1080770" y="2767330"/>
                  </a:cubicBezTo>
                  <a:cubicBezTo>
                    <a:pt x="1060450" y="2782570"/>
                    <a:pt x="1036320" y="2788920"/>
                    <a:pt x="1005840" y="2788920"/>
                  </a:cubicBezTo>
                  <a:cubicBezTo>
                    <a:pt x="975360" y="2788920"/>
                    <a:pt x="951230" y="2782570"/>
                    <a:pt x="930910" y="2767330"/>
                  </a:cubicBezTo>
                  <a:cubicBezTo>
                    <a:pt x="905510" y="2748280"/>
                    <a:pt x="883920" y="2722880"/>
                    <a:pt x="864870" y="2688590"/>
                  </a:cubicBezTo>
                  <a:cubicBezTo>
                    <a:pt x="844550" y="2649220"/>
                    <a:pt x="828040" y="2600960"/>
                    <a:pt x="816610" y="2543810"/>
                  </a:cubicBezTo>
                  <a:cubicBezTo>
                    <a:pt x="805180" y="2482850"/>
                    <a:pt x="798830" y="2415540"/>
                    <a:pt x="798830" y="2344420"/>
                  </a:cubicBezTo>
                  <a:cubicBezTo>
                    <a:pt x="798830" y="2265680"/>
                    <a:pt x="805180" y="2195830"/>
                    <a:pt x="816610" y="2133600"/>
                  </a:cubicBezTo>
                  <a:close/>
                  <a:moveTo>
                    <a:pt x="807720" y="1299210"/>
                  </a:moveTo>
                  <a:cubicBezTo>
                    <a:pt x="795020" y="1305560"/>
                    <a:pt x="783590" y="1311910"/>
                    <a:pt x="772160" y="1319530"/>
                  </a:cubicBezTo>
                  <a:cubicBezTo>
                    <a:pt x="774700" y="1266190"/>
                    <a:pt x="775970" y="1215390"/>
                    <a:pt x="779780" y="1168400"/>
                  </a:cubicBezTo>
                  <a:cubicBezTo>
                    <a:pt x="786130" y="1051560"/>
                    <a:pt x="800100" y="951230"/>
                    <a:pt x="820420" y="871220"/>
                  </a:cubicBezTo>
                  <a:cubicBezTo>
                    <a:pt x="838200" y="800100"/>
                    <a:pt x="861060" y="746760"/>
                    <a:pt x="890270" y="712470"/>
                  </a:cubicBezTo>
                  <a:cubicBezTo>
                    <a:pt x="902970" y="697230"/>
                    <a:pt x="923290" y="679450"/>
                    <a:pt x="971550" y="679450"/>
                  </a:cubicBezTo>
                  <a:cubicBezTo>
                    <a:pt x="1018540" y="679450"/>
                    <a:pt x="1055370" y="693420"/>
                    <a:pt x="1083310" y="759460"/>
                  </a:cubicBezTo>
                  <a:cubicBezTo>
                    <a:pt x="1117600" y="844550"/>
                    <a:pt x="1135380" y="969010"/>
                    <a:pt x="1135380" y="1130300"/>
                  </a:cubicBezTo>
                  <a:lnTo>
                    <a:pt x="1135380" y="1223010"/>
                  </a:lnTo>
                  <a:cubicBezTo>
                    <a:pt x="1016000" y="1220470"/>
                    <a:pt x="906780" y="1247140"/>
                    <a:pt x="807720" y="1299210"/>
                  </a:cubicBezTo>
                  <a:close/>
                </a:path>
              </a:pathLst>
            </a:custGeom>
            <a:blipFill>
              <a:blip r:embed="rId6">
                <a:alphaModFix amt="72000"/>
              </a:blip>
              <a:stretch>
                <a:fillRect l="-67140" r="-67140"/>
              </a:stretch>
            </a:blipFill>
          </p:spPr>
        </p:sp>
      </p:grpSp>
      <p:grpSp>
        <p:nvGrpSpPr>
          <p:cNvPr id="24" name="Group 24"/>
          <p:cNvGrpSpPr/>
          <p:nvPr/>
        </p:nvGrpSpPr>
        <p:grpSpPr>
          <a:xfrm>
            <a:off x="11670628" y="779820"/>
            <a:ext cx="4848915" cy="4146550"/>
            <a:chOff x="0" y="0"/>
            <a:chExt cx="1159561" cy="991599"/>
          </a:xfrm>
        </p:grpSpPr>
        <p:sp>
          <p:nvSpPr>
            <p:cNvPr id="25" name="Freeform 25"/>
            <p:cNvSpPr/>
            <p:nvPr/>
          </p:nvSpPr>
          <p:spPr>
            <a:xfrm>
              <a:off x="0" y="0"/>
              <a:ext cx="1159561" cy="991599"/>
            </a:xfrm>
            <a:custGeom>
              <a:avLst/>
              <a:gdLst/>
              <a:ahLst/>
              <a:cxnLst/>
              <a:rect l="l" t="t" r="r" b="b"/>
              <a:pathLst>
                <a:path w="1159561" h="991599">
                  <a:moveTo>
                    <a:pt x="579781" y="0"/>
                  </a:moveTo>
                  <a:cubicBezTo>
                    <a:pt x="259577" y="0"/>
                    <a:pt x="0" y="221977"/>
                    <a:pt x="0" y="495799"/>
                  </a:cubicBezTo>
                  <a:cubicBezTo>
                    <a:pt x="0" y="769622"/>
                    <a:pt x="259577" y="991599"/>
                    <a:pt x="579781" y="991599"/>
                  </a:cubicBezTo>
                  <a:cubicBezTo>
                    <a:pt x="899985" y="991599"/>
                    <a:pt x="1159561" y="769622"/>
                    <a:pt x="1159561" y="495799"/>
                  </a:cubicBezTo>
                  <a:cubicBezTo>
                    <a:pt x="1159561" y="221977"/>
                    <a:pt x="899985" y="0"/>
                    <a:pt x="579781" y="0"/>
                  </a:cubicBezTo>
                  <a:close/>
                </a:path>
              </a:pathLst>
            </a:custGeom>
            <a:solidFill>
              <a:srgbClr val="3D8161"/>
            </a:solidFill>
          </p:spPr>
        </p:sp>
        <p:sp>
          <p:nvSpPr>
            <p:cNvPr id="26" name="TextBox 26"/>
            <p:cNvSpPr txBox="1"/>
            <p:nvPr/>
          </p:nvSpPr>
          <p:spPr>
            <a:xfrm>
              <a:off x="108709" y="35812"/>
              <a:ext cx="942143" cy="862824"/>
            </a:xfrm>
            <a:prstGeom prst="rect">
              <a:avLst/>
            </a:prstGeom>
          </p:spPr>
          <p:txBody>
            <a:bodyPr lIns="50800" tIns="50800" rIns="50800" bIns="50800" rtlCol="0" anchor="ctr"/>
            <a:lstStyle/>
            <a:p>
              <a:pPr algn="ctr">
                <a:lnSpc>
                  <a:spcPts val="3568"/>
                </a:lnSpc>
              </a:pPr>
              <a:r>
                <a:rPr lang="sr-Latn-CS" sz="2800" dirty="0" smtClean="0"/>
                <a:t>Обезбедите коњу приступ сену током целог дана, осим током рада.</a:t>
              </a:r>
              <a:endParaRPr lang="en-US" sz="2548" dirty="0">
                <a:solidFill>
                  <a:srgbClr val="FFFFFF"/>
                </a:solidFill>
                <a:latin typeface="TS Arabic Bebas Neue Pro"/>
                <a:ea typeface="TS Arabic Bebas Neue Pro"/>
                <a:cs typeface="TS Arabic Bebas Neue Pro"/>
                <a:sym typeface="TS Arabic Bebas Neue Pro"/>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4241F"/>
        </a:solidFill>
        <a:effectLst/>
      </p:bgPr>
    </p:bg>
    <p:spTree>
      <p:nvGrpSpPr>
        <p:cNvPr id="1" name=""/>
        <p:cNvGrpSpPr/>
        <p:nvPr/>
      </p:nvGrpSpPr>
      <p:grpSpPr>
        <a:xfrm>
          <a:off x="0" y="0"/>
          <a:ext cx="0" cy="0"/>
          <a:chOff x="0" y="0"/>
          <a:chExt cx="0" cy="0"/>
        </a:xfrm>
      </p:grpSpPr>
      <p:sp>
        <p:nvSpPr>
          <p:cNvPr id="2" name="TextBox 2"/>
          <p:cNvSpPr txBox="1"/>
          <p:nvPr/>
        </p:nvSpPr>
        <p:spPr>
          <a:xfrm>
            <a:off x="-1501094" y="477876"/>
            <a:ext cx="16053376" cy="1520884"/>
          </a:xfrm>
          <a:prstGeom prst="rect">
            <a:avLst/>
          </a:prstGeom>
        </p:spPr>
        <p:txBody>
          <a:bodyPr lIns="0" tIns="0" rIns="0" bIns="0" rtlCol="0" anchor="t">
            <a:spAutoFit/>
          </a:bodyPr>
          <a:lstStyle/>
          <a:p>
            <a:pPr algn="ctr">
              <a:lnSpc>
                <a:spcPts val="11647"/>
              </a:lnSpc>
            </a:pPr>
            <a:r>
              <a:rPr lang="en-US" sz="10686" dirty="0">
                <a:solidFill>
                  <a:srgbClr val="D8A770"/>
                </a:solidFill>
                <a:latin typeface="Bebas Neue Cyrillic"/>
                <a:ea typeface="Bebas Neue Cyrillic"/>
                <a:cs typeface="Bebas Neue Cyrillic"/>
                <a:sym typeface="Bebas Neue Cyrillic"/>
              </a:rPr>
              <a:t> </a:t>
            </a:r>
            <a:r>
              <a:rPr lang="sr-Latn-CS" sz="9600" dirty="0" smtClean="0">
                <a:solidFill>
                  <a:srgbClr val="FFFF00"/>
                </a:solidFill>
              </a:rPr>
              <a:t>ПРАВИЛА ХРАЊЕЊА</a:t>
            </a:r>
            <a:endParaRPr lang="en-US" sz="10686" dirty="0">
              <a:solidFill>
                <a:srgbClr val="FFFF00"/>
              </a:solidFill>
              <a:latin typeface="Bebas Neue Cyrillic"/>
              <a:ea typeface="Bebas Neue Cyrillic"/>
              <a:cs typeface="Bebas Neue Cyrillic"/>
              <a:sym typeface="Bebas Neue Cyrillic"/>
            </a:endParaRPr>
          </a:p>
        </p:txBody>
      </p:sp>
      <p:sp>
        <p:nvSpPr>
          <p:cNvPr id="3" name="TextBox 3"/>
          <p:cNvSpPr txBox="1"/>
          <p:nvPr/>
        </p:nvSpPr>
        <p:spPr>
          <a:xfrm>
            <a:off x="428564" y="2571732"/>
            <a:ext cx="12462934" cy="5386090"/>
          </a:xfrm>
          <a:prstGeom prst="rect">
            <a:avLst/>
          </a:prstGeom>
        </p:spPr>
        <p:txBody>
          <a:bodyPr wrap="square" lIns="0" tIns="0" rIns="0" bIns="0" rtlCol="0" anchor="t">
            <a:spAutoFit/>
          </a:bodyPr>
          <a:lstStyle/>
          <a:p>
            <a:pPr marL="539751" lvl="1" indent="-269876">
              <a:lnSpc>
                <a:spcPts val="3500"/>
              </a:lnSpc>
            </a:pPr>
            <a:r>
              <a:rPr lang="sr-Cyrl-RS" sz="2800" dirty="0" smtClean="0">
                <a:solidFill>
                  <a:schemeClr val="bg1"/>
                </a:solidFill>
              </a:rPr>
              <a:t>С</a:t>
            </a:r>
            <a:r>
              <a:rPr lang="sr-Latn-CS" sz="2800" dirty="0" smtClean="0">
                <a:solidFill>
                  <a:schemeClr val="bg1"/>
                </a:solidFill>
              </a:rPr>
              <a:t>истем варењ</a:t>
            </a:r>
            <a:r>
              <a:rPr lang="sr-Cyrl-RS" sz="2800" dirty="0" smtClean="0">
                <a:solidFill>
                  <a:schemeClr val="bg1"/>
                </a:solidFill>
              </a:rPr>
              <a:t>а код коња</a:t>
            </a:r>
            <a:r>
              <a:rPr lang="sr-Latn-CS" sz="2800" dirty="0" smtClean="0">
                <a:solidFill>
                  <a:schemeClr val="bg1"/>
                </a:solidFill>
              </a:rPr>
              <a:t> је дизајниран за континуирану испашу, па му храну треба</a:t>
            </a:r>
            <a:r>
              <a:rPr lang="sr-Cyrl-RS" sz="2800" dirty="0" smtClean="0">
                <a:solidFill>
                  <a:schemeClr val="bg1"/>
                </a:solidFill>
              </a:rPr>
              <a:t> </a:t>
            </a:r>
            <a:r>
              <a:rPr lang="sr-Latn-CS" sz="2800" dirty="0" smtClean="0">
                <a:solidFill>
                  <a:schemeClr val="bg1"/>
                </a:solidFill>
              </a:rPr>
              <a:t>давати у неколико порција, три пута дневно. </a:t>
            </a:r>
            <a:endParaRPr lang="sr-Cyrl-RS" sz="2800" dirty="0" smtClean="0">
              <a:solidFill>
                <a:schemeClr val="bg1"/>
              </a:solidFill>
            </a:endParaRPr>
          </a:p>
          <a:p>
            <a:pPr marL="539751" lvl="1" indent="-269876">
              <a:lnSpc>
                <a:spcPts val="3500"/>
              </a:lnSpc>
            </a:pPr>
            <a:r>
              <a:rPr lang="sr-Latn-CS" sz="2800" dirty="0" smtClean="0">
                <a:solidFill>
                  <a:schemeClr val="bg1"/>
                </a:solidFill>
              </a:rPr>
              <a:t>Међутим, може конзумирати грубу храну током целог дана. </a:t>
            </a:r>
            <a:endParaRPr lang="sr-Cyrl-RS" sz="2800" dirty="0" smtClean="0">
              <a:solidFill>
                <a:schemeClr val="bg1"/>
              </a:solidFill>
            </a:endParaRPr>
          </a:p>
          <a:p>
            <a:pPr marL="539751" lvl="1" indent="-269876">
              <a:lnSpc>
                <a:spcPts val="3500"/>
              </a:lnSpc>
            </a:pPr>
            <a:r>
              <a:rPr lang="sr-Latn-CS" sz="2800" dirty="0" smtClean="0">
                <a:solidFill>
                  <a:schemeClr val="bg1"/>
                </a:solidFill>
              </a:rPr>
              <a:t>Физички су добро прилагођени истом распореду храњења; храњење тачно у минут је</a:t>
            </a:r>
            <a:r>
              <a:rPr lang="sr-Cyrl-RS" sz="2800" dirty="0" smtClean="0">
                <a:solidFill>
                  <a:schemeClr val="bg1"/>
                </a:solidFill>
              </a:rPr>
              <a:t> </a:t>
            </a:r>
            <a:r>
              <a:rPr lang="sr-Latn-CS" sz="2800" dirty="0" smtClean="0">
                <a:solidFill>
                  <a:schemeClr val="bg1"/>
                </a:solidFill>
              </a:rPr>
              <a:t>као да примате један и по пута више хране. </a:t>
            </a:r>
            <a:endParaRPr lang="sr-Cyrl-RS" sz="2800" dirty="0" smtClean="0">
              <a:solidFill>
                <a:schemeClr val="bg1"/>
              </a:solidFill>
            </a:endParaRPr>
          </a:p>
          <a:p>
            <a:pPr marL="539751" lvl="1" indent="-269876">
              <a:lnSpc>
                <a:spcPts val="3500"/>
              </a:lnSpc>
            </a:pPr>
            <a:r>
              <a:rPr lang="sr-Latn-CS" sz="2800" dirty="0" smtClean="0">
                <a:solidFill>
                  <a:schemeClr val="bg1"/>
                </a:solidFill>
              </a:rPr>
              <a:t>Ако је храњење дуже, можемо приметити немир код коња. </a:t>
            </a:r>
            <a:endParaRPr lang="sr-Cyrl-RS" sz="2800" dirty="0" smtClean="0">
              <a:solidFill>
                <a:schemeClr val="bg1"/>
              </a:solidFill>
            </a:endParaRPr>
          </a:p>
          <a:p>
            <a:pPr marL="539751" lvl="1" indent="-269876">
              <a:lnSpc>
                <a:spcPts val="3500"/>
              </a:lnSpc>
            </a:pPr>
            <a:r>
              <a:rPr lang="sr-Latn-CS" sz="2800" dirty="0" smtClean="0">
                <a:solidFill>
                  <a:schemeClr val="bg1"/>
                </a:solidFill>
              </a:rPr>
              <a:t>Храна мора бити беспрекорног квалитета, јер прашина може изазвати проблеме са</a:t>
            </a:r>
            <a:r>
              <a:rPr lang="sr-Cyrl-RS" sz="2800" dirty="0" smtClean="0">
                <a:solidFill>
                  <a:schemeClr val="bg1"/>
                </a:solidFill>
              </a:rPr>
              <a:t> </a:t>
            </a:r>
            <a:r>
              <a:rPr lang="sr-Latn-CS" sz="2800" dirty="0" smtClean="0">
                <a:solidFill>
                  <a:schemeClr val="bg1"/>
                </a:solidFill>
              </a:rPr>
              <a:t>плућима ако се удише, а цревни песак ако се поједе. </a:t>
            </a:r>
            <a:endParaRPr lang="sr-Cyrl-RS" sz="2800" dirty="0" smtClean="0">
              <a:solidFill>
                <a:schemeClr val="bg1"/>
              </a:solidFill>
            </a:endParaRPr>
          </a:p>
          <a:p>
            <a:pPr marL="539751" lvl="1" indent="-269876">
              <a:lnSpc>
                <a:spcPts val="3500"/>
              </a:lnSpc>
            </a:pPr>
            <a:r>
              <a:rPr lang="sr-Latn-CS" sz="2800" dirty="0" smtClean="0">
                <a:solidFill>
                  <a:schemeClr val="bg1"/>
                </a:solidFill>
              </a:rPr>
              <a:t>Плеснива, покварена храна, ако је животиња поједе, може изазвати тровање и побачај. </a:t>
            </a:r>
            <a:endParaRPr lang="sr-Cyrl-RS" sz="2800" dirty="0" smtClean="0">
              <a:solidFill>
                <a:schemeClr val="bg1"/>
              </a:solidFill>
            </a:endParaRPr>
          </a:p>
          <a:p>
            <a:pPr marL="539751" lvl="1" indent="-269876">
              <a:lnSpc>
                <a:spcPts val="3500"/>
              </a:lnSpc>
            </a:pPr>
            <a:r>
              <a:rPr lang="sr-Latn-CS" sz="2800" dirty="0" smtClean="0">
                <a:solidFill>
                  <a:schemeClr val="bg1"/>
                </a:solidFill>
              </a:rPr>
              <a:t>Забрањено је нагло мењати храну, јер ће микроорганизми одговорни за варење</a:t>
            </a:r>
            <a:r>
              <a:rPr lang="sr-Cyrl-RS" sz="2800" dirty="0" smtClean="0">
                <a:solidFill>
                  <a:schemeClr val="bg1"/>
                </a:solidFill>
              </a:rPr>
              <a:t> </a:t>
            </a:r>
            <a:r>
              <a:rPr lang="sr-Latn-CS" sz="2800" dirty="0" smtClean="0">
                <a:solidFill>
                  <a:schemeClr val="bg1"/>
                </a:solidFill>
              </a:rPr>
              <a:t>угинути, што може довести до тровања или колика.</a:t>
            </a:r>
            <a:endParaRPr>
              <a:solidFill>
                <a:schemeClr val="bg1"/>
              </a:solidFill>
            </a:endParaRPr>
          </a:p>
        </p:txBody>
      </p:sp>
      <p:grpSp>
        <p:nvGrpSpPr>
          <p:cNvPr id="4" name="Group 4"/>
          <p:cNvGrpSpPr>
            <a:grpSpLocks noChangeAspect="1"/>
          </p:cNvGrpSpPr>
          <p:nvPr/>
        </p:nvGrpSpPr>
        <p:grpSpPr>
          <a:xfrm>
            <a:off x="14276372" y="-1153990"/>
            <a:ext cx="3458290" cy="6916581"/>
            <a:chOff x="0" y="0"/>
            <a:chExt cx="3175000" cy="6350000"/>
          </a:xfrm>
        </p:grpSpPr>
        <p:sp>
          <p:nvSpPr>
            <p:cNvPr id="5" name="Freeform 5"/>
            <p:cNvSpPr/>
            <p:nvPr/>
          </p:nvSpPr>
          <p:spPr>
            <a:xfrm>
              <a:off x="0" y="0"/>
              <a:ext cx="3175000" cy="6350000"/>
            </a:xfrm>
            <a:custGeom>
              <a:avLst/>
              <a:gdLst/>
              <a:ahLst/>
              <a:cxnLst/>
              <a:rect l="l" t="t" r="r" b="b"/>
              <a:pathLst>
                <a:path w="3175000" h="6350000">
                  <a:moveTo>
                    <a:pt x="1587500" y="6350000"/>
                  </a:moveTo>
                  <a:lnTo>
                    <a:pt x="1587500" y="6350000"/>
                  </a:lnTo>
                  <a:cubicBezTo>
                    <a:pt x="711200" y="6350000"/>
                    <a:pt x="0" y="5638800"/>
                    <a:pt x="0" y="4762500"/>
                  </a:cubicBezTo>
                  <a:lnTo>
                    <a:pt x="0" y="1587500"/>
                  </a:lnTo>
                  <a:cubicBezTo>
                    <a:pt x="0" y="711200"/>
                    <a:pt x="711200" y="0"/>
                    <a:pt x="1587500" y="0"/>
                  </a:cubicBezTo>
                  <a:lnTo>
                    <a:pt x="1587500" y="0"/>
                  </a:lnTo>
                  <a:cubicBezTo>
                    <a:pt x="2463800" y="0"/>
                    <a:pt x="3175000" y="711200"/>
                    <a:pt x="3175000" y="1587500"/>
                  </a:cubicBezTo>
                  <a:lnTo>
                    <a:pt x="3175000" y="4762500"/>
                  </a:lnTo>
                  <a:cubicBezTo>
                    <a:pt x="3175000" y="5638800"/>
                    <a:pt x="2463800" y="6350000"/>
                    <a:pt x="1587500" y="6350000"/>
                  </a:cubicBezTo>
                  <a:close/>
                </a:path>
              </a:pathLst>
            </a:custGeom>
            <a:blipFill>
              <a:blip r:embed="rId2"/>
              <a:stretch>
                <a:fillRect l="-25860" r="-25860" b="-1147"/>
              </a:stretch>
            </a:blipFill>
          </p:spPr>
        </p:sp>
      </p:grpSp>
      <p:grpSp>
        <p:nvGrpSpPr>
          <p:cNvPr id="6" name="Group 6"/>
          <p:cNvGrpSpPr>
            <a:grpSpLocks noChangeAspect="1"/>
          </p:cNvGrpSpPr>
          <p:nvPr/>
        </p:nvGrpSpPr>
        <p:grpSpPr>
          <a:xfrm>
            <a:off x="14552282" y="6268802"/>
            <a:ext cx="3458290" cy="6916581"/>
            <a:chOff x="0" y="0"/>
            <a:chExt cx="3175000" cy="6350000"/>
          </a:xfrm>
        </p:grpSpPr>
        <p:sp>
          <p:nvSpPr>
            <p:cNvPr id="7" name="Freeform 7"/>
            <p:cNvSpPr/>
            <p:nvPr/>
          </p:nvSpPr>
          <p:spPr>
            <a:xfrm>
              <a:off x="0" y="0"/>
              <a:ext cx="3175000" cy="6350000"/>
            </a:xfrm>
            <a:custGeom>
              <a:avLst/>
              <a:gdLst/>
              <a:ahLst/>
              <a:cxnLst/>
              <a:rect l="l" t="t" r="r" b="b"/>
              <a:pathLst>
                <a:path w="3175000" h="6350000">
                  <a:moveTo>
                    <a:pt x="1587500" y="6350000"/>
                  </a:moveTo>
                  <a:lnTo>
                    <a:pt x="1587500" y="6350000"/>
                  </a:lnTo>
                  <a:cubicBezTo>
                    <a:pt x="711200" y="6350000"/>
                    <a:pt x="0" y="5638800"/>
                    <a:pt x="0" y="4762500"/>
                  </a:cubicBezTo>
                  <a:lnTo>
                    <a:pt x="0" y="1587500"/>
                  </a:lnTo>
                  <a:cubicBezTo>
                    <a:pt x="0" y="711200"/>
                    <a:pt x="711200" y="0"/>
                    <a:pt x="1587500" y="0"/>
                  </a:cubicBezTo>
                  <a:lnTo>
                    <a:pt x="1587500" y="0"/>
                  </a:lnTo>
                  <a:cubicBezTo>
                    <a:pt x="2463800" y="0"/>
                    <a:pt x="3175000" y="711200"/>
                    <a:pt x="3175000" y="1587500"/>
                  </a:cubicBezTo>
                  <a:lnTo>
                    <a:pt x="3175000" y="4762500"/>
                  </a:lnTo>
                  <a:cubicBezTo>
                    <a:pt x="3175000" y="5638800"/>
                    <a:pt x="2463800" y="6350000"/>
                    <a:pt x="1587500" y="6350000"/>
                  </a:cubicBezTo>
                  <a:close/>
                </a:path>
              </a:pathLst>
            </a:custGeom>
            <a:blipFill>
              <a:blip r:embed="rId3"/>
              <a:stretch>
                <a:fillRect l="-59134" t="-45689" r="-59134"/>
              </a:stretch>
            </a:blip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TotalTime>
  <Words>1278</Words>
  <Application>Microsoft Office PowerPoint</Application>
  <PresentationFormat>Custom</PresentationFormat>
  <Paragraphs>81</Paragraphs>
  <Slides>15</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Arial</vt:lpstr>
      <vt:lpstr>Calibri</vt:lpstr>
      <vt:lpstr>Bebas Neue Cyrillic</vt:lpstr>
      <vt:lpstr>TS Arabic Bebas Neue Pro</vt:lpstr>
      <vt:lpstr>TS Arabic Bebas Neue Pro Bold</vt:lpstr>
      <vt:lpstr>League Spartan</vt:lpstr>
      <vt:lpstr>Recoleta Bold</vt:lpstr>
      <vt:lpstr>Cardo Bold</vt:lpstr>
      <vt:lpstr>Open Sans 1 Bold</vt:lpstr>
      <vt:lpstr>Open Sans 2</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Lovak takarmányozási sajátosságai másolata</dc:title>
  <dc:creator>User</dc:creator>
  <cp:lastModifiedBy>User</cp:lastModifiedBy>
  <cp:revision>8</cp:revision>
  <dcterms:created xsi:type="dcterms:W3CDTF">2006-08-16T00:00:00Z</dcterms:created>
  <dcterms:modified xsi:type="dcterms:W3CDTF">2026-04-10T11:21:20Z</dcterms:modified>
  <dc:identifier>DAG_-oTdCj8</dc:identifier>
</cp:coreProperties>
</file>