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Open Sans Bold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693" y="-951022"/>
            <a:ext cx="15232374" cy="10922881"/>
          </a:xfrm>
          <a:custGeom>
            <a:avLst/>
            <a:gdLst/>
            <a:ahLst/>
            <a:cxnLst/>
            <a:rect l="l" t="t" r="r" b="b"/>
            <a:pathLst>
              <a:path w="15232374" h="10922881">
                <a:moveTo>
                  <a:pt x="0" y="0"/>
                </a:moveTo>
                <a:lnTo>
                  <a:pt x="15232373" y="0"/>
                </a:lnTo>
                <a:lnTo>
                  <a:pt x="15232373" y="10922881"/>
                </a:lnTo>
                <a:lnTo>
                  <a:pt x="0" y="1092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44828" y="392819"/>
            <a:ext cx="2187754" cy="2057400"/>
          </a:xfrm>
          <a:custGeom>
            <a:avLst/>
            <a:gdLst/>
            <a:ahLst/>
            <a:cxnLst/>
            <a:rect l="l" t="t" r="r" b="b"/>
            <a:pathLst>
              <a:path w="2187754" h="2057400">
                <a:moveTo>
                  <a:pt x="0" y="0"/>
                </a:moveTo>
                <a:lnTo>
                  <a:pt x="2187753" y="0"/>
                </a:lnTo>
                <a:lnTo>
                  <a:pt x="21877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66905" y="5348401"/>
            <a:ext cx="4021095" cy="4335412"/>
          </a:xfrm>
          <a:custGeom>
            <a:avLst/>
            <a:gdLst/>
            <a:ahLst/>
            <a:cxnLst/>
            <a:rect l="l" t="t" r="r" b="b"/>
            <a:pathLst>
              <a:path w="4021095" h="4335412">
                <a:moveTo>
                  <a:pt x="0" y="0"/>
                </a:moveTo>
                <a:lnTo>
                  <a:pt x="4021095" y="0"/>
                </a:lnTo>
                <a:lnTo>
                  <a:pt x="4021095" y="4335412"/>
                </a:lnTo>
                <a:lnTo>
                  <a:pt x="0" y="4335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3696">
            <a:off x="-58035" y="516948"/>
            <a:ext cx="2764015" cy="2980070"/>
          </a:xfrm>
          <a:custGeom>
            <a:avLst/>
            <a:gdLst/>
            <a:ahLst/>
            <a:cxnLst/>
            <a:rect l="l" t="t" r="r" b="b"/>
            <a:pathLst>
              <a:path w="2764015" h="2980070">
                <a:moveTo>
                  <a:pt x="0" y="0"/>
                </a:moveTo>
                <a:lnTo>
                  <a:pt x="2764014" y="0"/>
                </a:lnTo>
                <a:lnTo>
                  <a:pt x="2764014" y="2980070"/>
                </a:lnTo>
                <a:lnTo>
                  <a:pt x="0" y="298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42944" y="2786046"/>
            <a:ext cx="15175763" cy="1835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1"/>
              </a:lnSpc>
            </a:pPr>
            <a:r>
              <a:rPr lang="en-US" sz="9600" b="1" dirty="0" err="1" smtClean="0">
                <a:solidFill>
                  <a:srgbClr val="FFC000"/>
                </a:solidFill>
              </a:rPr>
              <a:t>Аускултација</a:t>
            </a:r>
            <a:r>
              <a:rPr lang="en-US" sz="9600" b="1" dirty="0" smtClean="0">
                <a:solidFill>
                  <a:srgbClr val="FFC000"/>
                </a:solidFill>
              </a:rPr>
              <a:t> </a:t>
            </a:r>
            <a:r>
              <a:rPr lang="en-US" sz="9600" b="1" dirty="0" err="1" smtClean="0">
                <a:solidFill>
                  <a:srgbClr val="FFC000"/>
                </a:solidFill>
              </a:rPr>
              <a:t>плућа</a:t>
            </a:r>
            <a:endParaRPr lang="en-US" sz="11265" b="1" dirty="0">
              <a:solidFill>
                <a:srgbClr val="FFC000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659" y="5876279"/>
            <a:ext cx="11561831" cy="4410721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739850" y="-1211124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11975" y="5427211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0" y="0"/>
                </a:lnTo>
                <a:lnTo>
                  <a:pt x="11064050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3823492" y="539445"/>
            <a:ext cx="10109915" cy="735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7200" dirty="0" smtClean="0"/>
              <a:t>ВРЕДНОСТИ РЕСПИРАТОРНЕ ФРЕНЦЕВИНЕ ЗДРАВИХ КУЋНИХ ЉУБИМАЦА</a:t>
            </a:r>
            <a:endParaRPr lang="sr-Cyrl-RS" sz="7200" dirty="0" smtClean="0"/>
          </a:p>
          <a:p>
            <a:pPr algn="ctr">
              <a:lnSpc>
                <a:spcPts val="9722"/>
              </a:lnSpc>
            </a:pPr>
            <a:r>
              <a:rPr lang="sr-Latn-CS" sz="7200" dirty="0" smtClean="0"/>
              <a:t> (ПО МИНУТУ)</a:t>
            </a: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  <a:p>
            <a:pPr algn="ctr">
              <a:lnSpc>
                <a:spcPts val="9722"/>
              </a:lnSpc>
            </a:pP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91426" y="6837170"/>
            <a:ext cx="11784599" cy="732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96778" lvl="1" indent="-748389" algn="ctr">
              <a:lnSpc>
                <a:spcPts val="9705"/>
              </a:lnSpc>
              <a:buFont typeface="Arial"/>
              <a:buChar char="•"/>
            </a:pPr>
            <a:r>
              <a:rPr lang="sr-Cyrl-R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свиња</a:t>
            </a:r>
            <a:r>
              <a:rPr lang="en-U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– 20</a:t>
            </a:r>
          </a:p>
          <a:p>
            <a:pPr marL="1496778" lvl="1" indent="-748389" algn="ctr">
              <a:lnSpc>
                <a:spcPts val="9705"/>
              </a:lnSpc>
              <a:buFont typeface="Arial"/>
              <a:buChar char="•"/>
            </a:pPr>
            <a:r>
              <a:rPr lang="sr-Cyrl-RS" sz="6932" b="1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прасе</a:t>
            </a:r>
            <a:r>
              <a:rPr lang="en-US" sz="6932" b="1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26 – 58</a:t>
            </a:r>
          </a:p>
          <a:p>
            <a:pPr marL="1496778" lvl="1" indent="-748389" algn="ctr">
              <a:lnSpc>
                <a:spcPts val="9705"/>
              </a:lnSpc>
              <a:buFont typeface="Arial"/>
              <a:buChar char="•"/>
            </a:pPr>
            <a:endParaRPr lang="en-US" sz="6932" b="1" dirty="0">
              <a:solidFill>
                <a:srgbClr val="E8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496778" lvl="1" indent="-748389" algn="ctr">
              <a:lnSpc>
                <a:spcPts val="9705"/>
              </a:lnSpc>
              <a:buFont typeface="Arial"/>
              <a:buChar char="•"/>
            </a:pPr>
            <a:endParaRPr lang="en-US" sz="6932" b="1" dirty="0">
              <a:solidFill>
                <a:srgbClr val="E8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496778" lvl="1" indent="-748389" algn="ctr">
              <a:lnSpc>
                <a:spcPts val="9705"/>
              </a:lnSpc>
              <a:buFont typeface="Arial"/>
              <a:buChar char="•"/>
            </a:pPr>
            <a:endParaRPr lang="en-US" sz="6932" b="1" dirty="0">
              <a:solidFill>
                <a:srgbClr val="E8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9705"/>
              </a:lnSpc>
            </a:pPr>
            <a:endParaRPr lang="en-US" sz="6932" b="1" dirty="0">
              <a:solidFill>
                <a:srgbClr val="E8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938876" y="601137"/>
            <a:ext cx="9327273" cy="269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sr-Cyrl-RS" sz="8744" b="1" dirty="0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ПОЈАМ ДИСАЊА</a:t>
            </a:r>
            <a:endParaRPr lang="en-US" sz="87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86084" y="4571996"/>
            <a:ext cx="11358593" cy="2977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5"/>
              </a:lnSpc>
            </a:pPr>
            <a:r>
              <a:rPr lang="sr-Latn-CS" sz="3600" b="1" dirty="0" smtClean="0"/>
              <a:t>Дисање </a:t>
            </a:r>
            <a:r>
              <a:rPr lang="sr-Latn-CS" sz="3600" dirty="0" smtClean="0"/>
              <a:t>је сложен физиолошки процес који подразумева размену гасова између тела и спољашње средине. Фреквенција дисања је број покрета (излета) грудног коша у минути. Фреквенција дисања значајно варира код исте животиње током дана, у зависности од низа спољашњих и унутрашњих фактора, као што је да ли животиња ради или се одмара итд.</a:t>
            </a:r>
            <a:endParaRPr lang="en-US" sz="36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896912" y="602572"/>
            <a:ext cx="9327273" cy="146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sr-Latn-CS" sz="8800" dirty="0" smtClean="0"/>
              <a:t>ВРСТА ДИСАЊА</a:t>
            </a:r>
            <a:endParaRPr lang="en-US" sz="87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86084" y="5000624"/>
            <a:ext cx="11287155" cy="2144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5"/>
              </a:lnSpc>
            </a:pPr>
            <a:r>
              <a:rPr lang="sr-Latn-CS" sz="4000" dirty="0" smtClean="0"/>
              <a:t>Код здравих животиња, респираторни покрети су једва приметни, али можемо посматрати покрете ноздрва, грудног коша и стомака; ови покрети се називају респираторни покрети. Код свих животиња, дисање је костоабдоминалног типа.</a:t>
            </a:r>
            <a:endParaRPr lang="en-US" sz="4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110180" y="700741"/>
            <a:ext cx="10109915" cy="146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sr-Latn-CS" sz="7200" dirty="0" smtClean="0"/>
              <a:t>ВРСТА ДИСАЊА</a:t>
            </a:r>
            <a:endParaRPr lang="en-US" sz="7200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74393" y="4121400"/>
            <a:ext cx="11427458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3663" lvl="1" indent="-251832" algn="just">
              <a:lnSpc>
                <a:spcPts val="3265"/>
              </a:lnSpc>
              <a:buFont typeface="Arial"/>
              <a:buChar char="•"/>
            </a:pPr>
            <a:r>
              <a:rPr lang="sr-Latn-CS" sz="3200" b="1" dirty="0" smtClean="0"/>
              <a:t>Нормално дисање</a:t>
            </a:r>
            <a:r>
              <a:rPr lang="sr-Latn-CS" sz="3200" dirty="0" smtClean="0"/>
              <a:t> (еупнеја): Зависи од респираторног центра, концентрације угљен-диоксида и кисеоника, pH вредности крви итд. </a:t>
            </a:r>
            <a:endParaRPr lang="sr-Cyrl-RS" sz="3200" dirty="0" smtClean="0"/>
          </a:p>
          <a:p>
            <a:pPr marL="503663" lvl="1" indent="-251832" algn="just">
              <a:lnSpc>
                <a:spcPts val="3265"/>
              </a:lnSpc>
              <a:buFont typeface="Arial"/>
              <a:buChar char="•"/>
            </a:pPr>
            <a:r>
              <a:rPr lang="sr-Latn-CS" sz="3200" b="1" dirty="0" smtClean="0"/>
              <a:t>Убрзано </a:t>
            </a:r>
            <a:r>
              <a:rPr lang="sr-Latn-CS" sz="3200" b="1" dirty="0" smtClean="0"/>
              <a:t>дисање </a:t>
            </a:r>
            <a:r>
              <a:rPr lang="sr-Latn-CS" sz="3200" dirty="0" smtClean="0"/>
              <a:t>(полипнеја): Узроковано факторима као што су повишена телесна температура, физичка активност итд. </a:t>
            </a:r>
            <a:endParaRPr lang="sr-Cyrl-RS" sz="3200" dirty="0" smtClean="0"/>
          </a:p>
          <a:p>
            <a:pPr marL="503663" lvl="1" indent="-251832" algn="just">
              <a:lnSpc>
                <a:spcPts val="3265"/>
              </a:lnSpc>
              <a:buFont typeface="Arial"/>
              <a:buChar char="•"/>
            </a:pPr>
            <a:r>
              <a:rPr lang="sr-Latn-CS" sz="3200" b="1" dirty="0" smtClean="0"/>
              <a:t>Успорено </a:t>
            </a:r>
            <a:r>
              <a:rPr lang="sr-Latn-CS" sz="3200" b="1" dirty="0" smtClean="0"/>
              <a:t>дисање </a:t>
            </a:r>
            <a:r>
              <a:rPr lang="sr-Latn-CS" sz="3200" dirty="0" smtClean="0"/>
              <a:t>(олигопнеја): Јавља се када животиња спава. </a:t>
            </a:r>
            <a:endParaRPr lang="sr-Cyrl-RS" sz="3200" dirty="0" smtClean="0"/>
          </a:p>
          <a:p>
            <a:pPr marL="503663" lvl="1" indent="-251832" algn="just">
              <a:lnSpc>
                <a:spcPts val="3265"/>
              </a:lnSpc>
              <a:buFont typeface="Arial"/>
              <a:buChar char="•"/>
            </a:pPr>
            <a:r>
              <a:rPr lang="sr-Latn-CS" sz="3200" b="1" dirty="0" smtClean="0"/>
              <a:t>Отежано </a:t>
            </a:r>
            <a:r>
              <a:rPr lang="sr-Latn-CS" sz="3200" b="1" dirty="0" smtClean="0"/>
              <a:t>дисање </a:t>
            </a:r>
            <a:r>
              <a:rPr lang="sr-Latn-CS" sz="3200" dirty="0" smtClean="0"/>
              <a:t>(диспнеја): Може бити инспираторно, експираторно или мешовито</a:t>
            </a:r>
            <a:r>
              <a:rPr lang="sr-Latn-CS" sz="2400" dirty="0" smtClean="0"/>
              <a:t>.</a:t>
            </a:r>
            <a:endParaRPr lang="en-US" sz="2332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421664" y="842737"/>
            <a:ext cx="1010991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sr-Latn-CS" sz="7200" dirty="0" smtClean="0"/>
              <a:t>ОДРЕЂИВАЊЕ РЕСПИРАТОРНИХ БРОЈЕВА</a:t>
            </a: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74392" y="4121400"/>
            <a:ext cx="11784599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r>
              <a:rPr lang="en-US" sz="2332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503663" lvl="1" indent="-251832" algn="just">
              <a:lnSpc>
                <a:spcPts val="3265"/>
              </a:lnSpc>
            </a:pPr>
            <a:r>
              <a:rPr lang="sr-Latn-CS" sz="4400" dirty="0" smtClean="0"/>
              <a:t>Фреквенција дисања се одређује бројањем покрета </a:t>
            </a:r>
            <a:r>
              <a:rPr lang="sr-Latn-CS" sz="4400" dirty="0" smtClean="0"/>
              <a:t>но</a:t>
            </a:r>
            <a:r>
              <a:rPr lang="sr-Cyrl-RS" sz="4400" dirty="0" smtClean="0"/>
              <a:t>сних крила</a:t>
            </a:r>
            <a:r>
              <a:rPr lang="sr-Latn-CS" sz="4400" dirty="0" smtClean="0"/>
              <a:t> </a:t>
            </a:r>
            <a:r>
              <a:rPr lang="sr-Latn-CS" sz="4400" dirty="0" smtClean="0"/>
              <a:t>и грудног коша. Можете поставити влажни длан испред ноздрва и бројати издисаје, али најпоузданија метода је аускултација.</a:t>
            </a:r>
            <a:endParaRPr lang="en-US" sz="44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1004126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1361956" y="2916689"/>
            <a:ext cx="10109915" cy="746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7200" dirty="0" smtClean="0"/>
              <a:t>ВРЕДНОСТИ РЕСПИРАТОРНЕ ФРЕНЦЕВИНЕ ЗДРАВИХ КУЋНИХ </a:t>
            </a:r>
            <a:r>
              <a:rPr lang="sr-Latn-CS" sz="7200" dirty="0" smtClean="0"/>
              <a:t>ЉУБИМАЦА</a:t>
            </a:r>
            <a:endParaRPr lang="sr-Cyrl-RS" sz="7200" dirty="0" smtClean="0"/>
          </a:p>
          <a:p>
            <a:pPr algn="ctr">
              <a:lnSpc>
                <a:spcPts val="9722"/>
              </a:lnSpc>
            </a:pPr>
            <a:r>
              <a:rPr lang="sr-Latn-CS" sz="7200" dirty="0" smtClean="0"/>
              <a:t> </a:t>
            </a:r>
            <a:r>
              <a:rPr lang="sr-Latn-CS" sz="7200" dirty="0" smtClean="0"/>
              <a:t>(ПО МИНУТУ)</a:t>
            </a: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  <a:p>
            <a:pPr algn="ctr">
              <a:lnSpc>
                <a:spcPts val="9722"/>
              </a:lnSpc>
            </a:pP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081754" y="-1668786"/>
            <a:ext cx="11784599" cy="487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5"/>
              </a:lnSpc>
            </a:pPr>
            <a:r>
              <a:rPr lang="en-US" sz="6932" b="1" dirty="0">
                <a:solidFill>
                  <a:srgbClr val="624F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1496778" lvl="1" indent="-748389" algn="ctr">
              <a:lnSpc>
                <a:spcPts val="9705"/>
              </a:lnSpc>
              <a:buFont typeface="Arial"/>
              <a:buChar char="•"/>
            </a:pPr>
            <a:endParaRPr lang="en-US" sz="6932" b="1" dirty="0">
              <a:solidFill>
                <a:srgbClr val="624F4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496778" lvl="1" indent="-748389" algn="ctr">
              <a:lnSpc>
                <a:spcPts val="9705"/>
              </a:lnSpc>
            </a:pPr>
            <a:r>
              <a:rPr lang="sr-Cyrl-RS" sz="6932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коњ</a:t>
            </a:r>
            <a:r>
              <a:rPr lang="en-US" sz="6932" b="1" dirty="0" smtClean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 – 16</a:t>
            </a:r>
          </a:p>
          <a:p>
            <a:pPr algn="ctr">
              <a:lnSpc>
                <a:spcPts val="9705"/>
              </a:lnSpc>
            </a:pPr>
            <a:endParaRPr lang="en-US" sz="6932" b="1" dirty="0">
              <a:solidFill>
                <a:srgbClr val="624F4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1004126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39324" y="-290339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1314610" y="3979880"/>
            <a:ext cx="10109915" cy="746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6600" dirty="0" smtClean="0"/>
              <a:t>ВРЕДНОСТИ РЕСПИРАТОРНЕ ФРЕНЦЕВИНЕ ЗДРАВИХ КУЋНИХ ЉУБИМАЦА</a:t>
            </a:r>
            <a:endParaRPr lang="sr-Cyrl-RS" sz="6600" dirty="0" smtClean="0"/>
          </a:p>
          <a:p>
            <a:pPr algn="ctr">
              <a:lnSpc>
                <a:spcPts val="9722"/>
              </a:lnSpc>
            </a:pPr>
            <a:r>
              <a:rPr lang="sr-Latn-CS" sz="6600" dirty="0" smtClean="0"/>
              <a:t> (ПО МИНУТУ)</a:t>
            </a:r>
            <a:endParaRPr lang="en-US" sz="6600" b="1" dirty="0" smtClean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  <a:p>
            <a:pPr algn="ctr">
              <a:lnSpc>
                <a:spcPts val="9722"/>
              </a:lnSpc>
            </a:pP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  <a:p>
            <a:pPr algn="ctr">
              <a:lnSpc>
                <a:spcPts val="9722"/>
              </a:lnSpc>
            </a:pP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00860" y="857220"/>
            <a:ext cx="11784599" cy="373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5"/>
              </a:lnSpc>
            </a:pPr>
            <a:r>
              <a:rPr lang="sr-Cyrl-R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пас</a:t>
            </a:r>
            <a:r>
              <a:rPr lang="en-U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– 30</a:t>
            </a:r>
          </a:p>
          <a:p>
            <a:pPr algn="ctr">
              <a:lnSpc>
                <a:spcPts val="9705"/>
              </a:lnSpc>
            </a:pPr>
            <a:r>
              <a:rPr lang="sr-Cyrl-R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мачка</a:t>
            </a:r>
            <a:r>
              <a:rPr lang="en-U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 – 30</a:t>
            </a:r>
          </a:p>
          <a:p>
            <a:pPr algn="ctr">
              <a:lnSpc>
                <a:spcPts val="9705"/>
              </a:lnSpc>
            </a:pPr>
            <a:endParaRPr lang="en-US" sz="6932" b="1" dirty="0">
              <a:solidFill>
                <a:srgbClr val="E8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739850" y="-1211124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11975" y="5427211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0" y="0"/>
                </a:lnTo>
                <a:lnTo>
                  <a:pt x="11064050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3823492" y="539445"/>
            <a:ext cx="10109915" cy="735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7200" dirty="0" smtClean="0"/>
              <a:t>ВРЕДНОСТИ РЕСПИРАТОРНЕ ФРЕНЦЕВИНЕ ЗДРАВИХ КУЋНИХ ЉУБИМАЦА</a:t>
            </a:r>
            <a:endParaRPr lang="sr-Cyrl-RS" sz="7200" dirty="0" smtClean="0"/>
          </a:p>
          <a:p>
            <a:pPr algn="ctr">
              <a:lnSpc>
                <a:spcPts val="9722"/>
              </a:lnSpc>
            </a:pPr>
            <a:r>
              <a:rPr lang="sr-Latn-CS" sz="7200" dirty="0" smtClean="0"/>
              <a:t> (ПО МИНУТУ)</a:t>
            </a: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  <a:p>
            <a:pPr algn="ctr">
              <a:lnSpc>
                <a:spcPts val="9722"/>
              </a:lnSpc>
            </a:pP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28894" y="7000888"/>
            <a:ext cx="11784599" cy="364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5"/>
              </a:lnSpc>
            </a:pPr>
            <a:r>
              <a:rPr lang="sr-Cyrl-R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говеда</a:t>
            </a:r>
            <a:r>
              <a:rPr lang="en-U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– 30</a:t>
            </a:r>
          </a:p>
          <a:p>
            <a:pPr algn="ctr">
              <a:lnSpc>
                <a:spcPts val="9705"/>
              </a:lnSpc>
            </a:pPr>
            <a:r>
              <a:rPr lang="sr-Cyrl-R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телад</a:t>
            </a:r>
            <a:r>
              <a:rPr lang="en-U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35 – 50</a:t>
            </a:r>
          </a:p>
          <a:p>
            <a:pPr algn="ctr">
              <a:lnSpc>
                <a:spcPts val="9705"/>
              </a:lnSpc>
            </a:pPr>
            <a:endParaRPr lang="en-US" sz="6932" b="1" dirty="0">
              <a:solidFill>
                <a:srgbClr val="E8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739850" y="-1211124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7"/>
                </a:lnTo>
                <a:lnTo>
                  <a:pt x="0" y="104583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11975" y="5427211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0" y="0"/>
                </a:lnTo>
                <a:lnTo>
                  <a:pt x="11064050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3823492" y="539445"/>
            <a:ext cx="10109915" cy="735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</a:pPr>
            <a:r>
              <a:rPr lang="sr-Latn-CS" sz="7200" dirty="0" smtClean="0"/>
              <a:t>ВРЕДНОСТИ РЕСПИРАТОРНЕ ФРЕНЦЕВИНЕ ЗДРАВИХ КУЋНИХ ЉУБИМАЦА</a:t>
            </a:r>
            <a:endParaRPr lang="sr-Cyrl-RS" sz="7200" dirty="0" smtClean="0"/>
          </a:p>
          <a:p>
            <a:pPr algn="ctr">
              <a:lnSpc>
                <a:spcPts val="9722"/>
              </a:lnSpc>
            </a:pPr>
            <a:r>
              <a:rPr lang="sr-Latn-CS" sz="7200" dirty="0" smtClean="0"/>
              <a:t> (ПО МИНУТУ)</a:t>
            </a: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  <a:p>
            <a:pPr algn="ctr">
              <a:lnSpc>
                <a:spcPts val="9722"/>
              </a:lnSpc>
            </a:pPr>
            <a:endParaRPr lang="en-US" sz="6944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91426" y="6837170"/>
            <a:ext cx="11784599" cy="364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96778" lvl="1" indent="-748389" algn="ctr">
              <a:lnSpc>
                <a:spcPts val="9705"/>
              </a:lnSpc>
              <a:buFont typeface="Arial"/>
              <a:buChar char="•"/>
            </a:pPr>
            <a:r>
              <a:rPr lang="sr-Cyrl-R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овце</a:t>
            </a:r>
            <a:r>
              <a:rPr lang="en-U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 – 20</a:t>
            </a:r>
          </a:p>
          <a:p>
            <a:pPr marL="1496778" lvl="1" indent="-748389" algn="ctr">
              <a:lnSpc>
                <a:spcPts val="9705"/>
              </a:lnSpc>
              <a:buFont typeface="Arial"/>
              <a:buChar char="•"/>
            </a:pPr>
            <a:r>
              <a:rPr lang="sr-Cyrl-R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јагњад</a:t>
            </a:r>
            <a:r>
              <a:rPr lang="en-US" sz="6932" b="1" dirty="0" smtClean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6932" b="1" dirty="0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 – 20</a:t>
            </a:r>
          </a:p>
          <a:p>
            <a:pPr algn="ctr">
              <a:lnSpc>
                <a:spcPts val="9705"/>
              </a:lnSpc>
            </a:pPr>
            <a:endParaRPr lang="en-US" sz="6932" b="1" dirty="0">
              <a:solidFill>
                <a:srgbClr val="E8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300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Cakerolli Bold</vt:lpstr>
      <vt:lpstr>Open Sans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73.A TÜDŐ AUSZKULTÁCÍÓJA</dc:title>
  <dc:creator>agota</dc:creator>
  <cp:lastModifiedBy>User</cp:lastModifiedBy>
  <cp:revision>4</cp:revision>
  <dcterms:created xsi:type="dcterms:W3CDTF">2006-08-16T00:00:00Z</dcterms:created>
  <dcterms:modified xsi:type="dcterms:W3CDTF">2026-04-11T11:26:20Z</dcterms:modified>
  <dc:identifier>DAG_NSFfEwg</dc:identifier>
</cp:coreProperties>
</file>