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753600" cy="7315200"/>
  <p:notesSz cx="6858000" cy="9144000"/>
  <p:embeddedFontLst>
    <p:embeddedFont>
      <p:font typeface="Open Sans" panose="020B0604020202020204" charset="0"/>
      <p:regular r:id="rId9"/>
    </p:embeddedFont>
    <p:embeddedFont>
      <p:font typeface="Open Sans Bold" panose="020B0604020202020204" charset="0"/>
      <p:regular r:id="rId10"/>
    </p:embeddedFont>
    <p:embeddedFont>
      <p:font typeface="Calibri (MS)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(MS)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10" d="100"/>
          <a:sy n="110" d="100"/>
        </p:scale>
        <p:origin x="-140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3000"/>
            </a:blip>
            <a:stretch>
              <a:fillRect t="-25000" b="-250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381029"/>
            <a:ext cx="9753600" cy="6934171"/>
            <a:chOff x="0" y="0"/>
            <a:chExt cx="13004800" cy="9245562"/>
          </a:xfrm>
        </p:grpSpPr>
        <p:sp>
          <p:nvSpPr>
            <p:cNvPr id="4" name="Freeform 4" descr="робот.jpg"/>
            <p:cNvSpPr/>
            <p:nvPr/>
          </p:nvSpPr>
          <p:spPr>
            <a:xfrm>
              <a:off x="0" y="0"/>
              <a:ext cx="13004800" cy="9245600"/>
            </a:xfrm>
            <a:custGeom>
              <a:avLst/>
              <a:gdLst/>
              <a:ahLst/>
              <a:cxnLst/>
              <a:rect l="l" t="t" r="r" b="b"/>
              <a:pathLst>
                <a:path w="13004800" h="9245600">
                  <a:moveTo>
                    <a:pt x="0" y="0"/>
                  </a:moveTo>
                  <a:lnTo>
                    <a:pt x="13004800" y="0"/>
                  </a:lnTo>
                  <a:lnTo>
                    <a:pt x="13004800" y="9245600"/>
                  </a:lnTo>
                  <a:lnTo>
                    <a:pt x="0" y="924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329" b="-20329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33371" y="1828790"/>
            <a:ext cx="8290560" cy="1568027"/>
            <a:chOff x="0" y="0"/>
            <a:chExt cx="11054080" cy="20907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54080" cy="2090705"/>
            </a:xfrm>
            <a:custGeom>
              <a:avLst/>
              <a:gdLst/>
              <a:ahLst/>
              <a:cxnLst/>
              <a:rect l="l" t="t" r="r" b="b"/>
              <a:pathLst>
                <a:path w="11054080" h="2090705">
                  <a:moveTo>
                    <a:pt x="0" y="0"/>
                  </a:moveTo>
                  <a:lnTo>
                    <a:pt x="11054080" y="0"/>
                  </a:lnTo>
                  <a:lnTo>
                    <a:pt x="11054080" y="2090705"/>
                  </a:lnTo>
                  <a:lnTo>
                    <a:pt x="0" y="209070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53022" b="-53022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11054080" cy="22145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911"/>
                </a:lnSpc>
              </a:pPr>
              <a:r>
                <a:rPr lang="en-US" sz="5759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РОБОТСКА МУЖА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" y="1"/>
            <a:ext cx="4190990" cy="1752590"/>
            <a:chOff x="0" y="0"/>
            <a:chExt cx="5587987" cy="23367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8000" cy="2336800"/>
            </a:xfrm>
            <a:custGeom>
              <a:avLst/>
              <a:gdLst/>
              <a:ahLst/>
              <a:cxnLst/>
              <a:rect l="l" t="t" r="r" b="b"/>
              <a:pathLst>
                <a:path w="5588000" h="2336800">
                  <a:moveTo>
                    <a:pt x="0" y="0"/>
                  </a:moveTo>
                  <a:lnTo>
                    <a:pt x="5588000" y="0"/>
                  </a:lnTo>
                  <a:lnTo>
                    <a:pt x="5588000" y="2336800"/>
                  </a:lnTo>
                  <a:lnTo>
                    <a:pt x="0" y="233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808" r="-4808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3000"/>
            </a:blip>
            <a:stretch>
              <a:fillRect t="-25000" b="-250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0292" b="-90292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5632"/>
                </a:lnSpc>
              </a:pPr>
              <a:r>
                <a:rPr lang="en-US" sz="4693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КОРАЦИ РОБОТСКЕ МУЖЕ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213398" y="941051"/>
            <a:ext cx="6675149" cy="5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</a:pPr>
            <a:r>
              <a:rPr lang="en-US" sz="1920" b="1">
                <a:solidFill>
                  <a:srgbClr val="0070C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КОРАК: ПРЕПОЗНАВАЊЕ КРАВЕ.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6211" y="1226801"/>
            <a:ext cx="4423410" cy="56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</a:pPr>
            <a:r>
              <a:rPr lang="en-US" sz="1920" b="1">
                <a:solidFill>
                  <a:srgbClr val="0070C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Корак 2: ДЕЗИНФЕКЦИЈА МУЗНИХ ЧАШИЦА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28571" y="2133590"/>
            <a:ext cx="3002718" cy="2339092"/>
            <a:chOff x="0" y="0"/>
            <a:chExt cx="4003624" cy="31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03675" cy="3118739"/>
            </a:xfrm>
            <a:custGeom>
              <a:avLst/>
              <a:gdLst/>
              <a:ahLst/>
              <a:cxnLst/>
              <a:rect l="l" t="t" r="r" b="b"/>
              <a:pathLst>
                <a:path w="4003675" h="3118739">
                  <a:moveTo>
                    <a:pt x="0" y="0"/>
                  </a:moveTo>
                  <a:lnTo>
                    <a:pt x="4003675" y="0"/>
                  </a:lnTo>
                  <a:lnTo>
                    <a:pt x="4003675" y="3118739"/>
                  </a:lnTo>
                  <a:lnTo>
                    <a:pt x="0" y="3118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9" r="1" b="-60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47552" y="4205983"/>
            <a:ext cx="3433839" cy="56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</a:pPr>
            <a:r>
              <a:rPr lang="en-US" sz="1920" b="1">
                <a:solidFill>
                  <a:srgbClr val="0070C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Корак 3: Прање вимена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28571" y="4800610"/>
            <a:ext cx="3124219" cy="2362162"/>
            <a:chOff x="0" y="0"/>
            <a:chExt cx="4165625" cy="31495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65600" cy="3149600"/>
            </a:xfrm>
            <a:custGeom>
              <a:avLst/>
              <a:gdLst/>
              <a:ahLst/>
              <a:cxnLst/>
              <a:rect l="l" t="t" r="r" b="b"/>
              <a:pathLst>
                <a:path w="4165600" h="3149600">
                  <a:moveTo>
                    <a:pt x="0" y="0"/>
                  </a:moveTo>
                  <a:lnTo>
                    <a:pt x="4165600" y="0"/>
                  </a:lnTo>
                  <a:lnTo>
                    <a:pt x="4165600" y="3149600"/>
                  </a:lnTo>
                  <a:lnTo>
                    <a:pt x="0" y="314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" r="-4" b="1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4266067" y="1962140"/>
            <a:ext cx="525660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04"/>
              </a:lnSpc>
            </a:pPr>
            <a:r>
              <a:rPr lang="en-US" sz="1920" b="1">
                <a:solidFill>
                  <a:srgbClr val="0070C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Корак 4: Постављање МУЗНИХ ЧАШИЦА на виме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809990" y="2438390"/>
            <a:ext cx="2590990" cy="2920413"/>
            <a:chOff x="0" y="0"/>
            <a:chExt cx="3454654" cy="38938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54654" cy="3893820"/>
            </a:xfrm>
            <a:custGeom>
              <a:avLst/>
              <a:gdLst/>
              <a:ahLst/>
              <a:cxnLst/>
              <a:rect l="l" t="t" r="r" b="b"/>
              <a:pathLst>
                <a:path w="3454654" h="3893820">
                  <a:moveTo>
                    <a:pt x="0" y="0"/>
                  </a:moveTo>
                  <a:lnTo>
                    <a:pt x="3454654" y="0"/>
                  </a:lnTo>
                  <a:lnTo>
                    <a:pt x="3454654" y="3893820"/>
                  </a:lnTo>
                  <a:lnTo>
                    <a:pt x="0" y="3893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146" b="-9148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629410" y="4191000"/>
            <a:ext cx="2701404" cy="2743171"/>
            <a:chOff x="0" y="0"/>
            <a:chExt cx="3601872" cy="36575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01847" cy="3657600"/>
            </a:xfrm>
            <a:custGeom>
              <a:avLst/>
              <a:gdLst/>
              <a:ahLst/>
              <a:cxnLst/>
              <a:rect l="l" t="t" r="r" b="b"/>
              <a:pathLst>
                <a:path w="3601847" h="3657600">
                  <a:moveTo>
                    <a:pt x="0" y="0"/>
                  </a:moveTo>
                  <a:lnTo>
                    <a:pt x="3601847" y="0"/>
                  </a:lnTo>
                  <a:lnTo>
                    <a:pt x="3601847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7" b="-46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3000"/>
            </a:blip>
            <a:stretch>
              <a:fillRect t="-25000" b="-250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771" y="609581"/>
            <a:ext cx="8778240" cy="12192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0292" b="-90292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5632"/>
                </a:lnSpc>
              </a:pPr>
              <a:r>
                <a:rPr lang="en-US" sz="4693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Рачунар са подацима о кравама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35855" y="1476356"/>
            <a:ext cx="7635732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59"/>
              </a:lnSpc>
            </a:pPr>
            <a:r>
              <a:rPr lang="en-US" sz="2133">
                <a:solidFill>
                  <a:srgbClr val="7030A0"/>
                </a:solidFill>
                <a:latin typeface="The Seasons"/>
                <a:ea typeface="The Seasons"/>
                <a:cs typeface="The Seasons"/>
                <a:sym typeface="The Seasons"/>
              </a:rPr>
              <a:t>       (колико млека даје/колико је времена било потребно да се обави мужа по крави)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28571" y="1904990"/>
            <a:ext cx="2133619" cy="3048019"/>
            <a:chOff x="0" y="0"/>
            <a:chExt cx="2844825" cy="40640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4800" cy="4064000"/>
            </a:xfrm>
            <a:custGeom>
              <a:avLst/>
              <a:gdLst/>
              <a:ahLst/>
              <a:cxnLst/>
              <a:rect l="l" t="t" r="r" b="b"/>
              <a:pathLst>
                <a:path w="2844800" h="4064000">
                  <a:moveTo>
                    <a:pt x="0" y="0"/>
                  </a:moveTo>
                  <a:lnTo>
                    <a:pt x="2844800" y="0"/>
                  </a:lnTo>
                  <a:lnTo>
                    <a:pt x="2844800" y="4064000"/>
                  </a:lnTo>
                  <a:lnTo>
                    <a:pt x="0" y="406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2" b="-62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904981" y="4343410"/>
            <a:ext cx="2514619" cy="2768746"/>
            <a:chOff x="0" y="0"/>
            <a:chExt cx="3352825" cy="36916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52800" cy="3691636"/>
            </a:xfrm>
            <a:custGeom>
              <a:avLst/>
              <a:gdLst/>
              <a:ahLst/>
              <a:cxnLst/>
              <a:rect l="l" t="t" r="r" b="b"/>
              <a:pathLst>
                <a:path w="3352800" h="3691636">
                  <a:moveTo>
                    <a:pt x="0" y="0"/>
                  </a:moveTo>
                  <a:lnTo>
                    <a:pt x="3352800" y="0"/>
                  </a:lnTo>
                  <a:lnTo>
                    <a:pt x="3352800" y="3691636"/>
                  </a:lnTo>
                  <a:lnTo>
                    <a:pt x="0" y="3691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547" b="-10548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4572000" y="2362190"/>
            <a:ext cx="4800638" cy="3600479"/>
            <a:chOff x="0" y="0"/>
            <a:chExt cx="6400851" cy="4800638"/>
          </a:xfrm>
        </p:grpSpPr>
        <p:sp>
          <p:nvSpPr>
            <p:cNvPr id="12" name="Freeform 12" descr="Е:\нови Еразмус\Агота мункаи\оравасзлаток2\фарм4.јпг"/>
            <p:cNvSpPr/>
            <p:nvPr/>
          </p:nvSpPr>
          <p:spPr>
            <a:xfrm>
              <a:off x="0" y="0"/>
              <a:ext cx="6400800" cy="4800600"/>
            </a:xfrm>
            <a:custGeom>
              <a:avLst/>
              <a:gdLst/>
              <a:ahLst/>
              <a:cxnLst/>
              <a:rect l="l" t="t" r="r" b="b"/>
              <a:pathLst>
                <a:path w="6400800" h="4800600">
                  <a:moveTo>
                    <a:pt x="0" y="0"/>
                  </a:moveTo>
                  <a:lnTo>
                    <a:pt x="6400800" y="0"/>
                  </a:lnTo>
                  <a:lnTo>
                    <a:pt x="6400800" y="4800600"/>
                  </a:lnTo>
                  <a:lnTo>
                    <a:pt x="0" y="4800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3000"/>
            </a:blip>
            <a:stretch>
              <a:fillRect t="-25000" b="-250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0292" b="-90292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5632"/>
                </a:lnSpc>
              </a:pPr>
              <a:r>
                <a:rPr lang="en-US" sz="4693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Процес муже код робота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9120" y="1628775"/>
            <a:ext cx="8595360" cy="392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0" lvl="1" indent="-123545" algn="ctr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Роботи за мужу крава генерално прате ове кораке:</a:t>
            </a:r>
          </a:p>
          <a:p>
            <a:pPr marL="0" lvl="0" indent="0" algn="ctr">
              <a:lnSpc>
                <a:spcPts val="3141"/>
              </a:lnSpc>
            </a:pPr>
            <a:endParaRPr lang="en-US" sz="1920" b="1">
              <a:solidFill>
                <a:srgbClr val="0070C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247090" lvl="1" indent="-123545" algn="just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 Идентификација: робот препознаје краву помоћу чипа или ушне маркице                                                                                                                                  </a:t>
            </a:r>
          </a:p>
          <a:p>
            <a:pPr marL="247090" lvl="1" indent="-123545" algn="just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Припрема: Робот чисти виме и папиле како би осигурао хигијену.                    </a:t>
            </a:r>
          </a:p>
          <a:p>
            <a:pPr marL="247090" lvl="1" indent="-123545" algn="just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 Мужа: Робот хвата папиле и сакупља млеко.                                                                 </a:t>
            </a:r>
          </a:p>
          <a:p>
            <a:pPr marL="247090" lvl="1" indent="-123545" algn="just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4. Инспекција: Робот проверава квалитет и количину млека.                                                            </a:t>
            </a:r>
          </a:p>
          <a:p>
            <a:pPr marL="247090" lvl="1" indent="-123545" algn="just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5. Чишћење: Робот чисти папиле и опрему за мужу.                                                </a:t>
            </a:r>
          </a:p>
          <a:p>
            <a:pPr marL="247090" lvl="1" indent="-123545" algn="just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6. Пуштање: Робот пушта краву.                                                                        </a:t>
            </a:r>
          </a:p>
          <a:p>
            <a:pPr marL="0" lvl="0" indent="0" algn="ctr">
              <a:lnSpc>
                <a:spcPts val="3141"/>
              </a:lnSpc>
            </a:pPr>
            <a:endParaRPr lang="en-US" sz="1920" b="1">
              <a:solidFill>
                <a:srgbClr val="0070C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247090" lvl="1" indent="-123545" algn="ctr">
              <a:lnSpc>
                <a:spcPts val="3141"/>
              </a:lnSpc>
              <a:buFont typeface="Arial"/>
              <a:buChar char="•"/>
            </a:pPr>
            <a:r>
              <a:rPr lang="en-US" sz="1920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Роботска мужа је аутоматизован, ефикасан и хигијенски начин муже крава.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3000"/>
            </a:blip>
            <a:stretch>
              <a:fillRect t="-25000" b="-250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11" y="445751"/>
            <a:ext cx="8595360" cy="4742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2457" lvl="1" indent="-121229" algn="just">
              <a:lnSpc>
                <a:spcPts val="2492"/>
              </a:lnSpc>
              <a:buFont typeface="Arial"/>
              <a:buChar char="•"/>
            </a:pPr>
            <a:r>
              <a:rPr lang="en-US" sz="1884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Роботски систем за мужу функционише тако што крава добровољно уђе у бокс за мужу, где робот користи сензоре да одреди положај  вимена. Роботске руке затим аутоматски чисте виме, а затим се причвршћују за њега. Млеко се екстрахује помоћу вакуумског система, док робот такође проверава квалитет млека. На крају процеса, робот аутоматски одваја музне чашице од вимена и крава може да напусти шталу.</a:t>
            </a:r>
          </a:p>
          <a:p>
            <a:pPr marL="242457" lvl="1" indent="-121229" algn="just">
              <a:lnSpc>
                <a:spcPts val="2492"/>
              </a:lnSpc>
              <a:buFont typeface="Arial"/>
              <a:buChar char="•"/>
            </a:pPr>
            <a:r>
              <a:rPr lang="en-US" sz="1884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Систем има неколико предности у односу на традиционалну мужу:                                                               </a:t>
            </a:r>
          </a:p>
          <a:p>
            <a:pPr marL="242457" lvl="1" indent="-121229" algn="just">
              <a:lnSpc>
                <a:spcPts val="2492"/>
              </a:lnSpc>
              <a:buFont typeface="Arial"/>
              <a:buChar char="•"/>
            </a:pPr>
            <a:r>
              <a:rPr lang="en-US" sz="1884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Робот ради непрекидно, тако да се краве могу мусти у било ком делу дана.                                                  </a:t>
            </a:r>
          </a:p>
          <a:p>
            <a:pPr marL="242457" lvl="1" indent="-121229" algn="just">
              <a:lnSpc>
                <a:spcPts val="2492"/>
              </a:lnSpc>
              <a:buFont typeface="Arial"/>
              <a:buChar char="•"/>
            </a:pPr>
            <a:r>
              <a:rPr lang="en-US" sz="1884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Робот обезбеђује хигијенско екстракцију млека јер су музне јединице у стерилном окружењу.                                     </a:t>
            </a:r>
          </a:p>
          <a:p>
            <a:pPr marL="242457" lvl="1" indent="-121229" algn="just">
              <a:lnSpc>
                <a:spcPts val="2492"/>
              </a:lnSpc>
              <a:buFont typeface="Arial"/>
              <a:buChar char="•"/>
            </a:pPr>
            <a:r>
              <a:rPr lang="en-US" sz="1884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Робот смањује потребу за радном снагом јер је потребно мање људи .                               </a:t>
            </a:r>
          </a:p>
          <a:p>
            <a:pPr marL="242457" lvl="1" indent="-121229" algn="just">
              <a:lnSpc>
                <a:spcPts val="2492"/>
              </a:lnSpc>
              <a:buFont typeface="Arial"/>
              <a:buChar char="•"/>
            </a:pPr>
            <a:r>
              <a:rPr lang="en-US" sz="1884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Робот може да открије здравствене проблеме код крава, као што је маститис, и да пошаље упозорење фармеру.                                                                                                                                                          </a:t>
            </a:r>
          </a:p>
          <a:p>
            <a:pPr marL="242457" lvl="1" indent="-121229" algn="just">
              <a:lnSpc>
                <a:spcPts val="2492"/>
              </a:lnSpc>
              <a:buFont typeface="Arial"/>
              <a:buChar char="•"/>
            </a:pPr>
            <a:r>
              <a:rPr lang="en-US" sz="1884" b="1">
                <a:solidFill>
                  <a:srgbClr val="0070C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Роботска мужа је модерно и ефикасно решење за производњу млека које нуди многе предности у односу на традиционалну мужу.                                                                                                                                           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553210" y="5778256"/>
            <a:ext cx="2824353" cy="1536944"/>
            <a:chOff x="0" y="0"/>
            <a:chExt cx="3765804" cy="20492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65804" cy="2049272"/>
            </a:xfrm>
            <a:custGeom>
              <a:avLst/>
              <a:gdLst/>
              <a:ahLst/>
              <a:cxnLst/>
              <a:rect l="l" t="t" r="r" b="b"/>
              <a:pathLst>
                <a:path w="3765804" h="2049272">
                  <a:moveTo>
                    <a:pt x="0" y="0"/>
                  </a:moveTo>
                  <a:lnTo>
                    <a:pt x="3765804" y="0"/>
                  </a:lnTo>
                  <a:lnTo>
                    <a:pt x="3765804" y="2049272"/>
                  </a:lnTo>
                  <a:lnTo>
                    <a:pt x="0" y="2049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83" b="-1682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3000"/>
            </a:blip>
            <a:stretch>
              <a:fillRect t="-25000" b="-250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0292" b="-90292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11704320" cy="1616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5068"/>
                </a:lnSpc>
              </a:pPr>
              <a:r>
                <a:rPr lang="en-US" sz="4224" b="1">
                  <a:solidFill>
                    <a:srgbClr val="FF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Квалитет и тестирање млека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96211" y="1036301"/>
            <a:ext cx="8595360" cy="351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0" lvl="1" indent="-123545" algn="ctr">
              <a:lnSpc>
                <a:spcPts val="3456"/>
              </a:lnSpc>
              <a:buFont typeface="Arial"/>
              <a:buChar char="•"/>
            </a:pPr>
            <a:r>
              <a:rPr lang="en-US" sz="192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Сваки пут када се млеко донесе са фарме, проверава се на: садржај млечне масти, протеине, лактозу, садржај суве материје, број соматских ћелија, бактерије </a:t>
            </a:r>
          </a:p>
          <a:p>
            <a:pPr marL="247090" lvl="1" indent="-123545" algn="ctr">
              <a:lnSpc>
                <a:spcPts val="3456"/>
              </a:lnSpc>
              <a:buFont typeface="Arial"/>
              <a:buChar char="•"/>
            </a:pPr>
            <a:r>
              <a:rPr lang="en-US" sz="192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Број бактерије  до 10.000 (ово је број у млеку на фарми Мужлаи), дозвољено је 100 000 (неће се узети млеко преко овог броја бактерија)</a:t>
            </a:r>
          </a:p>
          <a:p>
            <a:pPr marL="247090" lvl="1" indent="-123545" algn="just">
              <a:lnSpc>
                <a:spcPts val="3456"/>
              </a:lnSpc>
              <a:buFont typeface="Arial"/>
              <a:buChar char="•"/>
            </a:pPr>
            <a:r>
              <a:rPr lang="en-US" sz="192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број соматских ћелија 210.000 (ово је број соматских ћелија на фарми), дозвољено је 400.000</a:t>
            </a:r>
          </a:p>
          <a:p>
            <a:pPr marL="247090" lvl="1" indent="-123545" algn="just">
              <a:lnSpc>
                <a:spcPts val="3456"/>
              </a:lnSpc>
              <a:buFont typeface="Arial"/>
              <a:buChar char="•"/>
            </a:pPr>
            <a:r>
              <a:rPr lang="en-US" sz="192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Млечна маст 3,89%, 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357632" y="4876810"/>
            <a:ext cx="4395968" cy="2120713"/>
            <a:chOff x="0" y="0"/>
            <a:chExt cx="5861291" cy="28276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61304" cy="2827655"/>
            </a:xfrm>
            <a:custGeom>
              <a:avLst/>
              <a:gdLst/>
              <a:ahLst/>
              <a:cxnLst/>
              <a:rect l="l" t="t" r="r" b="b"/>
              <a:pathLst>
                <a:path w="5861304" h="2827655">
                  <a:moveTo>
                    <a:pt x="0" y="0"/>
                  </a:moveTo>
                  <a:lnTo>
                    <a:pt x="5861304" y="0"/>
                  </a:lnTo>
                  <a:lnTo>
                    <a:pt x="5861304" y="2827655"/>
                  </a:lnTo>
                  <a:lnTo>
                    <a:pt x="0" y="2827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412" b="-4411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057381" y="6238894"/>
            <a:ext cx="3983250" cy="55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76"/>
              </a:lnSpc>
            </a:pPr>
            <a:r>
              <a:rPr lang="en-US" sz="21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Уређај за тестирање млека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3000"/>
            </a:blip>
            <a:stretch>
              <a:fillRect t="-25000" b="-250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9120" y="1685925"/>
            <a:ext cx="8595360" cy="418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095"/>
              </a:lnSpc>
            </a:pPr>
            <a:endParaRPr/>
          </a:p>
          <a:p>
            <a:pPr marL="0" lvl="0" indent="0" algn="r">
              <a:lnSpc>
                <a:spcPts val="4095"/>
              </a:lnSpc>
            </a:pPr>
            <a:endParaRPr/>
          </a:p>
          <a:p>
            <a:pPr marL="0" lvl="0" indent="0" algn="r">
              <a:lnSpc>
                <a:spcPts val="4095"/>
              </a:lnSpc>
            </a:pPr>
            <a:endParaRPr/>
          </a:p>
          <a:p>
            <a:pPr marL="0" lvl="0" indent="0" algn="r">
              <a:lnSpc>
                <a:spcPts val="4095"/>
              </a:lnSpc>
            </a:pPr>
            <a:endParaRPr/>
          </a:p>
          <a:p>
            <a:pPr marL="0" lvl="0" indent="0" algn="r">
              <a:lnSpc>
                <a:spcPts val="4095"/>
              </a:lnSpc>
            </a:pPr>
            <a:endParaRPr/>
          </a:p>
          <a:p>
            <a:pPr marL="0" lvl="0" indent="0" algn="r">
              <a:lnSpc>
                <a:spcPts val="4095"/>
              </a:lnSpc>
            </a:pPr>
            <a:endParaRPr/>
          </a:p>
          <a:p>
            <a:pPr marL="0" lvl="0" indent="0" algn="r">
              <a:lnSpc>
                <a:spcPts val="4095"/>
              </a:lnSpc>
            </a:pPr>
            <a:endParaRPr/>
          </a:p>
          <a:p>
            <a:pPr marL="0" lvl="0" indent="0" algn="r">
              <a:lnSpc>
                <a:spcPts val="4095"/>
              </a:lnSpc>
            </a:pPr>
            <a:r>
              <a:rPr lang="en-US" sz="34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Аутор Агота Нађ. Фотографије су моје.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5771" y="1295381"/>
            <a:ext cx="3627101" cy="3627101"/>
            <a:chOff x="0" y="0"/>
            <a:chExt cx="4836135" cy="4836135"/>
          </a:xfrm>
        </p:grpSpPr>
        <p:sp>
          <p:nvSpPr>
            <p:cNvPr id="5" name="Freeform 5" descr="Е:\нови Еразмус\Агота мункаи\оравасзлаток2\робот.јпг"/>
            <p:cNvSpPr/>
            <p:nvPr/>
          </p:nvSpPr>
          <p:spPr>
            <a:xfrm>
              <a:off x="0" y="0"/>
              <a:ext cx="4836160" cy="4836160"/>
            </a:xfrm>
            <a:custGeom>
              <a:avLst/>
              <a:gdLst/>
              <a:ahLst/>
              <a:cxnLst/>
              <a:rect l="l" t="t" r="r" b="b"/>
              <a:pathLst>
                <a:path w="4836160" h="4836160">
                  <a:moveTo>
                    <a:pt x="0" y="0"/>
                  </a:moveTo>
                  <a:lnTo>
                    <a:pt x="4836160" y="0"/>
                  </a:lnTo>
                  <a:lnTo>
                    <a:pt x="4836160" y="4836160"/>
                  </a:lnTo>
                  <a:lnTo>
                    <a:pt x="0" y="483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Open Sans</vt:lpstr>
      <vt:lpstr>Open Sans Bold</vt:lpstr>
      <vt:lpstr>Calibri (MS)</vt:lpstr>
      <vt:lpstr>Calibri</vt:lpstr>
      <vt:lpstr>The Seasons</vt:lpstr>
      <vt:lpstr>Calibri (MS) Bold</vt:lpstr>
      <vt:lpstr>The Seasons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Мужа роботом</dc:title>
  <dc:creator>agota</dc:creator>
  <cp:lastModifiedBy>Poljoprivredna skola</cp:lastModifiedBy>
  <cp:revision>2</cp:revision>
  <dcterms:created xsi:type="dcterms:W3CDTF">2006-08-16T00:00:00Z</dcterms:created>
  <dcterms:modified xsi:type="dcterms:W3CDTF">2026-03-31T14:53:32Z</dcterms:modified>
  <dc:identifier>DAHFUxHuEl8</dc:identifier>
</cp:coreProperties>
</file>