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64" r:id="rId5"/>
    <p:sldId id="259" r:id="rId6"/>
    <p:sldId id="261" r:id="rId7"/>
    <p:sldId id="262" r:id="rId8"/>
    <p:sldId id="263"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14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7DE706-24CE-44AC-9E2B-E9400E411AFB}" type="datetimeFigureOut">
              <a:rPr lang="en-US" smtClean="0"/>
              <a:pPr/>
              <a:t>4/13/2026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358AD8-2879-40D4-B1E2-D385437FAB5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358AD8-2879-40D4-B1E2-D385437FAB5E}"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559061-9629-43FF-8F2A-CE78BA6035B7}"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E8BAB-EC44-4BA8-9E62-39EFD35B7F4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559061-9629-43FF-8F2A-CE78BA6035B7}"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E8BAB-EC44-4BA8-9E62-39EFD35B7F4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559061-9629-43FF-8F2A-CE78BA6035B7}"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E8BAB-EC44-4BA8-9E62-39EFD35B7F4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559061-9629-43FF-8F2A-CE78BA6035B7}"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E8BAB-EC44-4BA8-9E62-39EFD35B7F4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559061-9629-43FF-8F2A-CE78BA6035B7}"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E8BAB-EC44-4BA8-9E62-39EFD35B7F4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559061-9629-43FF-8F2A-CE78BA6035B7}" type="datetimeFigureOut">
              <a:rPr lang="en-US" smtClean="0"/>
              <a:pPr/>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E8BAB-EC44-4BA8-9E62-39EFD35B7F4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559061-9629-43FF-8F2A-CE78BA6035B7}" type="datetimeFigureOut">
              <a:rPr lang="en-US" smtClean="0"/>
              <a:pPr/>
              <a:t>4/13/2026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3E8BAB-EC44-4BA8-9E62-39EFD35B7F4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559061-9629-43FF-8F2A-CE78BA6035B7}" type="datetimeFigureOut">
              <a:rPr lang="en-US" smtClean="0"/>
              <a:pPr/>
              <a:t>4/13/2026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3E8BAB-EC44-4BA8-9E62-39EFD35B7F4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559061-9629-43FF-8F2A-CE78BA6035B7}" type="datetimeFigureOut">
              <a:rPr lang="en-US" smtClean="0"/>
              <a:pPr/>
              <a:t>4/13/2026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3E8BAB-EC44-4BA8-9E62-39EFD35B7F4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559061-9629-43FF-8F2A-CE78BA6035B7}" type="datetimeFigureOut">
              <a:rPr lang="en-US" smtClean="0"/>
              <a:pPr/>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E8BAB-EC44-4BA8-9E62-39EFD35B7F4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559061-9629-43FF-8F2A-CE78BA6035B7}" type="datetimeFigureOut">
              <a:rPr lang="en-US" smtClean="0"/>
              <a:pPr/>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E8BAB-EC44-4BA8-9E62-39EFD35B7F4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3000"/>
            <a:lum/>
          </a:blip>
          <a:srcRect/>
          <a:stretch>
            <a:fillRect l="-15000" r="-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559061-9629-43FF-8F2A-CE78BA6035B7}" type="datetimeFigureOut">
              <a:rPr lang="en-US" smtClean="0"/>
              <a:pPr/>
              <a:t>4/13/2026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E8BAB-EC44-4BA8-9E62-39EFD35B7F4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3000"/>
            <a:lum/>
          </a:blip>
          <a:srcRect/>
          <a:stretch>
            <a:fillRect l="-15000" r="-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1472" y="428604"/>
            <a:ext cx="7772400" cy="1470025"/>
          </a:xfrm>
        </p:spPr>
        <p:txBody>
          <a:bodyPr/>
          <a:lstStyle/>
          <a:p>
            <a:r>
              <a:rPr lang="sr-Cyrl-RS" b="1" dirty="0" smtClean="0">
                <a:solidFill>
                  <a:srgbClr val="FFFF00"/>
                </a:solidFill>
              </a:rPr>
              <a:t>Нега овца</a:t>
            </a:r>
            <a:r>
              <a:rPr lang="en-US" dirty="0">
                <a:solidFill>
                  <a:srgbClr val="FFFF00"/>
                </a:solidFill>
              </a:rPr>
              <a:t/>
            </a:r>
            <a:br>
              <a:rPr lang="en-US" dirty="0">
                <a:solidFill>
                  <a:srgbClr val="FFFF00"/>
                </a:solidFill>
              </a:rPr>
            </a:br>
            <a:endParaRPr lang="en-US" dirty="0">
              <a:solidFill>
                <a:srgbClr val="FFFF00"/>
              </a:solidFill>
            </a:endParaRPr>
          </a:p>
        </p:txBody>
      </p:sp>
      <p:sp>
        <p:nvSpPr>
          <p:cNvPr id="4" name="Freeform 3"/>
          <p:cNvSpPr/>
          <p:nvPr/>
        </p:nvSpPr>
        <p:spPr>
          <a:xfrm>
            <a:off x="5786446" y="5500702"/>
            <a:ext cx="3157672" cy="1104610"/>
          </a:xfrm>
          <a:custGeom>
            <a:avLst/>
            <a:gdLst/>
            <a:ahLst/>
            <a:cxnLst/>
            <a:rect l="l" t="t" r="r" b="b"/>
            <a:pathLst>
              <a:path w="11561831" h="4410721">
                <a:moveTo>
                  <a:pt x="0" y="0"/>
                </a:moveTo>
                <a:lnTo>
                  <a:pt x="11561831" y="0"/>
                </a:lnTo>
                <a:lnTo>
                  <a:pt x="11561831" y="4410721"/>
                </a:lnTo>
                <a:lnTo>
                  <a:pt x="0" y="4410721"/>
                </a:lnTo>
                <a:lnTo>
                  <a:pt x="0" y="0"/>
                </a:lnTo>
                <a:close/>
              </a:path>
            </a:pathLst>
          </a:custGeom>
          <a:blipFill>
            <a:blip r:embed="rId3" cstate="print"/>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785794"/>
            <a:ext cx="8229600" cy="4525963"/>
          </a:xfrm>
        </p:spPr>
        <p:txBody>
          <a:bodyPr>
            <a:normAutofit fontScale="92500" lnSpcReduction="10000"/>
          </a:bodyPr>
          <a:lstStyle/>
          <a:p>
            <a:pPr algn="just">
              <a:buNone/>
            </a:pPr>
            <a:r>
              <a:rPr lang="en-US" dirty="0" smtClean="0"/>
              <a:t>    </a:t>
            </a:r>
            <a:r>
              <a:rPr lang="sr-Latn-CS" sz="2800" dirty="0" smtClean="0"/>
              <a:t>Овца обично може да се окоти без помоћи. Пастир који одбија јагње (стерилисаним и дезинфикованим рукама) може помоћи благим повлачењем након што се појаве ноге, или највише подешавањем главе, у случају дужег јагњења. За новорођено јагње је од виталног значаја да сиса довољно колострума у ​​кратком временском периоду. Јагњад се могу одбијати од сисе са 35-65 дана старости, када су већ појела 0,4 кг хране. </a:t>
            </a:r>
            <a:endParaRPr lang="sr-Cyrl-RS" sz="2800" dirty="0" smtClean="0"/>
          </a:p>
          <a:p>
            <a:pPr algn="just">
              <a:buNone/>
            </a:pPr>
            <a:r>
              <a:rPr lang="sr-Cyrl-RS" sz="2800" dirty="0" smtClean="0"/>
              <a:t> </a:t>
            </a:r>
            <a:r>
              <a:rPr lang="sr-Cyrl-RS" sz="2800" dirty="0" smtClean="0"/>
              <a:t>   </a:t>
            </a:r>
            <a:r>
              <a:rPr lang="sr-Latn-CS" sz="2800" dirty="0" smtClean="0"/>
              <a:t>Важно </a:t>
            </a:r>
            <a:r>
              <a:rPr lang="sr-Latn-CS" sz="2800" dirty="0" smtClean="0"/>
              <a:t>је да се овце пасу од зоре до касне вечери, тада је економично.</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5000" r="-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b="1" dirty="0" smtClean="0"/>
              <a:t>Шишање оваца, продаја вуне </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sr-Latn-CS" dirty="0" smtClean="0"/>
              <a:t>Најспецијализованији посао у овчарству који захтева највећу стручност и највише праксе јесте шишање. Овце се шишају једном годишње, у пролеће, а најбоље време за то је мај. Ако се шиша прекасно, вуна ће бити дебља, а животиње ће јако патити од врућине. Овце морају бити припремљене пре шишања, које се састоји од шишања, које се састоји од одсецања праменова вуне који су се запетљали од измета око ануса, и уклањања чичка са површине крзна</a:t>
            </a:r>
            <a:r>
              <a:rPr lang="sr-Latn-CS" dirty="0" smtClean="0"/>
              <a:t>.</a:t>
            </a:r>
            <a:endParaRPr lang="sr-Cyrl-RS" dirty="0" smtClean="0"/>
          </a:p>
          <a:p>
            <a:r>
              <a:rPr lang="sr-Latn-CS" dirty="0" smtClean="0"/>
              <a:t> </a:t>
            </a:r>
            <a:r>
              <a:rPr lang="sr-Latn-CS" dirty="0" smtClean="0"/>
              <a:t>Шишање се може обавити седећи на земљи, на клупи, са везаним овцама и на столу, са ногама сложеним у гомилу.</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15000" r="-15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5720" y="285728"/>
            <a:ext cx="4040188" cy="639762"/>
          </a:xfrm>
        </p:spPr>
        <p:txBody>
          <a:bodyPr/>
          <a:lstStyle/>
          <a:p>
            <a:r>
              <a:rPr lang="sr-Cyrl-RS" dirty="0" smtClean="0"/>
              <a:t>Ручно шишање</a:t>
            </a:r>
            <a:endParaRPr lang="en-US" dirty="0"/>
          </a:p>
        </p:txBody>
      </p:sp>
      <p:sp>
        <p:nvSpPr>
          <p:cNvPr id="5" name="Text Placeholder 4"/>
          <p:cNvSpPr>
            <a:spLocks noGrp="1"/>
          </p:cNvSpPr>
          <p:nvPr>
            <p:ph type="body" sz="quarter" idx="3"/>
          </p:nvPr>
        </p:nvSpPr>
        <p:spPr>
          <a:xfrm>
            <a:off x="5286381" y="1643050"/>
            <a:ext cx="3071834" cy="639762"/>
          </a:xfrm>
        </p:spPr>
        <p:txBody>
          <a:bodyPr/>
          <a:lstStyle/>
          <a:p>
            <a:pPr algn="r"/>
            <a:r>
              <a:rPr lang="sr-Cyrl-RS" dirty="0" smtClean="0"/>
              <a:t>Машинско шишање</a:t>
            </a:r>
            <a:endParaRPr lang="en-US" dirty="0"/>
          </a:p>
        </p:txBody>
      </p:sp>
      <p:pic>
        <p:nvPicPr>
          <p:cNvPr id="4098" name="Picture 2"/>
          <p:cNvPicPr>
            <a:picLocks noGrp="1" noChangeAspect="1" noChangeArrowheads="1"/>
          </p:cNvPicPr>
          <p:nvPr>
            <p:ph sz="half" idx="2"/>
          </p:nvPr>
        </p:nvPicPr>
        <p:blipFill>
          <a:blip r:embed="rId3"/>
          <a:srcRect/>
          <a:stretch>
            <a:fillRect/>
          </a:stretch>
        </p:blipFill>
        <p:spPr bwMode="auto">
          <a:xfrm>
            <a:off x="285720" y="1000108"/>
            <a:ext cx="4040188" cy="27330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99" name="Picture 3"/>
          <p:cNvPicPr>
            <a:picLocks noGrp="1" noChangeAspect="1" noChangeArrowheads="1"/>
          </p:cNvPicPr>
          <p:nvPr>
            <p:ph sz="quarter" idx="4"/>
          </p:nvPr>
        </p:nvPicPr>
        <p:blipFill>
          <a:blip r:embed="rId4"/>
          <a:srcRect/>
          <a:stretch>
            <a:fillRect/>
          </a:stretch>
        </p:blipFill>
        <p:spPr bwMode="auto">
          <a:xfrm>
            <a:off x="5143504" y="2357429"/>
            <a:ext cx="3143272" cy="39027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l="-15000" r="-1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400948" cy="4525963"/>
          </a:xfrm>
        </p:spPr>
        <p:txBody>
          <a:bodyPr>
            <a:normAutofit fontScale="92500" lnSpcReduction="10000"/>
          </a:bodyPr>
          <a:lstStyle/>
          <a:p>
            <a:r>
              <a:rPr lang="sr-Latn-CS" dirty="0" smtClean="0"/>
              <a:t>Добар стригач: не ломи животињу, креће се хармонично са њом, користи чврст, али не груб хват, оставља уједначену стрништу вуне висине 2-3 мм на овци, не сече нити цепа вуну, не оштећује кожу, на крају рада вуна отпада са овце у једном комаду. Након неколико </a:t>
            </a:r>
            <a:r>
              <a:rPr lang="sr-Latn-CS" dirty="0" smtClean="0"/>
              <a:t>дана</a:t>
            </a:r>
            <a:r>
              <a:rPr lang="sr-Cyrl-RS" dirty="0" smtClean="0"/>
              <a:t> </a:t>
            </a:r>
            <a:r>
              <a:rPr lang="sr-Latn-CS" dirty="0" smtClean="0"/>
              <a:t>проветравања</a:t>
            </a:r>
            <a:r>
              <a:rPr lang="sr-Latn-CS" dirty="0" smtClean="0"/>
              <a:t>, садржај воде у вуни ће бити мањи од 16%, у ком тренутку се може паковати у вреће.</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15000" r="-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1472" y="0"/>
            <a:ext cx="4829180" cy="1143000"/>
          </a:xfrm>
        </p:spPr>
        <p:txBody>
          <a:bodyPr>
            <a:normAutofit/>
          </a:bodyPr>
          <a:lstStyle/>
          <a:p>
            <a:r>
              <a:rPr lang="sr-Latn-CS" b="1" dirty="0" smtClean="0">
                <a:solidFill>
                  <a:srgbClr val="FFFF00"/>
                </a:solidFill>
              </a:rPr>
              <a:t>Скраћивање репа</a:t>
            </a:r>
            <a:endParaRPr lang="en-US" b="1" dirty="0">
              <a:solidFill>
                <a:srgbClr val="FFFF00"/>
              </a:solidFill>
            </a:endParaRPr>
          </a:p>
        </p:txBody>
      </p:sp>
      <p:sp>
        <p:nvSpPr>
          <p:cNvPr id="3" name="Content Placeholder 2"/>
          <p:cNvSpPr>
            <a:spLocks noGrp="1"/>
          </p:cNvSpPr>
          <p:nvPr>
            <p:ph sz="half" idx="1"/>
          </p:nvPr>
        </p:nvSpPr>
        <p:spPr>
          <a:xfrm>
            <a:off x="285720" y="1000108"/>
            <a:ext cx="8715436" cy="4525963"/>
          </a:xfrm>
        </p:spPr>
        <p:txBody>
          <a:bodyPr>
            <a:normAutofit/>
          </a:bodyPr>
          <a:lstStyle/>
          <a:p>
            <a:r>
              <a:rPr lang="sr-Latn-CS" sz="2000" dirty="0" smtClean="0"/>
              <a:t>Репови јагњади намењених за приплод скраћују се након 3 дана старости, до 2-4 недеље старости. Поред естетске предности, то олакшава парење, а крзно се мање прља у случају дијареје. Реп се може купирати ножем, клештима за купирање и гуменим прстеном тако да остану 2-3 репна пршљена. Гумени прстен се користи за стезање репа између два пршљена, а овај врх репа отпада после неколико дана. Индивидуално обележавање се такође врши што је пре могуће (ушна маркица, тетоважа).</a:t>
            </a:r>
            <a:endParaRPr lang="en-US" dirty="0"/>
          </a:p>
        </p:txBody>
      </p:sp>
      <p:pic>
        <p:nvPicPr>
          <p:cNvPr id="2050" name="Picture 2"/>
          <p:cNvPicPr>
            <a:picLocks noChangeAspect="1" noChangeArrowheads="1"/>
          </p:cNvPicPr>
          <p:nvPr/>
        </p:nvPicPr>
        <p:blipFill>
          <a:blip r:embed="rId4"/>
          <a:srcRect/>
          <a:stretch>
            <a:fillRect/>
          </a:stretch>
        </p:blipFill>
        <p:spPr bwMode="auto">
          <a:xfrm>
            <a:off x="4071934" y="3500438"/>
            <a:ext cx="4086225" cy="301942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l="-15000" r="-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dirty="0" smtClean="0"/>
              <a:t>Дехелминтизација оваца </a:t>
            </a:r>
            <a:r>
              <a:rPr lang="en-US" b="1" dirty="0">
                <a:solidFill>
                  <a:srgbClr val="002060"/>
                </a:solidFill>
              </a:rPr>
              <a:t/>
            </a:r>
            <a:br>
              <a:rPr lang="en-US" b="1" dirty="0">
                <a:solidFill>
                  <a:srgbClr val="002060"/>
                </a:solidFill>
              </a:rPr>
            </a:br>
            <a:endParaRPr lang="en-US" b="1" dirty="0">
              <a:solidFill>
                <a:srgbClr val="002060"/>
              </a:solidFill>
            </a:endParaRPr>
          </a:p>
        </p:txBody>
      </p:sp>
      <p:sp>
        <p:nvSpPr>
          <p:cNvPr id="3" name="Content Placeholder 2"/>
          <p:cNvSpPr>
            <a:spLocks noGrp="1"/>
          </p:cNvSpPr>
          <p:nvPr>
            <p:ph sz="half" idx="1"/>
          </p:nvPr>
        </p:nvSpPr>
        <p:spPr>
          <a:xfrm>
            <a:off x="457200" y="1600200"/>
            <a:ext cx="8186766" cy="4525963"/>
          </a:xfrm>
        </p:spPr>
        <p:txBody>
          <a:bodyPr>
            <a:normAutofit/>
          </a:bodyPr>
          <a:lstStyle/>
          <a:p>
            <a:pPr algn="just"/>
            <a:r>
              <a:rPr lang="sr-Latn-CS" dirty="0" smtClean="0"/>
              <a:t>Овце морају бити дехелминтизоване од спољашњих и унутрашњих паразита. Третирају се два пута годишње против пантљичара и јетрених метиља. Стадо такође добија третман против шуге два пута. Око 15. јула, понавља се након 10 дана. Овце морају бити окупане 3 недеље након шишања. За то се користе спреј купке или се то ради у базену за купање. Вода за купање треба да буде 20ºC, у коју се меша антипаразитско средство.</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l="-15000" r="-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b="1" dirty="0" smtClean="0"/>
              <a:t>Нега крајева нога</a:t>
            </a:r>
            <a:r>
              <a:rPr lang="en-US" dirty="0"/>
              <a:t/>
            </a:r>
            <a:br>
              <a:rPr lang="en-US" dirty="0"/>
            </a:br>
            <a:endParaRPr lang="en-US" dirty="0"/>
          </a:p>
        </p:txBody>
      </p:sp>
      <p:sp>
        <p:nvSpPr>
          <p:cNvPr id="3" name="Content Placeholder 2"/>
          <p:cNvSpPr>
            <a:spLocks noGrp="1"/>
          </p:cNvSpPr>
          <p:nvPr>
            <p:ph sz="half" idx="1"/>
          </p:nvPr>
        </p:nvSpPr>
        <p:spPr>
          <a:xfrm>
            <a:off x="214282" y="928670"/>
            <a:ext cx="8686800" cy="4525963"/>
          </a:xfrm>
        </p:spPr>
        <p:txBody>
          <a:bodyPr>
            <a:normAutofit/>
          </a:bodyPr>
          <a:lstStyle/>
          <a:p>
            <a:pPr algn="just"/>
            <a:r>
              <a:rPr lang="sr-Latn-CS" sz="2400" dirty="0" smtClean="0"/>
              <a:t>Крајеви ногу животиња морају се третирати, а обрасли рогови морају се уклонити. За то можемо користити маказе за орезивање и нож. Животиња се држи у руци или ставља у кавез. Болесне животиње са оштећеним скочним зглобовима захтевају негу. Гнојна ткива на крајевима ногу морају се исећи, мора се применити антибиотик и мора се нанети лековита маст. Лечење може трајати неколико недеља.</a:t>
            </a:r>
            <a:endParaRPr lang="en-US" sz="2400" dirty="0"/>
          </a:p>
        </p:txBody>
      </p:sp>
      <p:pic>
        <p:nvPicPr>
          <p:cNvPr id="5122" name="Picture 2"/>
          <p:cNvPicPr>
            <a:picLocks noChangeAspect="1" noChangeArrowheads="1"/>
          </p:cNvPicPr>
          <p:nvPr/>
        </p:nvPicPr>
        <p:blipFill>
          <a:blip r:embed="rId3"/>
          <a:srcRect/>
          <a:stretch>
            <a:fillRect/>
          </a:stretch>
        </p:blipFill>
        <p:spPr bwMode="auto">
          <a:xfrm>
            <a:off x="2500298" y="3500438"/>
            <a:ext cx="2143140" cy="3124837"/>
          </a:xfrm>
          <a:prstGeom prst="rect">
            <a:avLst/>
          </a:prstGeom>
          <a:ln>
            <a:noFill/>
          </a:ln>
          <a:effectLst>
            <a:softEdge rad="112500"/>
          </a:effectLst>
        </p:spPr>
      </p:pic>
      <p:pic>
        <p:nvPicPr>
          <p:cNvPr id="5123" name="Picture 3"/>
          <p:cNvPicPr>
            <a:picLocks noChangeAspect="1" noChangeArrowheads="1"/>
          </p:cNvPicPr>
          <p:nvPr/>
        </p:nvPicPr>
        <p:blipFill>
          <a:blip r:embed="rId4"/>
          <a:srcRect/>
          <a:stretch>
            <a:fillRect/>
          </a:stretch>
        </p:blipFill>
        <p:spPr bwMode="auto">
          <a:xfrm>
            <a:off x="5072066" y="3857628"/>
            <a:ext cx="3691862" cy="2357454"/>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15000" r="-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dirty="0" smtClean="0"/>
              <a:t>Дезинфекција </a:t>
            </a:r>
            <a:r>
              <a:rPr lang="sr-Cyrl-RS" dirty="0" smtClean="0"/>
              <a:t>нога</a:t>
            </a:r>
            <a:r>
              <a:rPr lang="sr-Latn-CS" dirty="0" smtClean="0"/>
              <a:t> </a:t>
            </a:r>
            <a:r>
              <a:rPr lang="sr-Latn-CS" dirty="0" smtClean="0"/>
              <a:t>купањем</a:t>
            </a:r>
            <a:endParaRPr lang="en-US" dirty="0"/>
          </a:p>
        </p:txBody>
      </p:sp>
      <p:sp>
        <p:nvSpPr>
          <p:cNvPr id="3" name="Content Placeholder 2"/>
          <p:cNvSpPr>
            <a:spLocks noGrp="1"/>
          </p:cNvSpPr>
          <p:nvPr>
            <p:ph sz="half" idx="1"/>
          </p:nvPr>
        </p:nvSpPr>
        <p:spPr>
          <a:xfrm>
            <a:off x="500034" y="1571612"/>
            <a:ext cx="8329642" cy="4525963"/>
          </a:xfrm>
        </p:spPr>
        <p:txBody>
          <a:bodyPr>
            <a:normAutofit/>
          </a:bodyPr>
          <a:lstStyle/>
          <a:p>
            <a:r>
              <a:rPr lang="sr-Latn-CS" dirty="0" smtClean="0"/>
              <a:t>Испред капије штале треба да се налази бетонски базен дужине најмање 1м и дубине 10цм по целој ширини. За дезинфекцију можете користити 1% раствор бакар-галијума или формалина, којим пунимо бетонски базен.</a:t>
            </a:r>
            <a:endParaRPr lang="en-US" dirty="0"/>
          </a:p>
        </p:txBody>
      </p:sp>
      <p:pic>
        <p:nvPicPr>
          <p:cNvPr id="6146" name="Picture 2" descr="C:\Users\User\Desktop\bari.jpg"/>
          <p:cNvPicPr>
            <a:picLocks noChangeAspect="1" noChangeArrowheads="1"/>
          </p:cNvPicPr>
          <p:nvPr/>
        </p:nvPicPr>
        <p:blipFill>
          <a:blip r:embed="rId3"/>
          <a:srcRect/>
          <a:stretch>
            <a:fillRect/>
          </a:stretch>
        </p:blipFill>
        <p:spPr bwMode="auto">
          <a:xfrm>
            <a:off x="4929190" y="3796404"/>
            <a:ext cx="3849701" cy="2495944"/>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573</Words>
  <Application>Microsoft Office PowerPoint</Application>
  <PresentationFormat>On-screen Show (4:3)</PresentationFormat>
  <Paragraphs>18</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Нега овца </vt:lpstr>
      <vt:lpstr>Slide 2</vt:lpstr>
      <vt:lpstr>Шишање оваца, продаја вуне  </vt:lpstr>
      <vt:lpstr>Slide 4</vt:lpstr>
      <vt:lpstr>Slide 5</vt:lpstr>
      <vt:lpstr>Скраћивање репа</vt:lpstr>
      <vt:lpstr>Дехелминтизација оваца  </vt:lpstr>
      <vt:lpstr>Нега крајева нога </vt:lpstr>
      <vt:lpstr>Дезинфекција нога купањем</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juhok ápolása</dc:title>
  <dc:creator>User</dc:creator>
  <cp:lastModifiedBy>User</cp:lastModifiedBy>
  <cp:revision>7</cp:revision>
  <dcterms:created xsi:type="dcterms:W3CDTF">2026-04-12T11:41:36Z</dcterms:created>
  <dcterms:modified xsi:type="dcterms:W3CDTF">2026-04-13T07:34:07Z</dcterms:modified>
</cp:coreProperties>
</file>