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Open Sans Bold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5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57693" y="-951022"/>
            <a:ext cx="15232374" cy="10922881"/>
          </a:xfrm>
          <a:custGeom>
            <a:avLst/>
            <a:gdLst/>
            <a:ahLst/>
            <a:cxnLst/>
            <a:rect l="l" t="t" r="r" b="b"/>
            <a:pathLst>
              <a:path w="15232374" h="10922881">
                <a:moveTo>
                  <a:pt x="0" y="0"/>
                </a:moveTo>
                <a:lnTo>
                  <a:pt x="15232373" y="0"/>
                </a:lnTo>
                <a:lnTo>
                  <a:pt x="15232373" y="10922881"/>
                </a:lnTo>
                <a:lnTo>
                  <a:pt x="0" y="10922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844828" y="392819"/>
            <a:ext cx="2187754" cy="2057400"/>
          </a:xfrm>
          <a:custGeom>
            <a:avLst/>
            <a:gdLst/>
            <a:ahLst/>
            <a:cxnLst/>
            <a:rect l="l" t="t" r="r" b="b"/>
            <a:pathLst>
              <a:path w="2187754" h="2057400">
                <a:moveTo>
                  <a:pt x="0" y="0"/>
                </a:moveTo>
                <a:lnTo>
                  <a:pt x="2187753" y="0"/>
                </a:lnTo>
                <a:lnTo>
                  <a:pt x="218775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266905" y="5348401"/>
            <a:ext cx="4021095" cy="4335412"/>
          </a:xfrm>
          <a:custGeom>
            <a:avLst/>
            <a:gdLst/>
            <a:ahLst/>
            <a:cxnLst/>
            <a:rect l="l" t="t" r="r" b="b"/>
            <a:pathLst>
              <a:path w="4021095" h="4335412">
                <a:moveTo>
                  <a:pt x="0" y="0"/>
                </a:moveTo>
                <a:lnTo>
                  <a:pt x="4021095" y="0"/>
                </a:lnTo>
                <a:lnTo>
                  <a:pt x="4021095" y="4335412"/>
                </a:lnTo>
                <a:lnTo>
                  <a:pt x="0" y="43354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113696">
            <a:off x="-58035" y="516948"/>
            <a:ext cx="2764015" cy="2980070"/>
          </a:xfrm>
          <a:custGeom>
            <a:avLst/>
            <a:gdLst/>
            <a:ahLst/>
            <a:cxnLst/>
            <a:rect l="l" t="t" r="r" b="b"/>
            <a:pathLst>
              <a:path w="2764015" h="2980070">
                <a:moveTo>
                  <a:pt x="0" y="0"/>
                </a:moveTo>
                <a:lnTo>
                  <a:pt x="2764014" y="0"/>
                </a:lnTo>
                <a:lnTo>
                  <a:pt x="2764014" y="2980070"/>
                </a:lnTo>
                <a:lnTo>
                  <a:pt x="0" y="298007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85688" y="2786046"/>
            <a:ext cx="16472257" cy="1835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71"/>
              </a:lnSpc>
            </a:pPr>
            <a:r>
              <a:rPr lang="en-US" sz="9600" b="1" dirty="0" err="1" smtClean="0">
                <a:solidFill>
                  <a:srgbClr val="FF0000"/>
                </a:solidFill>
              </a:rPr>
              <a:t>Одређивање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пулса</a:t>
            </a:r>
            <a:r>
              <a:rPr lang="en-US" sz="9600" b="1" dirty="0" smtClean="0"/>
              <a:t> </a:t>
            </a:r>
            <a:endParaRPr lang="en-US" sz="11265" b="1" dirty="0">
              <a:solidFill>
                <a:srgbClr val="624F47"/>
              </a:solidFill>
              <a:latin typeface="Cakerolli Bold"/>
              <a:ea typeface="Cakerolli Bold"/>
              <a:cs typeface="Cakerolli Bold"/>
              <a:sym typeface="Cakerolli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66659" y="5876279"/>
            <a:ext cx="11561831" cy="4410721"/>
          </a:xfrm>
          <a:custGeom>
            <a:avLst/>
            <a:gdLst/>
            <a:ahLst/>
            <a:cxnLst/>
            <a:rect l="l" t="t" r="r" b="b"/>
            <a:pathLst>
              <a:path w="11561831" h="4410721">
                <a:moveTo>
                  <a:pt x="0" y="0"/>
                </a:moveTo>
                <a:lnTo>
                  <a:pt x="11561831" y="0"/>
                </a:lnTo>
                <a:lnTo>
                  <a:pt x="11561831" y="4410721"/>
                </a:lnTo>
                <a:lnTo>
                  <a:pt x="0" y="441072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674613" y="392636"/>
            <a:ext cx="9327273" cy="1428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r>
              <a:rPr lang="sr-Cyrl-RS" sz="8744" b="1" dirty="0" smtClean="0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Појам пулса</a:t>
            </a:r>
            <a:endParaRPr lang="en-US" sz="8744" b="1" dirty="0">
              <a:solidFill>
                <a:srgbClr val="624F47"/>
              </a:solidFill>
              <a:latin typeface="Cakerolli Bold"/>
              <a:ea typeface="Cakerolli Bold"/>
              <a:cs typeface="Cakerolli Bold"/>
              <a:sym typeface="Cakerolli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074392" y="4121400"/>
            <a:ext cx="11784599" cy="2514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</a:pPr>
            <a:r>
              <a:rPr lang="sr-Latn-CS" sz="2400" dirty="0" smtClean="0"/>
              <a:t>Испитивање пулса једна је од најстаријих метода клиничког прегледа и од великог је дијагностичког значаја. Приликом палпације, притисак прстију који испитују током дијастоле (опуштања) срца благо спљошти крвни суд, а затим крвни талас избачен вентрикуларном систолом (контракцијом) пролази кроз крвни суд, тако да крвни суд поново добија свој кружни облик. Ова промена из овалног у кружни облик назива се пулс.</a:t>
            </a:r>
            <a:endParaRPr lang="en-US" sz="2332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921515" y="211300"/>
            <a:ext cx="9327273" cy="2935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r>
              <a:rPr lang="sr-Latn-CS" sz="6000" dirty="0" smtClean="0"/>
              <a:t>МЕТОДЕ ИСПИТИВАЊА ПУЛСА</a:t>
            </a:r>
            <a:endParaRPr lang="en-US" sz="6000" b="1" dirty="0">
              <a:solidFill>
                <a:srgbClr val="624F47"/>
              </a:solidFill>
              <a:latin typeface="Cakerolli Bold"/>
              <a:ea typeface="Cakerolli Bold"/>
              <a:cs typeface="Cakerolli Bold"/>
              <a:sym typeface="Cakerolli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074392" y="4121400"/>
            <a:ext cx="11784599" cy="1667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</a:pPr>
            <a:r>
              <a:rPr lang="sr-Latn-CS" sz="2400" dirty="0" smtClean="0"/>
              <a:t>Испитивање пулса једна је од најстаријих метода клиничког прегледа и од великог је дијагностичког значаја. Приликом провере пулса најчешће користимо посматрање (adspectio) или палпацију (palpatio), али можемо користити и посебне методе као што су аускултација (auscultatio) и осцилометрија.</a:t>
            </a:r>
            <a:endParaRPr lang="en-US" sz="2332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167373" y="901785"/>
            <a:ext cx="10109915" cy="2413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2"/>
              </a:lnSpc>
            </a:pPr>
            <a:r>
              <a:rPr lang="sr-Latn-CS" sz="7200" dirty="0" smtClean="0"/>
              <a:t>ЛОКАЦИЈА ОДРЕЂИВАЊА ПУЛСА</a:t>
            </a:r>
            <a:endParaRPr lang="en-US" sz="6944" b="1" dirty="0">
              <a:solidFill>
                <a:srgbClr val="624F47"/>
              </a:solidFill>
              <a:latin typeface="Cakerolli Bold"/>
              <a:ea typeface="Cakerolli Bold"/>
              <a:cs typeface="Cakerolli Bold"/>
              <a:sym typeface="Cakerolli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143208" y="4929186"/>
            <a:ext cx="11784599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</a:pPr>
            <a:r>
              <a:rPr lang="sr-Latn-CS" sz="2400" dirty="0" smtClean="0"/>
              <a:t>Код </a:t>
            </a:r>
            <a:r>
              <a:rPr lang="sr-Latn-CS" sz="2400" b="1" dirty="0" smtClean="0"/>
              <a:t>домаћих животиња</a:t>
            </a:r>
            <a:r>
              <a:rPr lang="sr-Latn-CS" sz="2400" dirty="0" smtClean="0"/>
              <a:t>, било која периферна артерија која се може стегнути на тврду површину може се користити за одређивање пулса.</a:t>
            </a:r>
            <a:endParaRPr lang="en-US" sz="2332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3265"/>
              </a:lnSpc>
            </a:pPr>
            <a:endParaRPr lang="en-US" sz="2332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167373" y="901785"/>
            <a:ext cx="10109915" cy="2413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2"/>
              </a:lnSpc>
            </a:pPr>
            <a:r>
              <a:rPr lang="sr-Latn-CS" sz="6600" dirty="0" smtClean="0"/>
              <a:t>ЛОКАЦИЈА ОДРЕЂИВАЊА ПУЛСА</a:t>
            </a:r>
            <a:endParaRPr lang="en-US" sz="6600" b="1" dirty="0">
              <a:solidFill>
                <a:srgbClr val="624F47"/>
              </a:solidFill>
              <a:latin typeface="Cakerolli Bold"/>
              <a:ea typeface="Cakerolli Bold"/>
              <a:cs typeface="Cakerolli Bold"/>
              <a:sym typeface="Cakerolli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074392" y="4121400"/>
            <a:ext cx="11784599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</a:pPr>
            <a:r>
              <a:rPr lang="en-US" sz="2332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marL="503663" lvl="1" indent="-251832" algn="ctr">
              <a:lnSpc>
                <a:spcPts val="3265"/>
              </a:lnSpc>
              <a:buFont typeface="Arial"/>
              <a:buChar char="•"/>
            </a:pPr>
            <a:r>
              <a:rPr lang="sr-Latn-CS" sz="2400" b="1" dirty="0" smtClean="0"/>
              <a:t>Код коња</a:t>
            </a:r>
            <a:r>
              <a:rPr lang="sr-Latn-CS" sz="2400" dirty="0" smtClean="0"/>
              <a:t>: Најчешће максиларна артерија у нивоу incisura vasorum, могуће темпорална артерија.</a:t>
            </a:r>
            <a:endParaRPr lang="en-US" sz="2332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167373" y="901785"/>
            <a:ext cx="10109915" cy="2413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2"/>
              </a:lnSpc>
            </a:pPr>
            <a:r>
              <a:rPr lang="sr-Latn-CS" sz="6600" dirty="0" smtClean="0"/>
              <a:t>ЛОКАЦИЈА ОДРЕЂИВАЊА ПУЛСА</a:t>
            </a:r>
            <a:endParaRPr lang="en-US" sz="6600" b="1" dirty="0">
              <a:solidFill>
                <a:srgbClr val="624F47"/>
              </a:solidFill>
              <a:latin typeface="Cakerolli Bold"/>
              <a:ea typeface="Cakerolli Bold"/>
              <a:cs typeface="Cakerolli Bold"/>
              <a:sym typeface="Cakerolli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074392" y="4121400"/>
            <a:ext cx="11784599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</a:pPr>
            <a:r>
              <a:rPr lang="en-US" sz="2332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marL="503663" lvl="1" indent="-251832" algn="ctr">
              <a:lnSpc>
                <a:spcPts val="3265"/>
              </a:lnSpc>
              <a:buFont typeface="Arial"/>
              <a:buChar char="•"/>
            </a:pPr>
            <a:endParaRPr lang="en-US" sz="2332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503663" lvl="1" indent="-251832" algn="ctr">
              <a:lnSpc>
                <a:spcPts val="3265"/>
              </a:lnSpc>
              <a:buFont typeface="Arial"/>
              <a:buChar char="•"/>
            </a:pPr>
            <a:r>
              <a:rPr lang="sr-Latn-CS" sz="2800" b="1" dirty="0" smtClean="0"/>
              <a:t>пси, </a:t>
            </a:r>
            <a:r>
              <a:rPr lang="sr-Latn-CS" sz="2800" b="1" dirty="0" smtClean="0"/>
              <a:t>мачке</a:t>
            </a:r>
            <a:r>
              <a:rPr lang="sr-Latn-CS" sz="2400" dirty="0" smtClean="0"/>
              <a:t>: </a:t>
            </a:r>
            <a:r>
              <a:rPr lang="sr-Latn-CS" sz="2400" dirty="0" smtClean="0"/>
              <a:t>Палпирамо у пределу феморалне артерије или брахијалне артерије.</a:t>
            </a:r>
            <a:endParaRPr lang="en-US" sz="2332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167373" y="901785"/>
            <a:ext cx="10109915" cy="2413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2"/>
              </a:lnSpc>
            </a:pPr>
            <a:r>
              <a:rPr lang="sr-Latn-CS" sz="6600" dirty="0" smtClean="0"/>
              <a:t>ЛОКАЦИЈА ОДРЕЂИВАЊА ПУЛСА</a:t>
            </a:r>
            <a:endParaRPr lang="en-US" sz="6600" b="1" dirty="0">
              <a:solidFill>
                <a:srgbClr val="624F47"/>
              </a:solidFill>
              <a:latin typeface="Cakerolli Bold"/>
              <a:ea typeface="Cakerolli Bold"/>
              <a:cs typeface="Cakerolli Bold"/>
              <a:sym typeface="Cakerolli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939332" y="4143910"/>
            <a:ext cx="11784599" cy="2115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</a:pPr>
            <a:r>
              <a:rPr lang="en-US" sz="2332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algn="ctr">
              <a:lnSpc>
                <a:spcPts val="3265"/>
              </a:lnSpc>
            </a:pPr>
            <a:endParaRPr lang="en-US" sz="2332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503663" lvl="1" indent="-251832" algn="ctr">
              <a:lnSpc>
                <a:spcPts val="3265"/>
              </a:lnSpc>
              <a:buFont typeface="Arial"/>
              <a:buChar char="•"/>
            </a:pPr>
            <a:r>
              <a:rPr lang="sr-Latn-CS" sz="2400" dirty="0" smtClean="0"/>
              <a:t>Код </a:t>
            </a:r>
            <a:r>
              <a:rPr lang="sr-Latn-CS" sz="2400" b="1" dirty="0" smtClean="0"/>
              <a:t>говеда</a:t>
            </a:r>
            <a:r>
              <a:rPr lang="sr-Latn-CS" sz="2400" dirty="0" smtClean="0"/>
              <a:t>: Палпира се тамо где спољашња максиларна артерија прелази у фацијалну артерију дуж предње ивице масетерног мишића, на спољашњој страни изнад incisura vasorum; ређе се користи и кокцигеална артерија (каудална артерија).</a:t>
            </a:r>
            <a:endParaRPr lang="en-US" sz="2332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167373" y="901785"/>
            <a:ext cx="10109915" cy="2413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2"/>
              </a:lnSpc>
            </a:pPr>
            <a:r>
              <a:rPr lang="sr-Latn-CS" sz="6600" dirty="0" smtClean="0"/>
              <a:t>ЛОКАЦИЈА ОДРЕЂИВАЊА ПУЛСА</a:t>
            </a:r>
            <a:endParaRPr lang="en-US" sz="6600" b="1" dirty="0">
              <a:solidFill>
                <a:srgbClr val="624F47"/>
              </a:solidFill>
              <a:latin typeface="Cakerolli Bold"/>
              <a:ea typeface="Cakerolli Bold"/>
              <a:cs typeface="Cakerolli Bold"/>
              <a:sym typeface="Cakerolli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074392" y="4121400"/>
            <a:ext cx="11784599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</a:pPr>
            <a:r>
              <a:rPr lang="en-US" sz="2332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algn="ctr">
              <a:lnSpc>
                <a:spcPts val="3265"/>
              </a:lnSpc>
            </a:pPr>
            <a:endParaRPr lang="en-US" sz="2332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3265"/>
              </a:lnSpc>
            </a:pPr>
            <a:r>
              <a:rPr lang="sr-Latn-CS" sz="2400" dirty="0" smtClean="0"/>
              <a:t>Код </a:t>
            </a:r>
            <a:r>
              <a:rPr lang="sr-Latn-CS" sz="2400" b="1" dirty="0" smtClean="0"/>
              <a:t>оваца и коза</a:t>
            </a:r>
            <a:r>
              <a:rPr lang="sr-Latn-CS" sz="2400" dirty="0" smtClean="0"/>
              <a:t>: На феморалној артерији.</a:t>
            </a:r>
            <a:endParaRPr lang="en-US" sz="2332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3265"/>
              </a:lnSpc>
            </a:pPr>
            <a:endParaRPr lang="en-US" sz="2332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167373" y="901785"/>
            <a:ext cx="10109915" cy="2413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2"/>
              </a:lnSpc>
            </a:pPr>
            <a:r>
              <a:rPr lang="sr-Latn-CS" sz="6600" dirty="0" smtClean="0"/>
              <a:t>ЛОКАЦИЈА ОДРЕЂИВАЊА ПУЛСА</a:t>
            </a:r>
            <a:endParaRPr lang="en-US" sz="6600" b="1" dirty="0">
              <a:solidFill>
                <a:srgbClr val="624F47"/>
              </a:solidFill>
              <a:latin typeface="Cakerolli Bold"/>
              <a:ea typeface="Cakerolli Bold"/>
              <a:cs typeface="Cakerolli Bold"/>
              <a:sym typeface="Cakerolli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292633" y="4121400"/>
            <a:ext cx="11784599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</a:pPr>
            <a:r>
              <a:rPr lang="en-US" sz="2332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algn="ctr">
              <a:lnSpc>
                <a:spcPts val="3265"/>
              </a:lnSpc>
            </a:pPr>
            <a:endParaRPr lang="en-US" sz="2332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3265"/>
              </a:lnSpc>
            </a:pPr>
            <a:r>
              <a:rPr lang="sr-Latn-CS" sz="2400" dirty="0" smtClean="0"/>
              <a:t>Код </a:t>
            </a:r>
            <a:r>
              <a:rPr lang="sr-Latn-CS" sz="2400" b="1" dirty="0" smtClean="0"/>
              <a:t>прасади</a:t>
            </a:r>
            <a:r>
              <a:rPr lang="sr-Latn-CS" sz="2400" dirty="0" smtClean="0"/>
              <a:t>: A. femoralis, код свиња A. coccygealis</a:t>
            </a:r>
            <a:r>
              <a:rPr lang="en-US" sz="2332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  <a:endParaRPr lang="en-US" sz="2332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3265"/>
              </a:lnSpc>
            </a:pPr>
            <a:endParaRPr lang="en-US" sz="2332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255</Words>
  <Application>Microsoft Office PowerPoint</Application>
  <PresentationFormat>Custom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Cakerolli Bold</vt:lpstr>
      <vt:lpstr>Open Sans Bold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Pulzus megállapítása</dc:title>
  <dc:creator>agota</dc:creator>
  <cp:lastModifiedBy>User</cp:lastModifiedBy>
  <cp:revision>3</cp:revision>
  <dcterms:created xsi:type="dcterms:W3CDTF">2006-08-16T00:00:00Z</dcterms:created>
  <dcterms:modified xsi:type="dcterms:W3CDTF">2026-04-11T10:48:21Z</dcterms:modified>
  <dc:identifier>DAG_NEH8LTw</dc:identifier>
</cp:coreProperties>
</file>