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Open Sans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29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10" Type="http://schemas.openxmlformats.org/officeDocument/2006/relationships/image" Target="../media/image12.sv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Xm-io6RNTtw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1.jpe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1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hyperlink" Target="https://lovakert-elunk4.webnode.hu/a-lo-jarmodjai/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hyperlink" Target="https://wordwall.net/sr/resource/11033248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2"/>
            <a:stretch>
              <a:fillRect t="-27788" r="-14868" b="-496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573560" y="3194374"/>
            <a:ext cx="5622370" cy="246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70"/>
              </a:lnSpc>
              <a:spcBef>
                <a:spcPct val="0"/>
              </a:spcBef>
            </a:pPr>
            <a:r>
              <a:rPr lang="en-US" sz="7122">
                <a:solidFill>
                  <a:srgbClr val="FAFAFA"/>
                </a:solidFill>
                <a:latin typeface="RoxboroughCF"/>
                <a:ea typeface="RoxboroughCF"/>
                <a:cs typeface="RoxboroughCF"/>
                <a:sym typeface="RoxboroughCF"/>
              </a:rPr>
              <a:t>Кретање коња</a:t>
            </a:r>
          </a:p>
        </p:txBody>
      </p:sp>
      <p:sp>
        <p:nvSpPr>
          <p:cNvPr id="4" name="Freeform 4"/>
          <p:cNvSpPr/>
          <p:nvPr/>
        </p:nvSpPr>
        <p:spPr>
          <a:xfrm>
            <a:off x="13524609" y="8333807"/>
            <a:ext cx="4763391" cy="1848987"/>
          </a:xfrm>
          <a:custGeom>
            <a:avLst/>
            <a:gdLst/>
            <a:ahLst/>
            <a:cxnLst/>
            <a:rect l="l" t="t" r="r" b="b"/>
            <a:pathLst>
              <a:path w="4763391" h="1848987">
                <a:moveTo>
                  <a:pt x="0" y="0"/>
                </a:moveTo>
                <a:lnTo>
                  <a:pt x="4763391" y="0"/>
                </a:lnTo>
                <a:lnTo>
                  <a:pt x="4763391" y="1848986"/>
                </a:lnTo>
                <a:lnTo>
                  <a:pt x="0" y="1848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75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724609"/>
            <a:ext cx="6854000" cy="1562391"/>
          </a:xfrm>
          <a:custGeom>
            <a:avLst/>
            <a:gdLst/>
            <a:ahLst/>
            <a:cxnLst/>
            <a:rect l="l" t="t" r="r" b="b"/>
            <a:pathLst>
              <a:path w="6854000" h="1562391">
                <a:moveTo>
                  <a:pt x="0" y="0"/>
                </a:moveTo>
                <a:lnTo>
                  <a:pt x="6854000" y="0"/>
                </a:lnTo>
                <a:lnTo>
                  <a:pt x="6854000" y="1562391"/>
                </a:lnTo>
                <a:lnTo>
                  <a:pt x="0" y="1562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259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4"/>
            <a:stretch>
              <a:fillRect t="-27788" r="-14868" b="-4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3483" y="328386"/>
            <a:ext cx="16721035" cy="9844199"/>
          </a:xfrm>
          <a:custGeom>
            <a:avLst/>
            <a:gdLst/>
            <a:ahLst/>
            <a:cxnLst/>
            <a:rect l="l" t="t" r="r" b="b"/>
            <a:pathLst>
              <a:path w="16721035" h="9844199">
                <a:moveTo>
                  <a:pt x="0" y="0"/>
                </a:moveTo>
                <a:lnTo>
                  <a:pt x="16721034" y="0"/>
                </a:lnTo>
                <a:lnTo>
                  <a:pt x="16721034" y="9844199"/>
                </a:lnTo>
                <a:lnTo>
                  <a:pt x="0" y="9844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118" t="-66323" r="-8599" b="-3362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85335" y="3711403"/>
            <a:ext cx="4862595" cy="3240659"/>
          </a:xfrm>
          <a:custGeom>
            <a:avLst/>
            <a:gdLst/>
            <a:ahLst/>
            <a:cxnLst/>
            <a:rect l="l" t="t" r="r" b="b"/>
            <a:pathLst>
              <a:path w="4862595" h="3240659">
                <a:moveTo>
                  <a:pt x="0" y="0"/>
                </a:moveTo>
                <a:lnTo>
                  <a:pt x="4862595" y="0"/>
                </a:lnTo>
                <a:lnTo>
                  <a:pt x="4862595" y="3240659"/>
                </a:lnTo>
                <a:lnTo>
                  <a:pt x="0" y="32406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073.333"/>
                </p14:media>
              </p:ext>
            </p:extLst>
          </p:nvPr>
        </p:nvPicPr>
        <p:blipFill>
          <a:blip r:embed="rId7"/>
          <a:srcRect t="35215" b="25268"/>
          <a:stretch>
            <a:fillRect/>
          </a:stretch>
        </p:blipFill>
        <p:spPr>
          <a:xfrm>
            <a:off x="10599378" y="2544553"/>
            <a:ext cx="4629150" cy="325199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0599378" y="5331732"/>
            <a:ext cx="5022843" cy="3174775"/>
          </a:xfrm>
          <a:custGeom>
            <a:avLst/>
            <a:gdLst/>
            <a:ahLst/>
            <a:cxnLst/>
            <a:rect l="l" t="t" r="r" b="b"/>
            <a:pathLst>
              <a:path w="5022843" h="3174775">
                <a:moveTo>
                  <a:pt x="0" y="0"/>
                </a:moveTo>
                <a:lnTo>
                  <a:pt x="5022843" y="0"/>
                </a:lnTo>
                <a:lnTo>
                  <a:pt x="5022843" y="3174776"/>
                </a:lnTo>
                <a:lnTo>
                  <a:pt x="0" y="31747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43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28780" y="195036"/>
            <a:ext cx="6487120" cy="120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70"/>
              </a:lnSpc>
            </a:pPr>
            <a:r>
              <a:rPr lang="en-US" sz="712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Врсте кретања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12633" y="1244354"/>
            <a:ext cx="11191475" cy="120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70"/>
              </a:lnSpc>
              <a:spcBef>
                <a:spcPct val="0"/>
              </a:spcBef>
            </a:pPr>
            <a:r>
              <a:rPr lang="en-US" sz="7122" u="sng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Позиционо кретање: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1357" y="2775489"/>
            <a:ext cx="7987013" cy="511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57477" lvl="1" indent="-628738" algn="l">
              <a:lnSpc>
                <a:spcPts val="8154"/>
              </a:lnSpc>
              <a:buFont typeface="Arial"/>
              <a:buChar char="•"/>
            </a:pPr>
            <a:r>
              <a:rPr lang="en-US" sz="5824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лежање, </a:t>
            </a:r>
          </a:p>
          <a:p>
            <a:pPr marL="1257477" lvl="1" indent="-628738" algn="l">
              <a:lnSpc>
                <a:spcPts val="8154"/>
              </a:lnSpc>
              <a:buFont typeface="Arial"/>
              <a:buChar char="•"/>
            </a:pPr>
            <a:r>
              <a:rPr lang="en-US" sz="5824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ваљање,</a:t>
            </a:r>
          </a:p>
          <a:p>
            <a:pPr marL="1257477" lvl="1" indent="-628738" algn="l">
              <a:lnSpc>
                <a:spcPts val="8154"/>
              </a:lnSpc>
              <a:buFont typeface="Arial"/>
              <a:buChar char="•"/>
            </a:pPr>
            <a:r>
              <a:rPr lang="en-US" sz="5824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устајање,</a:t>
            </a:r>
          </a:p>
          <a:p>
            <a:pPr marL="1257477" lvl="1" indent="-628738" algn="l">
              <a:lnSpc>
                <a:spcPts val="8154"/>
              </a:lnSpc>
              <a:buFont typeface="Arial"/>
              <a:buChar char="•"/>
            </a:pPr>
            <a:r>
              <a:rPr lang="en-US" sz="5824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пропињање</a:t>
            </a:r>
          </a:p>
          <a:p>
            <a:pPr marL="1257477" lvl="1" indent="-628738" algn="l">
              <a:lnSpc>
                <a:spcPts val="8154"/>
              </a:lnSpc>
              <a:buFont typeface="Arial"/>
              <a:buChar char="•"/>
            </a:pPr>
            <a:r>
              <a:rPr lang="en-US" sz="5824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удањање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8420783"/>
            <a:ext cx="17862723" cy="158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75"/>
              </a:lnSpc>
              <a:spcBef>
                <a:spcPct val="0"/>
              </a:spcBef>
            </a:pPr>
            <a:r>
              <a:rPr lang="en-US" sz="455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У овом случају, коњ „само“ мења свој положај, али у основи не мења место, не креће се даље.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4"/>
            <a:stretch>
              <a:fillRect t="-27788" r="-14868" b="-4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3355" y="328386"/>
            <a:ext cx="20465027" cy="9681706"/>
          </a:xfrm>
          <a:custGeom>
            <a:avLst/>
            <a:gdLst/>
            <a:ahLst/>
            <a:cxnLst/>
            <a:rect l="l" t="t" r="r" b="b"/>
            <a:pathLst>
              <a:path w="20465027" h="9681706">
                <a:moveTo>
                  <a:pt x="0" y="0"/>
                </a:moveTo>
                <a:lnTo>
                  <a:pt x="20465028" y="0"/>
                </a:lnTo>
                <a:lnTo>
                  <a:pt x="20465028" y="9681706"/>
                </a:lnTo>
                <a:lnTo>
                  <a:pt x="0" y="9681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3842" b="-3753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199" y="4657963"/>
            <a:ext cx="14712080" cy="500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40"/>
              </a:lnSpc>
              <a:spcBef>
                <a:spcPct val="0"/>
              </a:spcBef>
            </a:pPr>
            <a:r>
              <a:rPr lang="en-US" sz="474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Основни покрети хода:</a:t>
            </a:r>
          </a:p>
          <a:p>
            <a:pPr marL="0" lvl="0" indent="0" algn="l">
              <a:lnSpc>
                <a:spcPts val="6640"/>
              </a:lnSpc>
              <a:spcBef>
                <a:spcPct val="0"/>
              </a:spcBef>
            </a:pPr>
            <a:r>
              <a:rPr lang="en-US" sz="4743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Ход Кас Галоп</a:t>
            </a:r>
          </a:p>
          <a:p>
            <a:pPr marL="0" lvl="0" indent="0" algn="l">
              <a:lnSpc>
                <a:spcPts val="6640"/>
              </a:lnSpc>
              <a:spcBef>
                <a:spcPct val="0"/>
              </a:spcBef>
            </a:pPr>
            <a:r>
              <a:rPr lang="en-US" sz="474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Ходање је такође званичан начин ходања.</a:t>
            </a:r>
          </a:p>
          <a:p>
            <a:pPr marL="0" lvl="0" indent="0" algn="ctr">
              <a:lnSpc>
                <a:spcPts val="6640"/>
              </a:lnSpc>
              <a:spcBef>
                <a:spcPct val="0"/>
              </a:spcBef>
            </a:pPr>
            <a:r>
              <a:rPr lang="en-US" sz="474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Облик редовног кретања померања:</a:t>
            </a:r>
          </a:p>
          <a:p>
            <a:pPr marL="0" lvl="0" indent="0" algn="ctr">
              <a:lnSpc>
                <a:spcPts val="6640"/>
              </a:lnSpc>
              <a:spcBef>
                <a:spcPct val="0"/>
              </a:spcBef>
            </a:pPr>
            <a:r>
              <a:rPr lang="en-US" sz="474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 1. скок, 2. пливање, 3. корак уназад. </a:t>
            </a:r>
          </a:p>
          <a:p>
            <a:pPr marL="0" lvl="0" indent="0" algn="ctr">
              <a:lnSpc>
                <a:spcPts val="6640"/>
              </a:lnSpc>
              <a:spcBef>
                <a:spcPct val="0"/>
              </a:spcBef>
            </a:pPr>
            <a:r>
              <a:rPr lang="en-US" sz="474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Обарање не називамо регуларним покретом.</a:t>
            </a:r>
          </a:p>
        </p:txBody>
      </p:sp>
      <p:sp>
        <p:nvSpPr>
          <p:cNvPr id="5" name="Freeform 5"/>
          <p:cNvSpPr/>
          <p:nvPr/>
        </p:nvSpPr>
        <p:spPr>
          <a:xfrm>
            <a:off x="6279937" y="2585959"/>
            <a:ext cx="5728126" cy="3604435"/>
          </a:xfrm>
          <a:custGeom>
            <a:avLst/>
            <a:gdLst/>
            <a:ahLst/>
            <a:cxnLst/>
            <a:rect l="l" t="t" r="r" b="b"/>
            <a:pathLst>
              <a:path w="5728126" h="3604435">
                <a:moveTo>
                  <a:pt x="0" y="0"/>
                </a:moveTo>
                <a:lnTo>
                  <a:pt x="5728126" y="0"/>
                </a:lnTo>
                <a:lnTo>
                  <a:pt x="5728126" y="3604436"/>
                </a:lnTo>
                <a:lnTo>
                  <a:pt x="0" y="3604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480" t="-18319" r="-13441" b="-6572"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499" t="26613" r="32799"/>
          <a:stretch>
            <a:fillRect/>
          </a:stretch>
        </p:blipFill>
        <p:spPr>
          <a:xfrm>
            <a:off x="12008063" y="2585959"/>
            <a:ext cx="5736794" cy="3604435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2970905" y="6320201"/>
            <a:ext cx="4773952" cy="3618028"/>
          </a:xfrm>
          <a:custGeom>
            <a:avLst/>
            <a:gdLst/>
            <a:ahLst/>
            <a:cxnLst/>
            <a:rect l="l" t="t" r="r" b="b"/>
            <a:pathLst>
              <a:path w="4773952" h="3618028">
                <a:moveTo>
                  <a:pt x="0" y="0"/>
                </a:moveTo>
                <a:lnTo>
                  <a:pt x="4773952" y="0"/>
                </a:lnTo>
                <a:lnTo>
                  <a:pt x="4773952" y="3618028"/>
                </a:lnTo>
                <a:lnTo>
                  <a:pt x="0" y="36180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4536" t="-35097" r="-33380" b="-5086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44013" y="8996619"/>
            <a:ext cx="726892" cy="523362"/>
          </a:xfrm>
          <a:custGeom>
            <a:avLst/>
            <a:gdLst/>
            <a:ahLst/>
            <a:cxnLst/>
            <a:rect l="l" t="t" r="r" b="b"/>
            <a:pathLst>
              <a:path w="726892" h="523362">
                <a:moveTo>
                  <a:pt x="0" y="0"/>
                </a:moveTo>
                <a:lnTo>
                  <a:pt x="726892" y="0"/>
                </a:lnTo>
                <a:lnTo>
                  <a:pt x="726892" y="523362"/>
                </a:lnTo>
                <a:lnTo>
                  <a:pt x="0" y="5233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428780" y="195036"/>
            <a:ext cx="6487120" cy="120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70"/>
              </a:lnSpc>
              <a:spcBef>
                <a:spcPct val="0"/>
              </a:spcBef>
            </a:pPr>
            <a:r>
              <a:rPr lang="en-US" sz="712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Врсте кретања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10401" y="1290486"/>
            <a:ext cx="12123877" cy="1051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97"/>
              </a:lnSpc>
              <a:spcBef>
                <a:spcPct val="0"/>
              </a:spcBef>
            </a:pPr>
            <a:r>
              <a:rPr lang="en-US" sz="6212" u="sng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Покрети померања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2"/>
            <a:stretch>
              <a:fillRect t="-27788" r="-14868" b="-4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12997" y="635127"/>
            <a:ext cx="20024607" cy="9470749"/>
          </a:xfrm>
          <a:custGeom>
            <a:avLst/>
            <a:gdLst/>
            <a:ahLst/>
            <a:cxnLst/>
            <a:rect l="l" t="t" r="r" b="b"/>
            <a:pathLst>
              <a:path w="20024607" h="9470749">
                <a:moveTo>
                  <a:pt x="0" y="0"/>
                </a:moveTo>
                <a:lnTo>
                  <a:pt x="20024607" y="0"/>
                </a:lnTo>
                <a:lnTo>
                  <a:pt x="20024607" y="9470749"/>
                </a:lnTo>
                <a:lnTo>
                  <a:pt x="0" y="94707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561" b="-3987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1992" y="1982468"/>
            <a:ext cx="16296968" cy="579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1519" lvl="1" indent="-435760" algn="just">
              <a:lnSpc>
                <a:spcPts val="7750"/>
              </a:lnSpc>
              <a:buAutoNum type="arabicPeriod"/>
            </a:pPr>
            <a:r>
              <a:rPr lang="en-US" sz="4036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Постављање на тло - редослед стопала различитих ходова се одређује на основу ове фазе.</a:t>
            </a:r>
          </a:p>
          <a:p>
            <a:pPr marL="871519" lvl="1" indent="-435760" algn="just">
              <a:lnSpc>
                <a:spcPts val="7750"/>
              </a:lnSpc>
              <a:buAutoNum type="arabicPeriod"/>
            </a:pPr>
            <a:r>
              <a:rPr lang="en-US" sz="4036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Оптерећење</a:t>
            </a:r>
          </a:p>
          <a:p>
            <a:pPr marL="871519" lvl="1" indent="-435760" algn="just">
              <a:lnSpc>
                <a:spcPts val="7750"/>
              </a:lnSpc>
              <a:buAutoNum type="arabicPeriod"/>
            </a:pPr>
            <a:r>
              <a:rPr lang="en-US" sz="4036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Померање тежине</a:t>
            </a:r>
          </a:p>
          <a:p>
            <a:pPr marL="871519" lvl="1" indent="-435760" algn="just">
              <a:lnSpc>
                <a:spcPts val="7750"/>
              </a:lnSpc>
              <a:buAutoNum type="arabicPeriod"/>
            </a:pPr>
            <a:r>
              <a:rPr lang="en-US" sz="4036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Подизање са земље</a:t>
            </a:r>
          </a:p>
          <a:p>
            <a:pPr marL="871519" lvl="1" indent="-435760" algn="just">
              <a:lnSpc>
                <a:spcPts val="7750"/>
              </a:lnSpc>
              <a:buAutoNum type="arabicPeriod"/>
            </a:pPr>
            <a:r>
              <a:rPr lang="en-US" sz="4036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Пренос у ваздуху</a:t>
            </a:r>
          </a:p>
        </p:txBody>
      </p:sp>
      <p:sp>
        <p:nvSpPr>
          <p:cNvPr id="5" name="Freeform 5"/>
          <p:cNvSpPr/>
          <p:nvPr/>
        </p:nvSpPr>
        <p:spPr>
          <a:xfrm>
            <a:off x="7440553" y="3850183"/>
            <a:ext cx="4649078" cy="3082867"/>
          </a:xfrm>
          <a:custGeom>
            <a:avLst/>
            <a:gdLst/>
            <a:ahLst/>
            <a:cxnLst/>
            <a:rect l="l" t="t" r="r" b="b"/>
            <a:pathLst>
              <a:path w="4649078" h="3082867">
                <a:moveTo>
                  <a:pt x="0" y="0"/>
                </a:moveTo>
                <a:lnTo>
                  <a:pt x="4649078" y="0"/>
                </a:lnTo>
                <a:lnTo>
                  <a:pt x="4649078" y="3082868"/>
                </a:lnTo>
                <a:lnTo>
                  <a:pt x="0" y="3082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212" r="-19985" b="-180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89631" y="3864440"/>
            <a:ext cx="4969330" cy="3054355"/>
          </a:xfrm>
          <a:custGeom>
            <a:avLst/>
            <a:gdLst/>
            <a:ahLst/>
            <a:cxnLst/>
            <a:rect l="l" t="t" r="r" b="b"/>
            <a:pathLst>
              <a:path w="4969330" h="3054355">
                <a:moveTo>
                  <a:pt x="0" y="0"/>
                </a:moveTo>
                <a:lnTo>
                  <a:pt x="4969330" y="0"/>
                </a:lnTo>
                <a:lnTo>
                  <a:pt x="4969330" y="3054354"/>
                </a:lnTo>
                <a:lnTo>
                  <a:pt x="0" y="3054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39" t="-14046" r="-40511" b="-2391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49233" y="6918794"/>
            <a:ext cx="5070659" cy="3010100"/>
          </a:xfrm>
          <a:custGeom>
            <a:avLst/>
            <a:gdLst/>
            <a:ahLst/>
            <a:cxnLst/>
            <a:rect l="l" t="t" r="r" b="b"/>
            <a:pathLst>
              <a:path w="5070659" h="3010100">
                <a:moveTo>
                  <a:pt x="0" y="0"/>
                </a:moveTo>
                <a:lnTo>
                  <a:pt x="5070659" y="0"/>
                </a:lnTo>
                <a:lnTo>
                  <a:pt x="5070659" y="3010101"/>
                </a:lnTo>
                <a:lnTo>
                  <a:pt x="0" y="3010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420" r="-12460" b="-1738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555155" y="715296"/>
            <a:ext cx="6381274" cy="1051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97"/>
              </a:lnSpc>
              <a:spcBef>
                <a:spcPct val="0"/>
              </a:spcBef>
            </a:pPr>
            <a:r>
              <a:rPr lang="en-US" sz="621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Фазе кретања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23617" y="1627356"/>
            <a:ext cx="12951380" cy="631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01"/>
              </a:lnSpc>
              <a:spcBef>
                <a:spcPct val="0"/>
              </a:spcBef>
            </a:pPr>
            <a:r>
              <a:rPr lang="en-US" sz="3644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Приликом анализе фаза кретања, испитујемо једну ногу!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5000">
              <a:srgbClr val="1EBDA5">
                <a:alpha val="100000"/>
              </a:srgbClr>
            </a:gs>
            <a:gs pos="50000">
              <a:srgbClr val="E26A00">
                <a:alpha val="100000"/>
              </a:srgbClr>
            </a:gs>
            <a:gs pos="85000">
              <a:srgbClr val="FFE046">
                <a:alpha val="100000"/>
              </a:srgbClr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1483" y="715772"/>
            <a:ext cx="18686219" cy="9209419"/>
          </a:xfrm>
          <a:custGeom>
            <a:avLst/>
            <a:gdLst/>
            <a:ahLst/>
            <a:cxnLst/>
            <a:rect l="l" t="t" r="r" b="b"/>
            <a:pathLst>
              <a:path w="18686219" h="9209419">
                <a:moveTo>
                  <a:pt x="0" y="0"/>
                </a:moveTo>
                <a:lnTo>
                  <a:pt x="18686219" y="0"/>
                </a:lnTo>
                <a:lnTo>
                  <a:pt x="18686219" y="9209419"/>
                </a:lnTo>
                <a:lnTo>
                  <a:pt x="0" y="9209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96" t="-84069" b="-3587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44833" y="578799"/>
            <a:ext cx="17709093" cy="789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30"/>
              </a:lnSpc>
              <a:spcBef>
                <a:spcPct val="0"/>
              </a:spcBef>
            </a:pPr>
            <a:r>
              <a:rPr lang="en-US" sz="602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Корак</a:t>
            </a:r>
          </a:p>
          <a:p>
            <a:pPr marL="0" lvl="0" indent="0" algn="ctr">
              <a:lnSpc>
                <a:spcPts val="1991"/>
              </a:lnSpc>
              <a:spcBef>
                <a:spcPct val="0"/>
              </a:spcBef>
            </a:pPr>
            <a:endParaRPr lang="en-US" sz="6022" b="1">
              <a:solidFill>
                <a:srgbClr val="7E3B2D"/>
              </a:solidFill>
              <a:latin typeface="RoxboroughCF Bold"/>
              <a:ea typeface="RoxboroughCF Bold"/>
              <a:cs typeface="RoxboroughCF Bold"/>
              <a:sym typeface="RoxboroughCF Bold"/>
            </a:endParaRPr>
          </a:p>
          <a:p>
            <a:pPr marL="0" lvl="0" indent="0" algn="ctr">
              <a:lnSpc>
                <a:spcPts val="5351"/>
              </a:lnSpc>
              <a:spcBef>
                <a:spcPct val="0"/>
              </a:spcBef>
            </a:pPr>
            <a:r>
              <a:rPr lang="en-US" sz="3822" b="1" u="sng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Најчешће коришћени природни ход коња</a:t>
            </a:r>
          </a:p>
          <a:p>
            <a:pPr marL="825204" lvl="1" indent="-412602" algn="ctr">
              <a:lnSpc>
                <a:spcPts val="5351"/>
              </a:lnSpc>
              <a:spcBef>
                <a:spcPct val="0"/>
              </a:spcBef>
              <a:buFont typeface="Arial"/>
              <a:buChar char="•"/>
            </a:pPr>
            <a:r>
              <a:rPr lang="en-US" sz="3822" b="1" u="sng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4-тактни (чују се четири откуцаја копита/топтање о земљу), </a:t>
            </a:r>
          </a:p>
          <a:p>
            <a:pPr marL="825204" lvl="1" indent="-412602" algn="ctr">
              <a:lnSpc>
                <a:spcPts val="5351"/>
              </a:lnSpc>
              <a:spcBef>
                <a:spcPct val="0"/>
              </a:spcBef>
              <a:buFont typeface="Arial"/>
              <a:buChar char="•"/>
            </a:pPr>
            <a:r>
              <a:rPr lang="en-US" sz="3822" b="1" u="sng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без фазе лебдења (када ниједно стопало не додирује тло), </a:t>
            </a:r>
          </a:p>
          <a:p>
            <a:pPr marL="825204" lvl="1" indent="-412602" algn="ctr">
              <a:lnSpc>
                <a:spcPts val="5351"/>
              </a:lnSpc>
              <a:spcBef>
                <a:spcPct val="0"/>
              </a:spcBef>
              <a:buFont typeface="Arial"/>
              <a:buChar char="•"/>
            </a:pPr>
            <a:r>
              <a:rPr lang="en-US" sz="3822" b="1" u="sng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брзина 6-8 км/х, </a:t>
            </a:r>
          </a:p>
          <a:p>
            <a:pPr marL="825204" lvl="1" indent="-412602" algn="just">
              <a:lnSpc>
                <a:spcPts val="6918"/>
              </a:lnSpc>
              <a:spcBef>
                <a:spcPct val="0"/>
              </a:spcBef>
              <a:buFont typeface="Arial"/>
              <a:buChar char="•"/>
            </a:pPr>
            <a:r>
              <a:rPr lang="en-US" sz="3822" b="1" u="sng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дужина корака 1,5-2,2 м, </a:t>
            </a:r>
          </a:p>
          <a:p>
            <a:pPr marL="825204" lvl="1" indent="-412602" algn="ctr">
              <a:lnSpc>
                <a:spcPts val="5351"/>
              </a:lnSpc>
              <a:spcBef>
                <a:spcPct val="0"/>
              </a:spcBef>
              <a:buFont typeface="Arial"/>
              <a:buChar char="•"/>
            </a:pPr>
            <a:r>
              <a:rPr lang="en-US" sz="3822" b="1" u="sng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Редослед стопала: Лево задње – Лево предње – Десно задње – Десно предње, </a:t>
            </a:r>
          </a:p>
          <a:p>
            <a:pPr marL="0" lvl="0" indent="0" algn="just">
              <a:lnSpc>
                <a:spcPts val="6918"/>
              </a:lnSpc>
              <a:spcBef>
                <a:spcPct val="0"/>
              </a:spcBef>
            </a:pPr>
            <a:r>
              <a:rPr lang="en-US" sz="3822" b="1" u="sng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Добар корак је:  живахан, опуштен, флексибилан, прав, усмерен напред и навише.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4833" y="8903975"/>
            <a:ext cx="15172968" cy="56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81"/>
              </a:lnSpc>
              <a:spcBef>
                <a:spcPct val="0"/>
              </a:spcBef>
            </a:pPr>
            <a:r>
              <a:rPr lang="en-US" sz="327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Врсте: слободан корак, средњи корак, сакупљени корак, продужени корак.</a:t>
            </a:r>
          </a:p>
        </p:txBody>
      </p:sp>
      <p:sp>
        <p:nvSpPr>
          <p:cNvPr id="5" name="Freeform 5">
            <a:hlinkClick r:id="rId3" tooltip="https://www.youtube.com/shorts/Xm-io6RNTtw"/>
          </p:cNvPr>
          <p:cNvSpPr/>
          <p:nvPr/>
        </p:nvSpPr>
        <p:spPr>
          <a:xfrm>
            <a:off x="13858016" y="3442858"/>
            <a:ext cx="3401284" cy="3401284"/>
          </a:xfrm>
          <a:custGeom>
            <a:avLst/>
            <a:gdLst/>
            <a:ahLst/>
            <a:cxnLst/>
            <a:rect l="l" t="t" r="r" b="b"/>
            <a:pathLst>
              <a:path w="3401284" h="3401284">
                <a:moveTo>
                  <a:pt x="0" y="0"/>
                </a:moveTo>
                <a:lnTo>
                  <a:pt x="3401284" y="0"/>
                </a:lnTo>
                <a:lnTo>
                  <a:pt x="3401284" y="3401284"/>
                </a:lnTo>
                <a:lnTo>
                  <a:pt x="0" y="3401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4"/>
            <a:stretch>
              <a:fillRect t="-27788" r="-14868" b="-4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89978" y="189452"/>
            <a:ext cx="20356447" cy="9908095"/>
          </a:xfrm>
          <a:custGeom>
            <a:avLst/>
            <a:gdLst/>
            <a:ahLst/>
            <a:cxnLst/>
            <a:rect l="l" t="t" r="r" b="b"/>
            <a:pathLst>
              <a:path w="20356447" h="9908095">
                <a:moveTo>
                  <a:pt x="0" y="0"/>
                </a:moveTo>
                <a:lnTo>
                  <a:pt x="20356447" y="0"/>
                </a:lnTo>
                <a:lnTo>
                  <a:pt x="20356447" y="9908096"/>
                </a:lnTo>
                <a:lnTo>
                  <a:pt x="0" y="9908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6160" b="-39292"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0" end="789.292"/>
                </p14:media>
              </p:ext>
            </p:extLst>
          </p:nvPr>
        </p:nvPicPr>
        <p:blipFill>
          <a:blip r:embed="rId6"/>
          <a:srcRect l="16890" t="5294" b="5294"/>
          <a:stretch>
            <a:fillRect/>
          </a:stretch>
        </p:blipFill>
        <p:spPr>
          <a:xfrm>
            <a:off x="10205751" y="331737"/>
            <a:ext cx="7293216" cy="441353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1538704" y="5463987"/>
            <a:ext cx="5526782" cy="4104030"/>
          </a:xfrm>
          <a:custGeom>
            <a:avLst/>
            <a:gdLst/>
            <a:ahLst/>
            <a:cxnLst/>
            <a:rect l="l" t="t" r="r" b="b"/>
            <a:pathLst>
              <a:path w="5526782" h="4104030">
                <a:moveTo>
                  <a:pt x="0" y="0"/>
                </a:moveTo>
                <a:lnTo>
                  <a:pt x="5526781" y="0"/>
                </a:lnTo>
                <a:lnTo>
                  <a:pt x="5526781" y="4104031"/>
                </a:lnTo>
                <a:lnTo>
                  <a:pt x="0" y="410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191" t="-9759" r="-12362" b="-74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1718" y="94202"/>
            <a:ext cx="11672383" cy="849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48"/>
              </a:lnSpc>
              <a:spcBef>
                <a:spcPct val="0"/>
              </a:spcBef>
            </a:pPr>
            <a:r>
              <a:rPr lang="en-US" sz="48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Кас </a:t>
            </a:r>
          </a:p>
          <a:p>
            <a:pPr marL="522634" lvl="1" indent="-261317" algn="just">
              <a:lnSpc>
                <a:spcPts val="4502"/>
              </a:lnSpc>
              <a:spcBef>
                <a:spcPct val="0"/>
              </a:spcBef>
              <a:buFont typeface="Arial"/>
              <a:buChar char="•"/>
            </a:pPr>
            <a:r>
              <a:rPr lang="en-US" sz="24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Двотактни ход</a:t>
            </a:r>
          </a:p>
          <a:p>
            <a:pPr marL="522634" lvl="1" indent="-261317" algn="just">
              <a:lnSpc>
                <a:spcPts val="4502"/>
              </a:lnSpc>
              <a:spcBef>
                <a:spcPct val="0"/>
              </a:spcBef>
              <a:buFont typeface="Arial"/>
              <a:buChar char="•"/>
            </a:pPr>
            <a:r>
              <a:rPr lang="en-US" sz="24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Има лебдећу фазу, </a:t>
            </a:r>
          </a:p>
          <a:p>
            <a:pPr marL="522634" lvl="1" indent="-261317" algn="just">
              <a:lnSpc>
                <a:spcPts val="4502"/>
              </a:lnSpc>
              <a:spcBef>
                <a:spcPct val="0"/>
              </a:spcBef>
              <a:buFont typeface="Arial"/>
              <a:buChar char="•"/>
            </a:pPr>
            <a:r>
              <a:rPr lang="en-US" sz="24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Брзина 10-17 км/х,</a:t>
            </a:r>
          </a:p>
          <a:p>
            <a:pPr marL="522634" lvl="1" indent="-261317" algn="just">
              <a:lnSpc>
                <a:spcPts val="4502"/>
              </a:lnSpc>
              <a:spcBef>
                <a:spcPct val="0"/>
              </a:spcBef>
              <a:buFont typeface="Arial"/>
              <a:buChar char="•"/>
            </a:pPr>
            <a:r>
              <a:rPr lang="en-US" sz="24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Дужина корака (0)2-3(6)м. </a:t>
            </a:r>
          </a:p>
          <a:p>
            <a:pPr marL="0" lvl="0" indent="0" algn="just">
              <a:lnSpc>
                <a:spcPts val="4502"/>
              </a:lnSpc>
              <a:spcBef>
                <a:spcPct val="0"/>
              </a:spcBef>
            </a:pPr>
            <a:r>
              <a:rPr lang="en-US" sz="24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Редослед ногу: Лева задња + Десна предња – Лебдеће –</a:t>
            </a:r>
          </a:p>
          <a:p>
            <a:pPr marL="0" lvl="0" indent="0" algn="just">
              <a:lnSpc>
                <a:spcPts val="5882"/>
              </a:lnSpc>
              <a:spcBef>
                <a:spcPct val="0"/>
              </a:spcBef>
            </a:pPr>
            <a:r>
              <a:rPr lang="en-US" sz="24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Десна задња + Лева предња (дијагонални парови </a:t>
            </a:r>
          </a:p>
          <a:p>
            <a:pPr marL="0" lvl="0" indent="0" algn="just">
              <a:lnSpc>
                <a:spcPts val="5882"/>
              </a:lnSpc>
              <a:spcBef>
                <a:spcPct val="0"/>
              </a:spcBef>
            </a:pPr>
            <a:r>
              <a:rPr lang="en-US" sz="24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ногу су у истој фази) Пливање и кораци уназад се одвијају овим редоследом ногу (фаза плутања је изостављена). </a:t>
            </a:r>
          </a:p>
          <a:p>
            <a:pPr marL="0" lvl="0" indent="0" algn="just">
              <a:lnSpc>
                <a:spcPts val="5882"/>
              </a:lnSpc>
              <a:spcBef>
                <a:spcPct val="0"/>
              </a:spcBef>
            </a:pPr>
            <a:r>
              <a:rPr lang="en-US" sz="24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Квалитет: флексибилан, враћа замах, праволинијски, </a:t>
            </a:r>
          </a:p>
          <a:p>
            <a:pPr marL="0" lvl="0" indent="0" algn="just">
              <a:lnSpc>
                <a:spcPts val="5882"/>
              </a:lnSpc>
              <a:spcBef>
                <a:spcPct val="0"/>
              </a:spcBef>
            </a:pPr>
            <a:r>
              <a:rPr lang="en-US" sz="24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усмерен од позади ка напред.</a:t>
            </a:r>
          </a:p>
          <a:p>
            <a:pPr marL="0" lvl="0" indent="0" algn="just">
              <a:lnSpc>
                <a:spcPts val="4502"/>
              </a:lnSpc>
              <a:spcBef>
                <a:spcPct val="0"/>
              </a:spcBef>
            </a:pPr>
            <a:r>
              <a:rPr lang="en-US" sz="24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Врсте: радни кас, средњи кас, продужени кас, сабрани кас, </a:t>
            </a:r>
          </a:p>
          <a:p>
            <a:pPr marL="0" lvl="0" indent="0" algn="just">
              <a:lnSpc>
                <a:spcPts val="4502"/>
              </a:lnSpc>
              <a:spcBef>
                <a:spcPct val="0"/>
              </a:spcBef>
            </a:pPr>
            <a:r>
              <a:rPr lang="en-US" sz="24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пијаже, пасаж.</a:t>
            </a:r>
          </a:p>
        </p:txBody>
      </p:sp>
      <p:sp>
        <p:nvSpPr>
          <p:cNvPr id="7" name="Freeform 7"/>
          <p:cNvSpPr/>
          <p:nvPr/>
        </p:nvSpPr>
        <p:spPr>
          <a:xfrm>
            <a:off x="10205751" y="8421429"/>
            <a:ext cx="883080" cy="635817"/>
          </a:xfrm>
          <a:custGeom>
            <a:avLst/>
            <a:gdLst/>
            <a:ahLst/>
            <a:cxnLst/>
            <a:rect l="l" t="t" r="r" b="b"/>
            <a:pathLst>
              <a:path w="883080" h="635817">
                <a:moveTo>
                  <a:pt x="0" y="0"/>
                </a:moveTo>
                <a:lnTo>
                  <a:pt x="883080" y="0"/>
                </a:lnTo>
                <a:lnTo>
                  <a:pt x="883080" y="635817"/>
                </a:lnTo>
                <a:lnTo>
                  <a:pt x="0" y="6358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2"/>
            <a:stretch>
              <a:fillRect t="-27788" r="-14868" b="-4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46629" y="311127"/>
            <a:ext cx="19732746" cy="9765712"/>
          </a:xfrm>
          <a:custGeom>
            <a:avLst/>
            <a:gdLst/>
            <a:ahLst/>
            <a:cxnLst/>
            <a:rect l="l" t="t" r="r" b="b"/>
            <a:pathLst>
              <a:path w="19732746" h="9765712">
                <a:moveTo>
                  <a:pt x="0" y="0"/>
                </a:moveTo>
                <a:lnTo>
                  <a:pt x="19732747" y="0"/>
                </a:lnTo>
                <a:lnTo>
                  <a:pt x="19732747" y="9765713"/>
                </a:lnTo>
                <a:lnTo>
                  <a:pt x="0" y="97657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6194" b="-2586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539005"/>
            <a:ext cx="9810302" cy="8170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97"/>
              </a:lnSpc>
              <a:spcBef>
                <a:spcPct val="0"/>
              </a:spcBef>
            </a:pPr>
            <a:r>
              <a:rPr lang="en-US" sz="621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Равански ход</a:t>
            </a:r>
          </a:p>
          <a:p>
            <a:pPr marL="844751" lvl="1" indent="-422376" algn="ctr">
              <a:lnSpc>
                <a:spcPts val="6925"/>
              </a:lnSpc>
              <a:spcBef>
                <a:spcPct val="0"/>
              </a:spcBef>
              <a:buFont typeface="Arial"/>
              <a:buChar char="•"/>
            </a:pPr>
            <a:r>
              <a:rPr lang="en-US" sz="391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Овакав ход је карактеристичан само за одређене расе коња и сматра се прихваћеним недостатком хода код њих. </a:t>
            </a:r>
          </a:p>
          <a:p>
            <a:pPr marL="0" lvl="0" indent="0" algn="just">
              <a:lnSpc>
                <a:spcPts val="4801"/>
              </a:lnSpc>
              <a:spcBef>
                <a:spcPct val="0"/>
              </a:spcBef>
            </a:pPr>
            <a:r>
              <a:rPr lang="en-US" sz="271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Двотактни је, мало бржи од каса.</a:t>
            </a:r>
          </a:p>
          <a:p>
            <a:pPr marL="736804" lvl="1" indent="-368402" algn="just">
              <a:lnSpc>
                <a:spcPts val="6040"/>
              </a:lnSpc>
              <a:spcBef>
                <a:spcPct val="0"/>
              </a:spcBef>
              <a:buFont typeface="Arial"/>
              <a:buChar char="•"/>
            </a:pPr>
            <a:r>
              <a:rPr lang="en-US" sz="341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Може се научити спајањем ногу. </a:t>
            </a:r>
          </a:p>
          <a:p>
            <a:pPr marL="736804" lvl="1" indent="-368402" algn="just">
              <a:lnSpc>
                <a:spcPts val="6040"/>
              </a:lnSpc>
              <a:spcBef>
                <a:spcPct val="0"/>
              </a:spcBef>
              <a:buFont typeface="Arial"/>
              <a:buChar char="•"/>
            </a:pPr>
            <a:r>
              <a:rPr lang="en-US" sz="341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Овако се крећу камиле и медведи. </a:t>
            </a:r>
          </a:p>
          <a:p>
            <a:pPr marL="736804" lvl="1" indent="-368402" algn="just">
              <a:lnSpc>
                <a:spcPts val="6040"/>
              </a:lnSpc>
              <a:spcBef>
                <a:spcPct val="0"/>
              </a:spcBef>
              <a:buFont typeface="Arial"/>
              <a:buChar char="•"/>
            </a:pPr>
            <a:r>
              <a:rPr lang="en-US" sz="341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Рад ногу: Леви бек + Леви предњи – Лебдећи – Десни бек + Десни предњи </a:t>
            </a:r>
          </a:p>
        </p:txBody>
      </p:sp>
      <p:sp>
        <p:nvSpPr>
          <p:cNvPr id="5" name="Freeform 5"/>
          <p:cNvSpPr/>
          <p:nvPr/>
        </p:nvSpPr>
        <p:spPr>
          <a:xfrm rot="10737882">
            <a:off x="1039754" y="2879878"/>
            <a:ext cx="716496" cy="1230036"/>
          </a:xfrm>
          <a:custGeom>
            <a:avLst/>
            <a:gdLst/>
            <a:ahLst/>
            <a:cxnLst/>
            <a:rect l="l" t="t" r="r" b="b"/>
            <a:pathLst>
              <a:path w="716496" h="1230036">
                <a:moveTo>
                  <a:pt x="0" y="0"/>
                </a:moveTo>
                <a:lnTo>
                  <a:pt x="716496" y="0"/>
                </a:lnTo>
                <a:lnTo>
                  <a:pt x="716496" y="1230037"/>
                </a:lnTo>
                <a:lnTo>
                  <a:pt x="0" y="1230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839002" y="1037436"/>
            <a:ext cx="5513131" cy="3672139"/>
          </a:xfrm>
          <a:custGeom>
            <a:avLst/>
            <a:gdLst/>
            <a:ahLst/>
            <a:cxnLst/>
            <a:rect l="l" t="t" r="r" b="b"/>
            <a:pathLst>
              <a:path w="5513131" h="3672139">
                <a:moveTo>
                  <a:pt x="0" y="0"/>
                </a:moveTo>
                <a:lnTo>
                  <a:pt x="5513131" y="0"/>
                </a:lnTo>
                <a:lnTo>
                  <a:pt x="5513131" y="3672139"/>
                </a:lnTo>
                <a:lnTo>
                  <a:pt x="0" y="36721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49656" y="5717884"/>
            <a:ext cx="4114925" cy="3703432"/>
          </a:xfrm>
          <a:custGeom>
            <a:avLst/>
            <a:gdLst/>
            <a:ahLst/>
            <a:cxnLst/>
            <a:rect l="l" t="t" r="r" b="b"/>
            <a:pathLst>
              <a:path w="4114925" h="3703432">
                <a:moveTo>
                  <a:pt x="0" y="0"/>
                </a:moveTo>
                <a:lnTo>
                  <a:pt x="4114925" y="0"/>
                </a:lnTo>
                <a:lnTo>
                  <a:pt x="4114925" y="3703433"/>
                </a:lnTo>
                <a:lnTo>
                  <a:pt x="0" y="37034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4"/>
            <a:stretch>
              <a:fillRect t="-27788" r="-14868" b="-4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9691" y="260644"/>
            <a:ext cx="21166986" cy="9765712"/>
          </a:xfrm>
          <a:custGeom>
            <a:avLst/>
            <a:gdLst/>
            <a:ahLst/>
            <a:cxnLst/>
            <a:rect l="l" t="t" r="r" b="b"/>
            <a:pathLst>
              <a:path w="21166986" h="9765712">
                <a:moveTo>
                  <a:pt x="0" y="0"/>
                </a:moveTo>
                <a:lnTo>
                  <a:pt x="21166985" y="0"/>
                </a:lnTo>
                <a:lnTo>
                  <a:pt x="21166985" y="9765712"/>
                </a:lnTo>
                <a:lnTo>
                  <a:pt x="0" y="9765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5366" b="-3138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2642" y="1396948"/>
            <a:ext cx="9694195" cy="96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57"/>
              </a:lnSpc>
            </a:pPr>
            <a:endParaRPr/>
          </a:p>
          <a:p>
            <a:pPr marL="903312" lvl="1" indent="-451656" algn="just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Тротактни је и има плутајућу фазну ротацију. </a:t>
            </a:r>
          </a:p>
          <a:p>
            <a:pPr marL="903312" lvl="1" indent="-451656" algn="just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Брзина 30 – 60 км/х, </a:t>
            </a:r>
          </a:p>
          <a:p>
            <a:pPr marL="903312" lvl="1" indent="-451656" algn="just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дужина корака 3-6 м.</a:t>
            </a:r>
          </a:p>
          <a:p>
            <a:pPr marL="903312" lvl="1" indent="-451656" algn="just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Редослед пешачења:</a:t>
            </a:r>
          </a:p>
          <a:p>
            <a:pPr marL="903312" lvl="1" indent="-451656" algn="just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1. Спољашњи задњи део </a:t>
            </a:r>
          </a:p>
          <a:p>
            <a:pPr marL="903312" lvl="1" indent="-451656" algn="just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2. Унутрашњи задњи + Спољни предњи део</a:t>
            </a:r>
          </a:p>
          <a:p>
            <a:pPr marL="903312" lvl="1" indent="-451656" algn="just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3. Унутрашњи предњи део </a:t>
            </a:r>
          </a:p>
          <a:p>
            <a:pPr marL="903312" lvl="1" indent="-451656" algn="just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4. Плутање</a:t>
            </a:r>
          </a:p>
          <a:p>
            <a:pPr marL="0" lvl="0" indent="0" algn="just">
              <a:lnSpc>
                <a:spcPts val="5857"/>
              </a:lnSpc>
              <a:spcBef>
                <a:spcPct val="0"/>
              </a:spcBef>
            </a:pPr>
            <a:endParaRPr lang="en-US" sz="4183">
              <a:solidFill>
                <a:srgbClr val="7E3B2D"/>
              </a:solidFill>
              <a:latin typeface="RoxboroughCF"/>
              <a:ea typeface="RoxboroughCF"/>
              <a:cs typeface="RoxboroughCF"/>
              <a:sym typeface="RoxboroughCF"/>
            </a:endParaRPr>
          </a:p>
          <a:p>
            <a:pPr marL="0" lvl="0" indent="0" algn="just">
              <a:lnSpc>
                <a:spcPts val="5857"/>
              </a:lnSpc>
              <a:spcBef>
                <a:spcPct val="0"/>
              </a:spcBef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[</a:t>
            </a:r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920" end="18815.455"/>
                </p14:media>
              </p:ext>
            </p:extLst>
          </p:nvPr>
        </p:nvPicPr>
        <p:blipFill>
          <a:blip r:embed="rId6"/>
          <a:srcRect r="3343"/>
          <a:stretch>
            <a:fillRect/>
          </a:stretch>
        </p:blipFill>
        <p:spPr>
          <a:xfrm>
            <a:off x="10449402" y="3170525"/>
            <a:ext cx="7234848" cy="42103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2642" y="478475"/>
            <a:ext cx="17602320" cy="189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47"/>
              </a:lnSpc>
              <a:spcBef>
                <a:spcPct val="0"/>
              </a:spcBef>
            </a:pPr>
            <a:r>
              <a:rPr lang="en-US" sz="546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Галоп</a:t>
            </a:r>
          </a:p>
          <a:p>
            <a:pPr marL="0" lvl="0" indent="0" algn="ctr">
              <a:lnSpc>
                <a:spcPts val="2292"/>
              </a:lnSpc>
              <a:spcBef>
                <a:spcPct val="0"/>
              </a:spcBef>
            </a:pPr>
            <a:endParaRPr lang="en-US" sz="5462" b="1">
              <a:solidFill>
                <a:srgbClr val="7E3B2D"/>
              </a:solidFill>
              <a:latin typeface="RoxboroughCF Bold"/>
              <a:ea typeface="RoxboroughCF Bold"/>
              <a:cs typeface="RoxboroughCF Bold"/>
              <a:sym typeface="RoxboroughCF Bold"/>
            </a:endParaRPr>
          </a:p>
          <a:p>
            <a:pPr marL="0" lvl="0" indent="0" algn="ctr">
              <a:lnSpc>
                <a:spcPts val="5104"/>
              </a:lnSpc>
              <a:spcBef>
                <a:spcPct val="0"/>
              </a:spcBef>
            </a:pPr>
            <a:r>
              <a:rPr lang="en-US" sz="3645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То је најбржи природни ход коња, енергетски ефикаснији од касачког трчања.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66530" y="9478014"/>
            <a:ext cx="13592770" cy="54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26"/>
              </a:lnSpc>
              <a:spcBef>
                <a:spcPct val="0"/>
              </a:spcBef>
            </a:pPr>
            <a:r>
              <a:rPr lang="en-US" sz="3161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Карактеристике квалитета: лагана, округла, популарна, флексибилна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2"/>
            <a:stretch>
              <a:fillRect t="-27788" r="-14868" b="-4967"/>
            </a:stretch>
          </a:blipFill>
        </p:spPr>
      </p:sp>
      <p:sp>
        <p:nvSpPr>
          <p:cNvPr id="3" name="Freeform 3">
            <a:hlinkClick r:id="rId3" tooltip="https://lovakert-elunk4.webnode.hu/a-lo-jarmodjai/"/>
          </p:cNvPr>
          <p:cNvSpPr/>
          <p:nvPr/>
        </p:nvSpPr>
        <p:spPr>
          <a:xfrm>
            <a:off x="1028700" y="772234"/>
            <a:ext cx="16695177" cy="8486066"/>
          </a:xfrm>
          <a:custGeom>
            <a:avLst/>
            <a:gdLst/>
            <a:ahLst/>
            <a:cxnLst/>
            <a:rect l="l" t="t" r="r" b="b"/>
            <a:pathLst>
              <a:path w="16695177" h="8486066">
                <a:moveTo>
                  <a:pt x="0" y="0"/>
                </a:moveTo>
                <a:lnTo>
                  <a:pt x="16695177" y="0"/>
                </a:lnTo>
                <a:lnTo>
                  <a:pt x="16695177" y="8486066"/>
                </a:lnTo>
                <a:lnTo>
                  <a:pt x="0" y="848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01" t="-95819" r="-9408" b="-4008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58440" y="2473614"/>
            <a:ext cx="16253202" cy="69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791" lvl="1" indent="-431895" algn="l">
              <a:lnSpc>
                <a:spcPts val="5601"/>
              </a:lnSpc>
              <a:buFont typeface="Arial"/>
              <a:buChar char="•"/>
            </a:pPr>
            <a:r>
              <a:rPr lang="en-US" sz="400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Pusztai Zsófia- Mesterlovász jegyzet - Nemzeti Agrár Kamara, 2019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8440" y="1100388"/>
            <a:ext cx="5492159" cy="93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7"/>
              </a:lnSpc>
            </a:pPr>
            <a:r>
              <a:rPr lang="en-US" sz="5376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Литература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996790" y="5641867"/>
            <a:ext cx="10606209" cy="1243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3645" b="1">
                <a:solidFill>
                  <a:srgbClr val="7E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Аутор: </a:t>
            </a:r>
          </a:p>
          <a:p>
            <a:pPr algn="ctr">
              <a:lnSpc>
                <a:spcPts val="4824"/>
              </a:lnSpc>
            </a:pPr>
            <a:r>
              <a:rPr lang="en-US" sz="3445" b="1">
                <a:solidFill>
                  <a:srgbClr val="7E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György Tímea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8440" y="3895540"/>
            <a:ext cx="15577580" cy="68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88" lvl="1" indent="-431794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Fotó: Saját, https://lovakert-elunk4.webnode.hu/a-lo-jarmodjai/</a:t>
            </a:r>
          </a:p>
        </p:txBody>
      </p:sp>
      <p:sp>
        <p:nvSpPr>
          <p:cNvPr id="8" name="Freeform 8"/>
          <p:cNvSpPr/>
          <p:nvPr/>
        </p:nvSpPr>
        <p:spPr>
          <a:xfrm>
            <a:off x="7558407" y="6977616"/>
            <a:ext cx="5869588" cy="1181255"/>
          </a:xfrm>
          <a:custGeom>
            <a:avLst/>
            <a:gdLst/>
            <a:ahLst/>
            <a:cxnLst/>
            <a:rect l="l" t="t" r="r" b="b"/>
            <a:pathLst>
              <a:path w="5869588" h="1181255">
                <a:moveTo>
                  <a:pt x="0" y="0"/>
                </a:moveTo>
                <a:lnTo>
                  <a:pt x="5869589" y="0"/>
                </a:lnTo>
                <a:lnTo>
                  <a:pt x="5869589" y="1181254"/>
                </a:lnTo>
                <a:lnTo>
                  <a:pt x="0" y="1181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528872">
            <a:off x="13323291" y="4669179"/>
            <a:ext cx="2275154" cy="3193198"/>
          </a:xfrm>
          <a:custGeom>
            <a:avLst/>
            <a:gdLst/>
            <a:ahLst/>
            <a:cxnLst/>
            <a:rect l="l" t="t" r="r" b="b"/>
            <a:pathLst>
              <a:path w="2275154" h="3193198">
                <a:moveTo>
                  <a:pt x="0" y="0"/>
                </a:moveTo>
                <a:lnTo>
                  <a:pt x="2275154" y="0"/>
                </a:lnTo>
                <a:lnTo>
                  <a:pt x="2275154" y="3193198"/>
                </a:lnTo>
                <a:lnTo>
                  <a:pt x="0" y="3193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132490" y="7013562"/>
            <a:ext cx="4721423" cy="995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4"/>
              </a:lnSpc>
              <a:spcBef>
                <a:spcPct val="0"/>
              </a:spcBef>
            </a:pPr>
            <a:r>
              <a:rPr lang="en-US" sz="5824" u="sng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  <a:hlinkClick r:id="rId9" tooltip="https://wordwall.net/sr/resource/110332488"/>
              </a:rPr>
              <a:t>да поновимо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</Words>
  <Application>Microsoft Office PowerPoint</Application>
  <PresentationFormat>Custom</PresentationFormat>
  <Paragraphs>73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Open Sans Bold</vt:lpstr>
      <vt:lpstr>Calibri</vt:lpstr>
      <vt:lpstr>RoxboroughCF</vt:lpstr>
      <vt:lpstr>RoxboroughCF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Кретање коња</dc:title>
  <dc:creator>agota</dc:creator>
  <cp:lastModifiedBy>Poljoprivredna skola</cp:lastModifiedBy>
  <cp:revision>2</cp:revision>
  <dcterms:created xsi:type="dcterms:W3CDTF">2006-08-16T00:00:00Z</dcterms:created>
  <dcterms:modified xsi:type="dcterms:W3CDTF">2026-03-31T14:45:11Z</dcterms:modified>
  <dc:identifier>DAHFVP-NLmE</dc:identifier>
</cp:coreProperties>
</file>