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4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Emblema One" charset="-18"/>
      <p:regular r:id="rId20"/>
    </p:embeddedFont>
    <p:embeddedFont>
      <p:font typeface="Cardo Bold" charset="-79"/>
      <p:regular r:id="rId21"/>
    </p:embeddedFont>
    <p:embeddedFont>
      <p:font typeface="Open Sans Bold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3818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aAG_ti9e8_o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microsoft.com/office/2007/relationships/media" Target="../media/VAG_tmAd_vQ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microsoft.com/office/2007/relationships/media" Target="../media/VAG_to0B6nc.mp4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hu/resource/106573911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89849" cy="10287000"/>
          </a:xfrm>
          <a:custGeom>
            <a:avLst/>
            <a:gdLst/>
            <a:ahLst/>
            <a:cxnLst/>
            <a:rect l="l" t="t" r="r" b="b"/>
            <a:pathLst>
              <a:path w="18589849" h="10287000">
                <a:moveTo>
                  <a:pt x="0" y="0"/>
                </a:moveTo>
                <a:lnTo>
                  <a:pt x="18589849" y="0"/>
                </a:lnTo>
                <a:lnTo>
                  <a:pt x="185898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990" b="-109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008859" cy="1562391"/>
          </a:xfrm>
          <a:custGeom>
            <a:avLst/>
            <a:gdLst/>
            <a:ahLst/>
            <a:cxnLst/>
            <a:rect l="l" t="t" r="r" b="b"/>
            <a:pathLst>
              <a:path w="7008859" h="1562391">
                <a:moveTo>
                  <a:pt x="0" y="0"/>
                </a:moveTo>
                <a:lnTo>
                  <a:pt x="7008859" y="0"/>
                </a:lnTo>
                <a:lnTo>
                  <a:pt x="7008859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44880" y="0"/>
            <a:ext cx="2743120" cy="1499089"/>
          </a:xfrm>
          <a:custGeom>
            <a:avLst/>
            <a:gdLst/>
            <a:ahLst/>
            <a:cxnLst/>
            <a:rect l="l" t="t" r="r" b="b"/>
            <a:pathLst>
              <a:path w="2743120" h="1499089">
                <a:moveTo>
                  <a:pt x="0" y="0"/>
                </a:moveTo>
                <a:lnTo>
                  <a:pt x="2743120" y="0"/>
                </a:lnTo>
                <a:lnTo>
                  <a:pt x="2743120" y="1499089"/>
                </a:lnTo>
                <a:lnTo>
                  <a:pt x="0" y="1499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573" b="-1857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500130" y="2071666"/>
            <a:ext cx="15430608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8000" b="1" dirty="0" err="1" smtClean="0">
                <a:solidFill>
                  <a:srgbClr val="002060"/>
                </a:solidFill>
              </a:rPr>
              <a:t>Припрема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</a:rPr>
              <a:t>коња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</a:rPr>
              <a:t>за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</a:rPr>
              <a:t>транспорт</a:t>
            </a:r>
            <a:endParaRPr lang="en-US" sz="8000" spc="580" dirty="0">
              <a:solidFill>
                <a:srgbClr val="00206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st="0.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6"/>
                </p:tgtEl>
              </p:cBhvr>
            </p:cmd>
            <p:video>
              <p:cMediaNode vol="100000" mute="1" showWhenStopped="0">
                <p:cTn id="3"/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4885608" y="5143500"/>
            <a:ext cx="8516784" cy="47906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071534"/>
            <a:ext cx="18054347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Cyrl-RS" sz="3600" dirty="0" smtClean="0">
                <a:solidFill>
                  <a:schemeClr val="bg1"/>
                </a:solidFill>
              </a:rPr>
              <a:t>О</a:t>
            </a:r>
            <a:r>
              <a:rPr lang="sr-Latn-CS" sz="3600" dirty="0" smtClean="0">
                <a:solidFill>
                  <a:schemeClr val="bg1"/>
                </a:solidFill>
              </a:rPr>
              <a:t>дведемо </a:t>
            </a:r>
            <a:r>
              <a:rPr lang="sr-Latn-CS" sz="3600" dirty="0" smtClean="0">
                <a:solidFill>
                  <a:schemeClr val="bg1"/>
                </a:solidFill>
              </a:rPr>
              <a:t>коња на приколицу за коње.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Помозите </a:t>
            </a:r>
            <a:r>
              <a:rPr lang="sr-Latn-CS" sz="3600" dirty="0" smtClean="0">
                <a:solidFill>
                  <a:schemeClr val="bg1"/>
                </a:solidFill>
              </a:rPr>
              <a:t>нам, поставите преграду и узде за коња на место.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Осигурајте </a:t>
            </a:r>
            <a:r>
              <a:rPr lang="sr-Latn-CS" sz="3600" dirty="0" smtClean="0">
                <a:solidFill>
                  <a:schemeClr val="bg1"/>
                </a:solidFill>
              </a:rPr>
              <a:t>коња карабинерима са обе стране.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Затворите </a:t>
            </a:r>
            <a:r>
              <a:rPr lang="sr-Latn-CS" sz="3600" dirty="0" smtClean="0">
                <a:solidFill>
                  <a:schemeClr val="bg1"/>
                </a:solidFill>
              </a:rPr>
              <a:t>задња врата.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Нека </a:t>
            </a:r>
            <a:r>
              <a:rPr lang="sr-Latn-CS" sz="3600" dirty="0" smtClean="0">
                <a:solidFill>
                  <a:schemeClr val="bg1"/>
                </a:solidFill>
              </a:rPr>
              <a:t>водич коња изађе кроз бочна врата.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Не </a:t>
            </a:r>
            <a:r>
              <a:rPr lang="sr-Latn-CS" sz="3600" dirty="0" smtClean="0">
                <a:solidFill>
                  <a:schemeClr val="bg1"/>
                </a:solidFill>
              </a:rPr>
              <a:t>чекајте, хајде да кренемо.</a:t>
            </a:r>
            <a:endParaRPr lang="en-US" sz="3600" spc="360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4" name="Freeform 4"/>
          <p:cNvSpPr/>
          <p:nvPr/>
        </p:nvSpPr>
        <p:spPr>
          <a:xfrm rot="-7740666" flipH="1" flipV="1">
            <a:off x="14287535" y="7080618"/>
            <a:ext cx="3437659" cy="3917560"/>
          </a:xfrm>
          <a:custGeom>
            <a:avLst/>
            <a:gdLst/>
            <a:ahLst/>
            <a:cxnLst/>
            <a:rect l="l" t="t" r="r" b="b"/>
            <a:pathLst>
              <a:path w="3437659" h="3917560">
                <a:moveTo>
                  <a:pt x="3437659" y="3917561"/>
                </a:moveTo>
                <a:lnTo>
                  <a:pt x="0" y="3917561"/>
                </a:lnTo>
                <a:lnTo>
                  <a:pt x="0" y="0"/>
                </a:lnTo>
                <a:lnTo>
                  <a:pt x="3437659" y="0"/>
                </a:lnTo>
                <a:lnTo>
                  <a:pt x="3437659" y="39175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37384" flipV="1">
            <a:off x="561613" y="7057578"/>
            <a:ext cx="3437659" cy="3917560"/>
          </a:xfrm>
          <a:custGeom>
            <a:avLst/>
            <a:gdLst/>
            <a:ahLst/>
            <a:cxnLst/>
            <a:rect l="l" t="t" r="r" b="b"/>
            <a:pathLst>
              <a:path w="3437659" h="3917560">
                <a:moveTo>
                  <a:pt x="0" y="3917560"/>
                </a:moveTo>
                <a:lnTo>
                  <a:pt x="3437659" y="3917560"/>
                </a:lnTo>
                <a:lnTo>
                  <a:pt x="3437659" y="0"/>
                </a:lnTo>
                <a:lnTo>
                  <a:pt x="0" y="0"/>
                </a:lnTo>
                <a:lnTo>
                  <a:pt x="0" y="3917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69989" y="198864"/>
            <a:ext cx="2841606" cy="2841606"/>
          </a:xfrm>
          <a:custGeom>
            <a:avLst/>
            <a:gdLst/>
            <a:ahLst/>
            <a:cxnLst/>
            <a:rect l="l" t="t" r="r" b="b"/>
            <a:pathLst>
              <a:path w="2841606" h="2841606">
                <a:moveTo>
                  <a:pt x="0" y="0"/>
                </a:moveTo>
                <a:lnTo>
                  <a:pt x="2841605" y="0"/>
                </a:lnTo>
                <a:lnTo>
                  <a:pt x="2841605" y="2841605"/>
                </a:lnTo>
                <a:lnTo>
                  <a:pt x="0" y="284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5688" y="2714608"/>
            <a:ext cx="10056085" cy="646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119" lvl="1" indent="-355560">
              <a:lnSpc>
                <a:spcPts val="4611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Неки коњи имају потешкоћа да се попну на носач коња.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11119" lvl="1" indent="-355560">
              <a:lnSpc>
                <a:spcPts val="4611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Понекад </a:t>
            </a:r>
            <a:r>
              <a:rPr lang="sr-Latn-CS" sz="3600" dirty="0" smtClean="0">
                <a:solidFill>
                  <a:schemeClr val="bg1"/>
                </a:solidFill>
              </a:rPr>
              <a:t>је довољан чврст глас отпозади, понекад је потребна додатна помоћ.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11119" lvl="1" indent="-355560">
              <a:lnSpc>
                <a:spcPts val="4611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Можемо </a:t>
            </a:r>
            <a:r>
              <a:rPr lang="sr-Latn-CS" sz="3600" dirty="0" smtClean="0">
                <a:solidFill>
                  <a:schemeClr val="bg1"/>
                </a:solidFill>
              </a:rPr>
              <a:t>га подстаћи трчећом ногом провученом испод коњске сапи.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11119" lvl="1" indent="-355560">
              <a:lnSpc>
                <a:spcPts val="4611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Ако </a:t>
            </a:r>
            <a:r>
              <a:rPr lang="sr-Latn-CS" sz="3600" dirty="0" smtClean="0">
                <a:solidFill>
                  <a:schemeClr val="bg1"/>
                </a:solidFill>
              </a:rPr>
              <a:t>је потребно, подигните и поставите предње ноге коња на рампу једну по једну док не крене задњим ногама.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11119" lvl="1" indent="-355560">
              <a:lnSpc>
                <a:spcPts val="4611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Ако </a:t>
            </a:r>
            <a:r>
              <a:rPr lang="sr-Latn-CS" sz="3600" dirty="0" smtClean="0">
                <a:solidFill>
                  <a:schemeClr val="bg1"/>
                </a:solidFill>
              </a:rPr>
              <a:t>превозите више од једног коња, увек прво ставите оног који се лакше пење.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875582">
            <a:off x="13733255" y="3799224"/>
            <a:ext cx="3203514" cy="3650728"/>
          </a:xfrm>
          <a:custGeom>
            <a:avLst/>
            <a:gdLst/>
            <a:ahLst/>
            <a:cxnLst/>
            <a:rect l="l" t="t" r="r" b="b"/>
            <a:pathLst>
              <a:path w="3203514" h="3650728">
                <a:moveTo>
                  <a:pt x="0" y="0"/>
                </a:moveTo>
                <a:lnTo>
                  <a:pt x="3203514" y="0"/>
                </a:lnTo>
                <a:lnTo>
                  <a:pt x="3203514" y="3650728"/>
                </a:lnTo>
                <a:lnTo>
                  <a:pt x="0" y="3650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11594" y="7288582"/>
            <a:ext cx="2846837" cy="2830776"/>
          </a:xfrm>
          <a:custGeom>
            <a:avLst/>
            <a:gdLst/>
            <a:ahLst/>
            <a:cxnLst/>
            <a:rect l="l" t="t" r="r" b="b"/>
            <a:pathLst>
              <a:path w="2846837" h="2830776">
                <a:moveTo>
                  <a:pt x="0" y="0"/>
                </a:moveTo>
                <a:lnTo>
                  <a:pt x="2846837" y="0"/>
                </a:lnTo>
                <a:lnTo>
                  <a:pt x="2846837" y="2830776"/>
                </a:lnTo>
                <a:lnTo>
                  <a:pt x="0" y="2830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13" b="-8120"/>
            </a:stretch>
          </a:blipFill>
        </p:spPr>
      </p:sp>
      <p:sp>
        <p:nvSpPr>
          <p:cNvPr id="6" name="Freeform 6"/>
          <p:cNvSpPr/>
          <p:nvPr/>
        </p:nvSpPr>
        <p:spPr>
          <a:xfrm rot="757349">
            <a:off x="9707106" y="7299520"/>
            <a:ext cx="3437659" cy="3917560"/>
          </a:xfrm>
          <a:custGeom>
            <a:avLst/>
            <a:gdLst/>
            <a:ahLst/>
            <a:cxnLst/>
            <a:rect l="l" t="t" r="r" b="b"/>
            <a:pathLst>
              <a:path w="3437659" h="3917560">
                <a:moveTo>
                  <a:pt x="0" y="0"/>
                </a:moveTo>
                <a:lnTo>
                  <a:pt x="3437659" y="0"/>
                </a:lnTo>
                <a:lnTo>
                  <a:pt x="3437659" y="3917560"/>
                </a:lnTo>
                <a:lnTo>
                  <a:pt x="0" y="3917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1117" y="4760724"/>
            <a:ext cx="3370477" cy="2527858"/>
          </a:xfrm>
          <a:custGeom>
            <a:avLst/>
            <a:gdLst/>
            <a:ahLst/>
            <a:cxnLst/>
            <a:rect l="l" t="t" r="r" b="b"/>
            <a:pathLst>
              <a:path w="3370477" h="2527858">
                <a:moveTo>
                  <a:pt x="0" y="0"/>
                </a:moveTo>
                <a:lnTo>
                  <a:pt x="3370477" y="0"/>
                </a:lnTo>
                <a:lnTo>
                  <a:pt x="3370477" y="2527858"/>
                </a:lnTo>
                <a:lnTo>
                  <a:pt x="0" y="2527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57349">
            <a:off x="15721515" y="1903219"/>
            <a:ext cx="3437659" cy="3917560"/>
          </a:xfrm>
          <a:custGeom>
            <a:avLst/>
            <a:gdLst/>
            <a:ahLst/>
            <a:cxnLst/>
            <a:rect l="l" t="t" r="r" b="b"/>
            <a:pathLst>
              <a:path w="3437659" h="3917560">
                <a:moveTo>
                  <a:pt x="0" y="0"/>
                </a:moveTo>
                <a:lnTo>
                  <a:pt x="3437659" y="0"/>
                </a:lnTo>
                <a:lnTo>
                  <a:pt x="3437659" y="3917560"/>
                </a:lnTo>
                <a:lnTo>
                  <a:pt x="0" y="3917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99367" y="2437625"/>
            <a:ext cx="3345633" cy="3345633"/>
          </a:xfrm>
          <a:custGeom>
            <a:avLst/>
            <a:gdLst/>
            <a:ahLst/>
            <a:cxnLst/>
            <a:rect l="l" t="t" r="r" b="b"/>
            <a:pathLst>
              <a:path w="3345633" h="3345633">
                <a:moveTo>
                  <a:pt x="0" y="0"/>
                </a:moveTo>
                <a:lnTo>
                  <a:pt x="3345633" y="0"/>
                </a:lnTo>
                <a:lnTo>
                  <a:pt x="3345633" y="3345633"/>
                </a:lnTo>
                <a:lnTo>
                  <a:pt x="0" y="3345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59443" y="5234074"/>
            <a:ext cx="8392846" cy="47209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515713" y="952500"/>
            <a:ext cx="991479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endParaRPr/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/>
              <a:t>Мирно, корак по корак гурање </a:t>
            </a:r>
            <a:endParaRPr lang="sr-Cyrl-RS" sz="3600" dirty="0" smtClean="0"/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/>
              <a:t>Помоћник </a:t>
            </a:r>
            <a:r>
              <a:rPr lang="sr-Latn-CS" sz="3600" dirty="0" smtClean="0"/>
              <a:t>отвара рампу, осигурава страну како коњ не би стао поред рампе.</a:t>
            </a: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4929158" y="405767"/>
            <a:ext cx="5141819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Latn-CS" sz="4400" b="1" dirty="0" smtClean="0"/>
              <a:t>Извођење коња</a:t>
            </a:r>
            <a:endParaRPr lang="en-US" sz="4400" b="1" spc="36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5" name="Freeform 5"/>
          <p:cNvSpPr/>
          <p:nvPr/>
        </p:nvSpPr>
        <p:spPr>
          <a:xfrm rot="3283461">
            <a:off x="11065636" y="7026365"/>
            <a:ext cx="3917046" cy="4463870"/>
          </a:xfrm>
          <a:custGeom>
            <a:avLst/>
            <a:gdLst/>
            <a:ahLst/>
            <a:cxnLst/>
            <a:rect l="l" t="t" r="r" b="b"/>
            <a:pathLst>
              <a:path w="3917046" h="4463870">
                <a:moveTo>
                  <a:pt x="0" y="0"/>
                </a:moveTo>
                <a:lnTo>
                  <a:pt x="3917045" y="0"/>
                </a:lnTo>
                <a:lnTo>
                  <a:pt x="3917045" y="4463870"/>
                </a:lnTo>
                <a:lnTo>
                  <a:pt x="0" y="4463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0513" y="1750643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03540" y="4819933"/>
            <a:ext cx="9784460" cy="5467067"/>
          </a:xfrm>
          <a:custGeom>
            <a:avLst/>
            <a:gdLst/>
            <a:ahLst/>
            <a:cxnLst/>
            <a:rect l="l" t="t" r="r" b="b"/>
            <a:pathLst>
              <a:path w="9784460" h="5467067">
                <a:moveTo>
                  <a:pt x="0" y="0"/>
                </a:moveTo>
                <a:lnTo>
                  <a:pt x="9784460" y="0"/>
                </a:lnTo>
                <a:lnTo>
                  <a:pt x="9784460" y="5467067"/>
                </a:lnTo>
                <a:lnTo>
                  <a:pt x="0" y="546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1506" y="1857352"/>
            <a:ext cx="14616158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3"/>
              </a:lnSpc>
              <a:spcBef>
                <a:spcPct val="0"/>
              </a:spcBef>
            </a:pPr>
            <a:r>
              <a:rPr lang="sr-Latn-CS" sz="4000" dirty="0" smtClean="0">
                <a:solidFill>
                  <a:schemeClr val="bg1"/>
                </a:solidFill>
              </a:rPr>
              <a:t>Поготово при првом транспорту, али сваки пут је важно да транспорт не изазове коњу негативно искуство, како би у наредним приликама без проблема ушао у превозник коња</a:t>
            </a:r>
            <a:r>
              <a:rPr lang="sr-Latn-CS" sz="4000" dirty="0" smtClean="0">
                <a:solidFill>
                  <a:schemeClr val="bg1"/>
                </a:solidFill>
              </a:rPr>
              <a:t>.</a:t>
            </a:r>
            <a:endParaRPr lang="en-US" sz="3759" spc="375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4" name="Freeform 4">
            <a:hlinkClick r:id="rId3" tooltip="https://wordwall.net/hu/resource/106573911"/>
          </p:cNvPr>
          <p:cNvSpPr/>
          <p:nvPr/>
        </p:nvSpPr>
        <p:spPr>
          <a:xfrm>
            <a:off x="475503" y="7758589"/>
            <a:ext cx="7710529" cy="2528411"/>
          </a:xfrm>
          <a:custGeom>
            <a:avLst/>
            <a:gdLst/>
            <a:ahLst/>
            <a:cxnLst/>
            <a:rect l="l" t="t" r="r" b="b"/>
            <a:pathLst>
              <a:path w="7710529" h="2528411">
                <a:moveTo>
                  <a:pt x="0" y="0"/>
                </a:moveTo>
                <a:lnTo>
                  <a:pt x="7710529" y="0"/>
                </a:lnTo>
                <a:lnTo>
                  <a:pt x="7710529" y="2528411"/>
                </a:lnTo>
                <a:lnTo>
                  <a:pt x="0" y="2528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826037" flipH="1" flipV="1">
            <a:off x="5507021" y="4518089"/>
            <a:ext cx="2218843" cy="3114166"/>
          </a:xfrm>
          <a:custGeom>
            <a:avLst/>
            <a:gdLst/>
            <a:ahLst/>
            <a:cxnLst/>
            <a:rect l="l" t="t" r="r" b="b"/>
            <a:pathLst>
              <a:path w="2218843" h="3114166">
                <a:moveTo>
                  <a:pt x="2218843" y="3114166"/>
                </a:moveTo>
                <a:lnTo>
                  <a:pt x="0" y="3114166"/>
                </a:lnTo>
                <a:lnTo>
                  <a:pt x="0" y="0"/>
                </a:lnTo>
                <a:lnTo>
                  <a:pt x="2218843" y="0"/>
                </a:lnTo>
                <a:lnTo>
                  <a:pt x="2218843" y="3114166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7258" y="8001020"/>
            <a:ext cx="4191953" cy="151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  <a:spcBef>
                <a:spcPct val="0"/>
              </a:spcBef>
            </a:pPr>
            <a:r>
              <a:rPr lang="sr-Cyrl-RS" sz="4298" b="1" u="sng" dirty="0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КОНТРОЛНИ ЗАДАТАК</a:t>
            </a:r>
            <a:endParaRPr lang="en-US" sz="4298" b="1" u="sng" dirty="0">
              <a:solidFill>
                <a:srgbClr val="000000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1912" y="452934"/>
            <a:ext cx="2773752" cy="1660929"/>
          </a:xfrm>
          <a:custGeom>
            <a:avLst/>
            <a:gdLst/>
            <a:ahLst/>
            <a:cxnLst/>
            <a:rect l="l" t="t" r="r" b="b"/>
            <a:pathLst>
              <a:path w="2773752" h="1660929">
                <a:moveTo>
                  <a:pt x="0" y="0"/>
                </a:moveTo>
                <a:lnTo>
                  <a:pt x="2773752" y="0"/>
                </a:lnTo>
                <a:lnTo>
                  <a:pt x="2773752" y="1660929"/>
                </a:lnTo>
                <a:lnTo>
                  <a:pt x="0" y="166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76998" y="849950"/>
            <a:ext cx="3544697" cy="92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r>
              <a:rPr lang="sr-Cyrl-RS" sz="5495" b="1" u="none" strike="noStrike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ИЗВОР</a:t>
            </a:r>
            <a:endParaRPr lang="en-US" sz="5495" b="1" u="none" strike="noStrike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920747"/>
            <a:ext cx="641838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sr-Cyrl-RS" sz="2998" b="1" u="none" strike="noStrike" dirty="0" smtClean="0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ПРИРЕДИЛА</a:t>
            </a:r>
            <a:r>
              <a:rPr lang="en-US" sz="2998" b="1" u="none" strike="noStrike" dirty="0" smtClean="0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:</a:t>
            </a:r>
            <a:endParaRPr lang="en-US" sz="2998" b="1" u="none" strike="noStrike" dirty="0">
              <a:solidFill>
                <a:srgbClr val="FCFCFC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8" b="1" u="none" strike="noStrike" dirty="0" err="1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Radics</a:t>
            </a:r>
            <a:r>
              <a:rPr lang="en-US" sz="2998" b="1" u="none" strike="noStrike" dirty="0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- </a:t>
            </a:r>
            <a:r>
              <a:rPr lang="en-US" sz="2998" b="1" u="none" strike="noStrike" dirty="0" err="1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Lafkó</a:t>
            </a:r>
            <a:r>
              <a:rPr lang="en-US" sz="2998" b="1" u="none" strike="noStrike" dirty="0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2998" b="1" u="none" strike="noStrike" dirty="0" err="1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Zsuzsanna</a:t>
            </a:r>
            <a:endParaRPr lang="en-US" sz="2998" b="1" u="none" strike="noStrike" dirty="0">
              <a:solidFill>
                <a:srgbClr val="FCFCFC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98788" y="2218001"/>
            <a:ext cx="12576210" cy="207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4198"/>
              </a:lnSpc>
              <a:spcBef>
                <a:spcPct val="0"/>
              </a:spcBef>
            </a:pPr>
            <a:r>
              <a:rPr lang="en-US" sz="2998" b="1" u="none" strike="noStrike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Dr. Pataki Balázs: Lóhasználat és versenyzési ismeretek II.</a:t>
            </a:r>
          </a:p>
          <a:p>
            <a:pPr marL="0" lvl="0" indent="0" algn="just">
              <a:lnSpc>
                <a:spcPts val="4198"/>
              </a:lnSpc>
              <a:spcBef>
                <a:spcPct val="0"/>
              </a:spcBef>
            </a:pPr>
            <a:r>
              <a:rPr lang="en-US" sz="2998" b="1" u="none" strike="noStrike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Herman Ottó Intézet Nonprofit Kft. 2020</a:t>
            </a:r>
          </a:p>
          <a:p>
            <a:pPr marL="0" lvl="0" indent="0" algn="just">
              <a:lnSpc>
                <a:spcPts val="4198"/>
              </a:lnSpc>
              <a:spcBef>
                <a:spcPct val="0"/>
              </a:spcBef>
            </a:pPr>
            <a:r>
              <a:rPr lang="en-US" sz="2998" b="1" u="none" strike="noStrike">
                <a:solidFill>
                  <a:srgbClr val="FCFCFC"/>
                </a:solidFill>
                <a:latin typeface="Cardo Bold"/>
                <a:ea typeface="Cardo Bold"/>
                <a:cs typeface="Cardo Bold"/>
                <a:sym typeface="Cardo Bold"/>
              </a:rPr>
              <a:t>Mesterlovász jegyzet- Pusztai Zsófia- Nemzeti Agrár Kamara, 2019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53892" y="4920747"/>
            <a:ext cx="6530166" cy="213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sr-Cyrl-RS" sz="2998" b="1" dirty="0" smtClean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САРАЂИВАЛИ</a:t>
            </a:r>
            <a:r>
              <a:rPr lang="en-US" sz="2998" b="1" dirty="0" smtClean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:</a:t>
            </a:r>
            <a:endParaRPr lang="en-US" sz="2998" b="1" dirty="0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ctr">
              <a:lnSpc>
                <a:spcPts val="4198"/>
              </a:lnSpc>
            </a:pP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Pap Gabriella,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Csendes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Míra</a:t>
            </a:r>
            <a:endParaRPr lang="en-US" sz="2998" b="1" dirty="0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ctr">
              <a:lnSpc>
                <a:spcPts val="4198"/>
              </a:lnSpc>
            </a:pP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Teperics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Tímea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,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Kerekes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Boglárka</a:t>
            </a:r>
            <a:endParaRPr lang="en-US" sz="2998" b="1" dirty="0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Horváth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Lili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,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Horváth</a:t>
            </a:r>
            <a:r>
              <a:rPr lang="en-US" sz="2998" b="1" dirty="0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2998" b="1" dirty="0" err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Réka</a:t>
            </a:r>
            <a:endParaRPr lang="en-US" sz="2998" b="1" dirty="0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9480" y="7185811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1894" y="5585575"/>
            <a:ext cx="6238498" cy="4455606"/>
          </a:xfrm>
          <a:custGeom>
            <a:avLst/>
            <a:gdLst/>
            <a:ahLst/>
            <a:cxnLst/>
            <a:rect l="l" t="t" r="r" b="b"/>
            <a:pathLst>
              <a:path w="6238498" h="4455606">
                <a:moveTo>
                  <a:pt x="0" y="0"/>
                </a:moveTo>
                <a:lnTo>
                  <a:pt x="6238498" y="0"/>
                </a:lnTo>
                <a:lnTo>
                  <a:pt x="6238498" y="4455606"/>
                </a:lnTo>
                <a:lnTo>
                  <a:pt x="0" y="445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5" b="-25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91894" y="1444625"/>
            <a:ext cx="6238498" cy="3968527"/>
          </a:xfrm>
          <a:custGeom>
            <a:avLst/>
            <a:gdLst/>
            <a:ahLst/>
            <a:cxnLst/>
            <a:rect l="l" t="t" r="r" b="b"/>
            <a:pathLst>
              <a:path w="6238498" h="3968527">
                <a:moveTo>
                  <a:pt x="0" y="0"/>
                </a:moveTo>
                <a:lnTo>
                  <a:pt x="6238498" y="0"/>
                </a:lnTo>
                <a:lnTo>
                  <a:pt x="6238498" y="3968526"/>
                </a:lnTo>
                <a:lnTo>
                  <a:pt x="0" y="3968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412" b="-604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73550" y="488950"/>
            <a:ext cx="15397282" cy="955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ru-RU" sz="6000" b="1" dirty="0" smtClean="0"/>
              <a:t>Конструкција приколице за превоз </a:t>
            </a:r>
            <a:r>
              <a:rPr lang="ru-RU" sz="6000" b="1" dirty="0" smtClean="0"/>
              <a:t>коња</a:t>
            </a:r>
            <a:endParaRPr lang="en-US" sz="5500" b="1" spc="55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71440" y="3000360"/>
            <a:ext cx="8628573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  <a:spcBef>
                <a:spcPct val="0"/>
              </a:spcBef>
            </a:pPr>
            <a:r>
              <a:rPr lang="sr-Latn-CS" sz="4000" dirty="0" smtClean="0">
                <a:solidFill>
                  <a:schemeClr val="bg1"/>
                </a:solidFill>
              </a:rPr>
              <a:t>Приколице за коње су </a:t>
            </a:r>
            <a:r>
              <a:rPr lang="sr-Cyrl-RS" sz="4000" dirty="0" smtClean="0">
                <a:solidFill>
                  <a:schemeClr val="bg1"/>
                </a:solidFill>
              </a:rPr>
              <a:t>направљене</a:t>
            </a:r>
            <a:r>
              <a:rPr lang="sr-Latn-CS" sz="4000" dirty="0" smtClean="0">
                <a:solidFill>
                  <a:schemeClr val="bg1"/>
                </a:solidFill>
              </a:rPr>
              <a:t> </a:t>
            </a:r>
            <a:r>
              <a:rPr lang="sr-Latn-CS" sz="4000" dirty="0" smtClean="0">
                <a:solidFill>
                  <a:schemeClr val="bg1"/>
                </a:solidFill>
              </a:rPr>
              <a:t>за превоз једног или два коња. Ако желите да превезете више од једног коња истовремено, мораћете да изаберете друго возило (камион за превоз коња).</a:t>
            </a:r>
            <a:endParaRPr lang="en-US" sz="3920" spc="392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6" name="Freeform 6"/>
          <p:cNvSpPr/>
          <p:nvPr/>
        </p:nvSpPr>
        <p:spPr>
          <a:xfrm rot="-7585111">
            <a:off x="2939075" y="7299520"/>
            <a:ext cx="3437659" cy="3917560"/>
          </a:xfrm>
          <a:custGeom>
            <a:avLst/>
            <a:gdLst/>
            <a:ahLst/>
            <a:cxnLst/>
            <a:rect l="l" t="t" r="r" b="b"/>
            <a:pathLst>
              <a:path w="3437659" h="3917560">
                <a:moveTo>
                  <a:pt x="0" y="0"/>
                </a:moveTo>
                <a:lnTo>
                  <a:pt x="3437659" y="0"/>
                </a:lnTo>
                <a:lnTo>
                  <a:pt x="3437659" y="3917560"/>
                </a:lnTo>
                <a:lnTo>
                  <a:pt x="0" y="3917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24846" y="5338798"/>
            <a:ext cx="7090811" cy="4618035"/>
          </a:xfrm>
          <a:custGeom>
            <a:avLst/>
            <a:gdLst/>
            <a:ahLst/>
            <a:cxnLst/>
            <a:rect l="l" t="t" r="r" b="b"/>
            <a:pathLst>
              <a:path w="7090811" h="4618035">
                <a:moveTo>
                  <a:pt x="0" y="0"/>
                </a:moveTo>
                <a:lnTo>
                  <a:pt x="7090811" y="0"/>
                </a:lnTo>
                <a:lnTo>
                  <a:pt x="7090811" y="4618035"/>
                </a:lnTo>
                <a:lnTo>
                  <a:pt x="0" y="4618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33" r="-3840" b="-71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24846" y="475650"/>
            <a:ext cx="7090811" cy="4596741"/>
          </a:xfrm>
          <a:custGeom>
            <a:avLst/>
            <a:gdLst/>
            <a:ahLst/>
            <a:cxnLst/>
            <a:rect l="l" t="t" r="r" b="b"/>
            <a:pathLst>
              <a:path w="7090811" h="4596741">
                <a:moveTo>
                  <a:pt x="0" y="0"/>
                </a:moveTo>
                <a:lnTo>
                  <a:pt x="7090811" y="0"/>
                </a:lnTo>
                <a:lnTo>
                  <a:pt x="7090811" y="4596740"/>
                </a:lnTo>
                <a:lnTo>
                  <a:pt x="0" y="4596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86" b="-13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2878" y="3071798"/>
            <a:ext cx="9570966" cy="509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Новији модели су направљени са посебном малом кутијом за складиштење опреме и алата за коње.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За </a:t>
            </a:r>
            <a:r>
              <a:rPr lang="sr-Latn-CS" sz="3600" dirty="0" smtClean="0">
                <a:solidFill>
                  <a:schemeClr val="bg1"/>
                </a:solidFill>
              </a:rPr>
              <a:t>возаче кочија, развијен је модел који је такође погодан за транспорт кочије или маратонске запреге.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Код </a:t>
            </a:r>
            <a:r>
              <a:rPr lang="sr-Latn-CS" sz="3600" dirty="0" smtClean="0">
                <a:solidFill>
                  <a:schemeClr val="bg1"/>
                </a:solidFill>
              </a:rPr>
              <a:t>новијих модела, мала камера може се користити за праћење коња на путу.</a:t>
            </a:r>
            <a:endParaRPr lang="en-US" sz="3600" spc="360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29983" y="5866629"/>
            <a:ext cx="5029317" cy="4228983"/>
          </a:xfrm>
          <a:custGeom>
            <a:avLst/>
            <a:gdLst/>
            <a:ahLst/>
            <a:cxnLst/>
            <a:rect l="l" t="t" r="r" b="b"/>
            <a:pathLst>
              <a:path w="5029317" h="4228983">
                <a:moveTo>
                  <a:pt x="0" y="0"/>
                </a:moveTo>
                <a:lnTo>
                  <a:pt x="5029317" y="0"/>
                </a:lnTo>
                <a:lnTo>
                  <a:pt x="5029317" y="4228983"/>
                </a:lnTo>
                <a:lnTo>
                  <a:pt x="0" y="422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845" b="-159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9983" y="1199701"/>
            <a:ext cx="5029317" cy="4503000"/>
          </a:xfrm>
          <a:custGeom>
            <a:avLst/>
            <a:gdLst/>
            <a:ahLst/>
            <a:cxnLst/>
            <a:rect l="l" t="t" r="r" b="b"/>
            <a:pathLst>
              <a:path w="5029317" h="4503000">
                <a:moveTo>
                  <a:pt x="0" y="0"/>
                </a:moveTo>
                <a:lnTo>
                  <a:pt x="5029317" y="0"/>
                </a:lnTo>
                <a:lnTo>
                  <a:pt x="5029317" y="4503001"/>
                </a:lnTo>
                <a:lnTo>
                  <a:pt x="0" y="4503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6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57192" y="2285980"/>
            <a:ext cx="10297569" cy="705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endParaRPr/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Провера техничког стања опреме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Чишћење </a:t>
            </a:r>
            <a:r>
              <a:rPr lang="sr-Latn-CS" sz="3600" dirty="0" smtClean="0">
                <a:solidFill>
                  <a:schemeClr val="bg1"/>
                </a:solidFill>
              </a:rPr>
              <a:t>и дезинфекција транспортера </a:t>
            </a:r>
            <a:r>
              <a:rPr lang="sr-Latn-CS" sz="3600" dirty="0" smtClean="0">
                <a:solidFill>
                  <a:schemeClr val="bg1"/>
                </a:solidFill>
              </a:rPr>
              <a:t>коња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Припрема </a:t>
            </a:r>
            <a:r>
              <a:rPr lang="sr-Latn-CS" sz="3600" dirty="0" smtClean="0">
                <a:solidFill>
                  <a:schemeClr val="bg1"/>
                </a:solidFill>
              </a:rPr>
              <a:t>хране и воде (храна у затвореној посуди, сено у мрежи за </a:t>
            </a:r>
            <a:r>
              <a:rPr lang="sr-Latn-CS" sz="3600" dirty="0" smtClean="0">
                <a:solidFill>
                  <a:schemeClr val="bg1"/>
                </a:solidFill>
              </a:rPr>
              <a:t>сено)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Припрема </a:t>
            </a:r>
            <a:r>
              <a:rPr lang="sr-Latn-CS" sz="3600" dirty="0" smtClean="0">
                <a:solidFill>
                  <a:schemeClr val="bg1"/>
                </a:solidFill>
              </a:rPr>
              <a:t>и сигурно причвршћивање опреме у </a:t>
            </a:r>
            <a:r>
              <a:rPr lang="sr-Latn-CS" sz="3600" dirty="0" smtClean="0">
                <a:solidFill>
                  <a:schemeClr val="bg1"/>
                </a:solidFill>
              </a:rPr>
              <a:t>шталама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Посипање </a:t>
            </a:r>
            <a:r>
              <a:rPr lang="sr-Latn-CS" sz="3600" dirty="0" smtClean="0">
                <a:solidFill>
                  <a:schemeClr val="bg1"/>
                </a:solidFill>
              </a:rPr>
              <a:t>смећа по поду (за везивање урина/фекалије)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Основна </a:t>
            </a:r>
            <a:r>
              <a:rPr lang="sr-Latn-CS" sz="3600" dirty="0" smtClean="0">
                <a:solidFill>
                  <a:schemeClr val="bg1"/>
                </a:solidFill>
              </a:rPr>
              <a:t>опрема за путовање: нож, батеријска лампа итд.</a:t>
            </a:r>
            <a:endParaRPr lang="en-US" sz="3600" spc="360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0068" y="1142972"/>
            <a:ext cx="1029756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Latn-CS" sz="4400" b="1" dirty="0" smtClean="0"/>
              <a:t>Шта треба урадити пре </a:t>
            </a:r>
            <a:r>
              <a:rPr lang="sr-Cyrl-RS" sz="4400" b="1" dirty="0" smtClean="0"/>
              <a:t>транспорта</a:t>
            </a:r>
            <a:endParaRPr lang="en-US" sz="4400" b="1" spc="36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440" y="2857484"/>
            <a:ext cx="16015279" cy="641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endParaRPr/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Храњење сточне хране је забрањено 2 сата пре транспорта</a:t>
            </a:r>
            <a:r>
              <a:rPr lang="sr-Latn-CS" sz="3600" dirty="0" smtClean="0">
                <a:solidFill>
                  <a:schemeClr val="bg1"/>
                </a:solidFill>
              </a:rPr>
              <a:t>.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Одмор</a:t>
            </a:r>
            <a:r>
              <a:rPr lang="sr-Latn-CS" sz="3600" dirty="0" smtClean="0">
                <a:solidFill>
                  <a:schemeClr val="bg1"/>
                </a:solidFill>
              </a:rPr>
              <a:t>, храњење и појење током дугих путовања.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Између </a:t>
            </a:r>
            <a:r>
              <a:rPr lang="sr-Latn-CS" sz="3600" dirty="0" smtClean="0">
                <a:solidFill>
                  <a:schemeClr val="bg1"/>
                </a:solidFill>
              </a:rPr>
              <a:t>осталог, следеће се не сме транспортовати: Кобила која се очекује да ће се окотити или је управо окотила.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Ждребе </a:t>
            </a:r>
            <a:r>
              <a:rPr lang="sr-Latn-CS" sz="3600" dirty="0" smtClean="0">
                <a:solidFill>
                  <a:schemeClr val="bg1"/>
                </a:solidFill>
              </a:rPr>
              <a:t>млађе од 15 дана без мајке.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Новорођенче </a:t>
            </a:r>
            <a:r>
              <a:rPr lang="sr-Latn-CS" sz="3600" dirty="0" smtClean="0">
                <a:solidFill>
                  <a:schemeClr val="bg1"/>
                </a:solidFill>
              </a:rPr>
              <a:t>са незатвореним пупком.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Болесна</a:t>
            </a:r>
            <a:r>
              <a:rPr lang="sr-Latn-CS" sz="3600" dirty="0" smtClean="0">
                <a:solidFill>
                  <a:schemeClr val="bg1"/>
                </a:solidFill>
              </a:rPr>
              <a:t>, повређена, слаба животиња са сломљеном кости. Неидентификована животиња.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Изузетак</a:t>
            </a:r>
            <a:r>
              <a:rPr lang="sr-Latn-CS" sz="3600" dirty="0" smtClean="0">
                <a:solidFill>
                  <a:schemeClr val="bg1"/>
                </a:solidFill>
              </a:rPr>
              <a:t>: транспорт до места медицинског лечења уз ветеринарску дозволу.</a:t>
            </a:r>
            <a:endParaRPr lang="en-US" sz="3600" spc="360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03639" y="405767"/>
            <a:ext cx="9118997" cy="64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Latn-CS" sz="4800" b="1" dirty="0" smtClean="0"/>
              <a:t>Правила о здрављу животиња</a:t>
            </a:r>
            <a:endParaRPr lang="en-US" sz="4800" b="1" spc="36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6376" y="0"/>
            <a:ext cx="5966767" cy="3341390"/>
          </a:xfrm>
          <a:custGeom>
            <a:avLst/>
            <a:gdLst/>
            <a:ahLst/>
            <a:cxnLst/>
            <a:rect l="l" t="t" r="r" b="b"/>
            <a:pathLst>
              <a:path w="5966767" h="3341390">
                <a:moveTo>
                  <a:pt x="0" y="0"/>
                </a:moveTo>
                <a:lnTo>
                  <a:pt x="5966767" y="0"/>
                </a:lnTo>
                <a:lnTo>
                  <a:pt x="5966767" y="3341390"/>
                </a:lnTo>
                <a:lnTo>
                  <a:pt x="0" y="334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46376" y="3217220"/>
            <a:ext cx="5741624" cy="3852561"/>
          </a:xfrm>
          <a:custGeom>
            <a:avLst/>
            <a:gdLst/>
            <a:ahLst/>
            <a:cxnLst/>
            <a:rect l="l" t="t" r="r" b="b"/>
            <a:pathLst>
              <a:path w="5741624" h="3852561">
                <a:moveTo>
                  <a:pt x="0" y="0"/>
                </a:moveTo>
                <a:lnTo>
                  <a:pt x="5741624" y="0"/>
                </a:lnTo>
                <a:lnTo>
                  <a:pt x="5741624" y="3852560"/>
                </a:lnTo>
                <a:lnTo>
                  <a:pt x="0" y="3852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48" b="-23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39393" y="7086729"/>
            <a:ext cx="6206983" cy="3427812"/>
          </a:xfrm>
          <a:custGeom>
            <a:avLst/>
            <a:gdLst/>
            <a:ahLst/>
            <a:cxnLst/>
            <a:rect l="l" t="t" r="r" b="b"/>
            <a:pathLst>
              <a:path w="6206983" h="3427812">
                <a:moveTo>
                  <a:pt x="0" y="0"/>
                </a:moveTo>
                <a:lnTo>
                  <a:pt x="6206983" y="0"/>
                </a:lnTo>
                <a:lnTo>
                  <a:pt x="6206983" y="3427812"/>
                </a:lnTo>
                <a:lnTo>
                  <a:pt x="0" y="3427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51" b="-285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86729"/>
            <a:ext cx="6339393" cy="3427812"/>
          </a:xfrm>
          <a:custGeom>
            <a:avLst/>
            <a:gdLst/>
            <a:ahLst/>
            <a:cxnLst/>
            <a:rect l="l" t="t" r="r" b="b"/>
            <a:pathLst>
              <a:path w="6339393" h="3427812">
                <a:moveTo>
                  <a:pt x="0" y="0"/>
                </a:moveTo>
                <a:lnTo>
                  <a:pt x="6339393" y="0"/>
                </a:lnTo>
                <a:lnTo>
                  <a:pt x="6339393" y="3427812"/>
                </a:lnTo>
                <a:lnTo>
                  <a:pt x="0" y="3427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28" b="-263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46376" y="6331332"/>
            <a:ext cx="5933503" cy="3955668"/>
          </a:xfrm>
          <a:custGeom>
            <a:avLst/>
            <a:gdLst/>
            <a:ahLst/>
            <a:cxnLst/>
            <a:rect l="l" t="t" r="r" b="b"/>
            <a:pathLst>
              <a:path w="5933503" h="3955668">
                <a:moveTo>
                  <a:pt x="0" y="0"/>
                </a:moveTo>
                <a:lnTo>
                  <a:pt x="5933502" y="0"/>
                </a:lnTo>
                <a:lnTo>
                  <a:pt x="5933502" y="3955668"/>
                </a:lnTo>
                <a:lnTo>
                  <a:pt x="0" y="395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2001" y="1511881"/>
            <a:ext cx="10823895" cy="381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endParaRPr/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Пасош за коње (вакцинације, важећи негативни резултати анализе крви, идентификациони подаци)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Документи </a:t>
            </a:r>
            <a:r>
              <a:rPr lang="sr-Latn-CS" sz="3600" dirty="0" smtClean="0">
                <a:solidFill>
                  <a:schemeClr val="bg1"/>
                </a:solidFill>
              </a:rPr>
              <a:t>возила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Дозвола </a:t>
            </a:r>
            <a:r>
              <a:rPr lang="sr-Latn-CS" sz="3600" dirty="0" smtClean="0">
                <a:solidFill>
                  <a:schemeClr val="bg1"/>
                </a:solidFill>
              </a:rPr>
              <a:t>за превоз стоке</a:t>
            </a:r>
            <a:endParaRPr lang="en-US" sz="3600" spc="360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38303"/>
            <a:ext cx="13680401" cy="64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Cyrl-RS" sz="4800" b="1" spc="360" dirty="0" smtClean="0">
                <a:solidFill>
                  <a:srgbClr val="000000"/>
                </a:solidFill>
                <a:latin typeface="Emblema One"/>
                <a:ea typeface="Emblema One"/>
                <a:cs typeface="Emblema One"/>
                <a:sym typeface="Emblema One"/>
              </a:rPr>
              <a:t>Потребна документа</a:t>
            </a:r>
            <a:endParaRPr lang="en-US" sz="4800" b="1" spc="36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70562" y="152554"/>
            <a:ext cx="3675105" cy="3005149"/>
          </a:xfrm>
          <a:custGeom>
            <a:avLst/>
            <a:gdLst/>
            <a:ahLst/>
            <a:cxnLst/>
            <a:rect l="l" t="t" r="r" b="b"/>
            <a:pathLst>
              <a:path w="3675105" h="3005149">
                <a:moveTo>
                  <a:pt x="0" y="0"/>
                </a:moveTo>
                <a:lnTo>
                  <a:pt x="3675105" y="0"/>
                </a:lnTo>
                <a:lnTo>
                  <a:pt x="3675105" y="3005149"/>
                </a:lnTo>
                <a:lnTo>
                  <a:pt x="0" y="3005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93" b="-488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0562" y="3433928"/>
            <a:ext cx="3639998" cy="2729999"/>
          </a:xfrm>
          <a:custGeom>
            <a:avLst/>
            <a:gdLst/>
            <a:ahLst/>
            <a:cxnLst/>
            <a:rect l="l" t="t" r="r" b="b"/>
            <a:pathLst>
              <a:path w="3639998" h="2729999">
                <a:moveTo>
                  <a:pt x="0" y="0"/>
                </a:moveTo>
                <a:lnTo>
                  <a:pt x="3639998" y="0"/>
                </a:lnTo>
                <a:lnTo>
                  <a:pt x="3639998" y="2729999"/>
                </a:lnTo>
                <a:lnTo>
                  <a:pt x="0" y="2729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70562" y="6441497"/>
            <a:ext cx="3675105" cy="2756329"/>
          </a:xfrm>
          <a:custGeom>
            <a:avLst/>
            <a:gdLst/>
            <a:ahLst/>
            <a:cxnLst/>
            <a:rect l="l" t="t" r="r" b="b"/>
            <a:pathLst>
              <a:path w="3675105" h="2756329">
                <a:moveTo>
                  <a:pt x="0" y="0"/>
                </a:moveTo>
                <a:lnTo>
                  <a:pt x="3675105" y="0"/>
                </a:lnTo>
                <a:lnTo>
                  <a:pt x="3675105" y="2756328"/>
                </a:lnTo>
                <a:lnTo>
                  <a:pt x="0" y="2756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99825" y="6542903"/>
            <a:ext cx="2410857" cy="2701468"/>
          </a:xfrm>
          <a:custGeom>
            <a:avLst/>
            <a:gdLst/>
            <a:ahLst/>
            <a:cxnLst/>
            <a:rect l="l" t="t" r="r" b="b"/>
            <a:pathLst>
              <a:path w="2410857" h="2701468">
                <a:moveTo>
                  <a:pt x="0" y="0"/>
                </a:moveTo>
                <a:lnTo>
                  <a:pt x="2410857" y="0"/>
                </a:lnTo>
                <a:lnTo>
                  <a:pt x="2410857" y="2701468"/>
                </a:lnTo>
                <a:lnTo>
                  <a:pt x="0" y="270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826" b="-31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7028" y="6542903"/>
            <a:ext cx="3620530" cy="2715397"/>
          </a:xfrm>
          <a:custGeom>
            <a:avLst/>
            <a:gdLst/>
            <a:ahLst/>
            <a:cxnLst/>
            <a:rect l="l" t="t" r="r" b="b"/>
            <a:pathLst>
              <a:path w="3620530" h="2715397">
                <a:moveTo>
                  <a:pt x="0" y="0"/>
                </a:moveTo>
                <a:lnTo>
                  <a:pt x="3620530" y="0"/>
                </a:lnTo>
                <a:lnTo>
                  <a:pt x="3620530" y="2715397"/>
                </a:lnTo>
                <a:lnTo>
                  <a:pt x="0" y="2715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18275" y="6542903"/>
            <a:ext cx="3559636" cy="2701468"/>
          </a:xfrm>
          <a:custGeom>
            <a:avLst/>
            <a:gdLst/>
            <a:ahLst/>
            <a:cxnLst/>
            <a:rect l="l" t="t" r="r" b="b"/>
            <a:pathLst>
              <a:path w="3559636" h="2701468">
                <a:moveTo>
                  <a:pt x="0" y="0"/>
                </a:moveTo>
                <a:lnTo>
                  <a:pt x="3559635" y="0"/>
                </a:lnTo>
                <a:lnTo>
                  <a:pt x="3559635" y="2701468"/>
                </a:lnTo>
                <a:lnTo>
                  <a:pt x="0" y="270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31" r="-2131" b="-303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73210" y="6542903"/>
            <a:ext cx="1991192" cy="2654923"/>
          </a:xfrm>
          <a:custGeom>
            <a:avLst/>
            <a:gdLst/>
            <a:ahLst/>
            <a:cxnLst/>
            <a:rect l="l" t="t" r="r" b="b"/>
            <a:pathLst>
              <a:path w="1991192" h="2654923">
                <a:moveTo>
                  <a:pt x="0" y="0"/>
                </a:moveTo>
                <a:lnTo>
                  <a:pt x="1991193" y="0"/>
                </a:lnTo>
                <a:lnTo>
                  <a:pt x="1991193" y="2654922"/>
                </a:lnTo>
                <a:lnTo>
                  <a:pt x="0" y="265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2944" y="1785914"/>
            <a:ext cx="11244980" cy="40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8"/>
              </a:lnSpc>
            </a:pPr>
            <a:endParaRPr/>
          </a:p>
          <a:p>
            <a:pPr marL="822681" lvl="1" indent="-411340">
              <a:lnSpc>
                <a:spcPts val="5334"/>
              </a:lnSpc>
              <a:buFont typeface="Arial"/>
              <a:buChar char="•"/>
            </a:pPr>
            <a:r>
              <a:rPr lang="sr-Latn-CS" sz="4000" dirty="0" smtClean="0">
                <a:solidFill>
                  <a:schemeClr val="bg1"/>
                </a:solidFill>
              </a:rPr>
              <a:t>Одвртање потпетица са потковица </a:t>
            </a:r>
            <a:endParaRPr lang="sr-Cyrl-RS" sz="4000" dirty="0" smtClean="0">
              <a:solidFill>
                <a:schemeClr val="bg1"/>
              </a:solidFill>
            </a:endParaRPr>
          </a:p>
          <a:p>
            <a:pPr marL="822681" lvl="1" indent="-411340">
              <a:lnSpc>
                <a:spcPts val="5334"/>
              </a:lnSpc>
              <a:buFont typeface="Arial"/>
              <a:buChar char="•"/>
            </a:pPr>
            <a:r>
              <a:rPr lang="sr-Latn-CS" sz="4000" dirty="0" smtClean="0">
                <a:solidFill>
                  <a:schemeClr val="bg1"/>
                </a:solidFill>
              </a:rPr>
              <a:t>Нега </a:t>
            </a:r>
            <a:r>
              <a:rPr lang="sr-Latn-CS" sz="4000" dirty="0" smtClean="0">
                <a:solidFill>
                  <a:schemeClr val="bg1"/>
                </a:solidFill>
              </a:rPr>
              <a:t>коња, одговарајуће ћебе </a:t>
            </a:r>
            <a:endParaRPr lang="sr-Cyrl-RS" sz="4000" dirty="0" smtClean="0">
              <a:solidFill>
                <a:schemeClr val="bg1"/>
              </a:solidFill>
            </a:endParaRPr>
          </a:p>
          <a:p>
            <a:pPr marL="822681" lvl="1" indent="-411340">
              <a:lnSpc>
                <a:spcPts val="5334"/>
              </a:lnSpc>
              <a:buFont typeface="Arial"/>
              <a:buChar char="•"/>
            </a:pPr>
            <a:r>
              <a:rPr lang="sr-Latn-CS" sz="4000" dirty="0" smtClean="0">
                <a:solidFill>
                  <a:schemeClr val="bg1"/>
                </a:solidFill>
              </a:rPr>
              <a:t>Стављање </a:t>
            </a:r>
            <a:r>
              <a:rPr lang="sr-Latn-CS" sz="4000" dirty="0" smtClean="0">
                <a:solidFill>
                  <a:schemeClr val="bg1"/>
                </a:solidFill>
              </a:rPr>
              <a:t>транспортних узенгија, штитника за реп </a:t>
            </a:r>
            <a:endParaRPr lang="sr-Cyrl-RS" sz="4000" dirty="0" smtClean="0">
              <a:solidFill>
                <a:schemeClr val="bg1"/>
              </a:solidFill>
            </a:endParaRPr>
          </a:p>
          <a:p>
            <a:pPr marL="822681" lvl="1" indent="-411340">
              <a:lnSpc>
                <a:spcPts val="5334"/>
              </a:lnSpc>
              <a:buFont typeface="Arial"/>
              <a:buChar char="•"/>
            </a:pPr>
            <a:r>
              <a:rPr lang="sr-Latn-CS" sz="4000" dirty="0" smtClean="0">
                <a:solidFill>
                  <a:schemeClr val="bg1"/>
                </a:solidFill>
              </a:rPr>
              <a:t>Чврст </a:t>
            </a:r>
            <a:r>
              <a:rPr lang="sr-Latn-CS" sz="4000" dirty="0" smtClean="0">
                <a:solidFill>
                  <a:schemeClr val="bg1"/>
                </a:solidFill>
              </a:rPr>
              <a:t>кожни улар + резервна опрема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28894" y="405767"/>
            <a:ext cx="972044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Latn-CS" sz="4400" b="1" dirty="0" smtClean="0"/>
              <a:t>Шта треба урадити на дан </a:t>
            </a:r>
            <a:r>
              <a:rPr lang="sr-Cyrl-RS" sz="4400" b="1" dirty="0" smtClean="0"/>
              <a:t>транспорта</a:t>
            </a:r>
            <a:endParaRPr lang="en-US" sz="4400" b="1" spc="36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86084" y="405767"/>
            <a:ext cx="936325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Latn-CS" sz="4400" b="1" dirty="0" smtClean="0"/>
              <a:t>Шта треба урадити на дан </a:t>
            </a:r>
            <a:r>
              <a:rPr lang="sr-Cyrl-RS" sz="4400" b="1" dirty="0" smtClean="0"/>
              <a:t>транспорта</a:t>
            </a:r>
            <a:endParaRPr lang="en-US" sz="4400" b="1" spc="360" dirty="0">
              <a:solidFill>
                <a:srgbClr val="000000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4350" y="1858781"/>
            <a:ext cx="17773650" cy="316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Правилно и сигурно причвршћивање све опреме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Проверите </a:t>
            </a:r>
            <a:r>
              <a:rPr lang="sr-Latn-CS" sz="3600" dirty="0" smtClean="0">
                <a:solidFill>
                  <a:schemeClr val="bg1"/>
                </a:solidFill>
              </a:rPr>
              <a:t>да ли је превозник коња стабилан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Проверите </a:t>
            </a:r>
            <a:r>
              <a:rPr lang="sr-Latn-CS" sz="3600" dirty="0" smtClean="0">
                <a:solidFill>
                  <a:schemeClr val="bg1"/>
                </a:solidFill>
              </a:rPr>
              <a:t>светла и кочнице пре поласка </a:t>
            </a:r>
            <a:endParaRPr lang="sr-Cyrl-RS" sz="3600" dirty="0" smtClean="0">
              <a:solidFill>
                <a:schemeClr val="bg1"/>
              </a:solidFill>
            </a:endParaRPr>
          </a:p>
          <a:p>
            <a:pPr marL="777256" lvl="1" indent="-388628">
              <a:lnSpc>
                <a:spcPts val="5040"/>
              </a:lnSpc>
              <a:buFont typeface="Arial"/>
              <a:buChar char="•"/>
            </a:pPr>
            <a:r>
              <a:rPr lang="sr-Latn-CS" sz="3600" dirty="0" smtClean="0">
                <a:solidFill>
                  <a:schemeClr val="bg1"/>
                </a:solidFill>
              </a:rPr>
              <a:t>Проверите </a:t>
            </a:r>
            <a:r>
              <a:rPr lang="sr-Latn-CS" sz="3600" dirty="0" smtClean="0">
                <a:solidFill>
                  <a:schemeClr val="bg1"/>
                </a:solidFill>
              </a:rPr>
              <a:t>да ли је карабинско уже или водилица потребна за осигуравање коња безбедно причвршћена са обе стране.</a:t>
            </a:r>
            <a:endParaRPr lang="en-US" sz="3600" spc="360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319603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2F1FF">
                <a:alpha val="100000"/>
              </a:srgbClr>
            </a:gs>
            <a:gs pos="50000">
              <a:srgbClr val="5555B7">
                <a:alpha val="100000"/>
              </a:srgbClr>
            </a:gs>
            <a:gs pos="100000">
              <a:srgbClr val="03102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89947" y="5398117"/>
            <a:ext cx="7496163" cy="4654907"/>
          </a:xfrm>
          <a:custGeom>
            <a:avLst/>
            <a:gdLst/>
            <a:ahLst/>
            <a:cxnLst/>
            <a:rect l="l" t="t" r="r" b="b"/>
            <a:pathLst>
              <a:path w="7496163" h="4654907">
                <a:moveTo>
                  <a:pt x="0" y="0"/>
                </a:moveTo>
                <a:lnTo>
                  <a:pt x="7496162" y="0"/>
                </a:lnTo>
                <a:lnTo>
                  <a:pt x="7496162" y="4654907"/>
                </a:lnTo>
                <a:lnTo>
                  <a:pt x="0" y="4654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11774" y="203124"/>
            <a:ext cx="691134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sr-Cyrl-RS" sz="4400" b="1" spc="360" dirty="0" smtClean="0">
                <a:solidFill>
                  <a:srgbClr val="000000"/>
                </a:solidFill>
                <a:ea typeface="Emblema One"/>
                <a:cs typeface="Emblema One"/>
                <a:sym typeface="Emblema One"/>
              </a:rPr>
              <a:t>ВОЂЕЊЕ И ФИКСИРАЊЕ</a:t>
            </a:r>
            <a:endParaRPr lang="en-US" sz="4400" b="1" spc="360" dirty="0">
              <a:solidFill>
                <a:srgbClr val="000000"/>
              </a:solidFill>
              <a:ea typeface="Emblema One"/>
              <a:cs typeface="Emblema One"/>
              <a:sym typeface="Emblema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85688" y="3286112"/>
            <a:ext cx="9286940" cy="4680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endParaRPr/>
          </a:p>
          <a:p>
            <a:pPr marL="618364" lvl="1" indent="-309182">
              <a:lnSpc>
                <a:spcPts val="4009"/>
              </a:lnSpc>
              <a:buFont typeface="Arial"/>
              <a:buChar char="•"/>
            </a:pPr>
            <a:r>
              <a:rPr lang="sr-Latn-CS" sz="3200" dirty="0" smtClean="0">
                <a:solidFill>
                  <a:schemeClr val="bg1"/>
                </a:solidFill>
              </a:rPr>
              <a:t>Препоручено помоћно лице </a:t>
            </a:r>
            <a:endParaRPr lang="sr-Cyrl-RS" sz="3200" dirty="0" smtClean="0">
              <a:solidFill>
                <a:schemeClr val="bg1"/>
              </a:solidFill>
            </a:endParaRPr>
          </a:p>
          <a:p>
            <a:pPr marL="618364" lvl="1" indent="-309182">
              <a:lnSpc>
                <a:spcPts val="4009"/>
              </a:lnSpc>
              <a:buFont typeface="Arial"/>
              <a:buChar char="•"/>
            </a:pPr>
            <a:r>
              <a:rPr lang="sr-Latn-CS" sz="3200" dirty="0" smtClean="0">
                <a:solidFill>
                  <a:schemeClr val="bg1"/>
                </a:solidFill>
              </a:rPr>
              <a:t>Отварање </a:t>
            </a:r>
            <a:r>
              <a:rPr lang="sr-Latn-CS" sz="3200" dirty="0" smtClean="0">
                <a:solidFill>
                  <a:schemeClr val="bg1"/>
                </a:solidFill>
              </a:rPr>
              <a:t>рампе, уклањање коња, повлачење преграде у страну </a:t>
            </a:r>
            <a:endParaRPr lang="sr-Cyrl-RS" sz="3200" dirty="0" smtClean="0">
              <a:solidFill>
                <a:schemeClr val="bg1"/>
              </a:solidFill>
            </a:endParaRPr>
          </a:p>
          <a:p>
            <a:pPr marL="618364" lvl="1" indent="-309182">
              <a:lnSpc>
                <a:spcPts val="4009"/>
              </a:lnSpc>
              <a:buFont typeface="Arial"/>
              <a:buChar char="•"/>
            </a:pPr>
            <a:r>
              <a:rPr lang="sr-Latn-CS" sz="3200" dirty="0" smtClean="0">
                <a:solidFill>
                  <a:schemeClr val="bg1"/>
                </a:solidFill>
              </a:rPr>
              <a:t>Коња </a:t>
            </a:r>
            <a:r>
              <a:rPr lang="sr-Latn-CS" sz="3200" dirty="0" smtClean="0">
                <a:solidFill>
                  <a:schemeClr val="bg1"/>
                </a:solidFill>
              </a:rPr>
              <a:t>треба да води особа којој верујете </a:t>
            </a:r>
            <a:endParaRPr lang="sr-Cyrl-RS" sz="3200" dirty="0" smtClean="0">
              <a:solidFill>
                <a:schemeClr val="bg1"/>
              </a:solidFill>
            </a:endParaRPr>
          </a:p>
          <a:p>
            <a:pPr marL="618364" lvl="1" indent="-309182">
              <a:lnSpc>
                <a:spcPts val="4009"/>
              </a:lnSpc>
              <a:buFont typeface="Arial"/>
              <a:buChar char="•"/>
            </a:pPr>
            <a:r>
              <a:rPr lang="sr-Latn-CS" sz="3200" dirty="0" smtClean="0">
                <a:solidFill>
                  <a:schemeClr val="bg1"/>
                </a:solidFill>
              </a:rPr>
              <a:t>Будите </a:t>
            </a:r>
            <a:r>
              <a:rPr lang="sr-Latn-CS" sz="3200" dirty="0" smtClean="0">
                <a:solidFill>
                  <a:schemeClr val="bg1"/>
                </a:solidFill>
              </a:rPr>
              <a:t>стрпљиви и дајте коњу времена да осети мирис рампе </a:t>
            </a:r>
            <a:endParaRPr lang="sr-Cyrl-RS" sz="3200" dirty="0" smtClean="0">
              <a:solidFill>
                <a:schemeClr val="bg1"/>
              </a:solidFill>
            </a:endParaRPr>
          </a:p>
          <a:p>
            <a:pPr marL="618364" lvl="1" indent="-309182">
              <a:lnSpc>
                <a:spcPts val="4009"/>
              </a:lnSpc>
              <a:buFont typeface="Arial"/>
              <a:buChar char="•"/>
            </a:pPr>
            <a:r>
              <a:rPr lang="sr-Latn-CS" sz="3200" dirty="0" smtClean="0">
                <a:solidFill>
                  <a:schemeClr val="bg1"/>
                </a:solidFill>
              </a:rPr>
              <a:t>Позитивно </a:t>
            </a:r>
            <a:r>
              <a:rPr lang="sr-Latn-CS" sz="3200" dirty="0" smtClean="0">
                <a:solidFill>
                  <a:schemeClr val="bg1"/>
                </a:solidFill>
              </a:rPr>
              <a:t>појачање је важно, наградите коња похвалом за сваки мали корак напред.</a:t>
            </a:r>
            <a:endParaRPr lang="en-US" sz="2864" spc="286" dirty="0">
              <a:solidFill>
                <a:schemeClr val="bg1"/>
              </a:solidFill>
              <a:latin typeface="Emblema One"/>
              <a:ea typeface="Emblema One"/>
              <a:cs typeface="Emblema One"/>
              <a:sym typeface="Emblema One"/>
            </a:endParaRPr>
          </a:p>
        </p:txBody>
      </p:sp>
      <p:sp>
        <p:nvSpPr>
          <p:cNvPr id="5" name="Freeform 5"/>
          <p:cNvSpPr/>
          <p:nvPr/>
        </p:nvSpPr>
        <p:spPr>
          <a:xfrm rot="1942237">
            <a:off x="12646596" y="701744"/>
            <a:ext cx="3917046" cy="4463870"/>
          </a:xfrm>
          <a:custGeom>
            <a:avLst/>
            <a:gdLst/>
            <a:ahLst/>
            <a:cxnLst/>
            <a:rect l="l" t="t" r="r" b="b"/>
            <a:pathLst>
              <a:path w="3917046" h="4463870">
                <a:moveTo>
                  <a:pt x="0" y="0"/>
                </a:moveTo>
                <a:lnTo>
                  <a:pt x="3917046" y="0"/>
                </a:lnTo>
                <a:lnTo>
                  <a:pt x="3917046" y="4463870"/>
                </a:lnTo>
                <a:lnTo>
                  <a:pt x="0" y="4463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592</Words>
  <Application>Microsoft Office PowerPoint</Application>
  <PresentationFormat>Custom</PresentationFormat>
  <Paragraphs>74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Emblema One</vt:lpstr>
      <vt:lpstr>Cardo Bold</vt:lpstr>
      <vt:lpstr>Open Sans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Ló előkészítése szállításra, biztonságos szállítás</dc:title>
  <dc:creator>User</dc:creator>
  <cp:lastModifiedBy>User</cp:lastModifiedBy>
  <cp:revision>4</cp:revision>
  <dcterms:created xsi:type="dcterms:W3CDTF">2006-08-16T00:00:00Z</dcterms:created>
  <dcterms:modified xsi:type="dcterms:W3CDTF">2026-04-10T10:27:16Z</dcterms:modified>
  <dc:identifier>DAG_-irWbGk</dc:identifier>
</cp:coreProperties>
</file>