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rdo Bold" panose="020B0604020202020204" charset="-79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sr/resource/11046896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ordwall.net/sr/resource/11046772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765469"/>
          </a:xfrm>
          <a:custGeom>
            <a:avLst/>
            <a:gdLst/>
            <a:ahLst/>
            <a:cxnLst/>
            <a:rect l="l" t="t" r="r" b="b"/>
            <a:pathLst>
              <a:path w="18288000" h="10765469">
                <a:moveTo>
                  <a:pt x="0" y="0"/>
                </a:moveTo>
                <a:lnTo>
                  <a:pt x="18288000" y="0"/>
                </a:lnTo>
                <a:lnTo>
                  <a:pt x="18288000" y="10765469"/>
                </a:lnTo>
                <a:lnTo>
                  <a:pt x="0" y="10765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87" r="-784" b="-1775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57283" y="3637703"/>
            <a:ext cx="9724311" cy="174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542"/>
              </a:lnSpc>
              <a:spcBef>
                <a:spcPct val="0"/>
              </a:spcBef>
            </a:pPr>
            <a:r>
              <a:rPr lang="en-US" sz="9672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Врсте узди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724609"/>
            <a:ext cx="7008859" cy="1562391"/>
          </a:xfrm>
          <a:custGeom>
            <a:avLst/>
            <a:gdLst/>
            <a:ahLst/>
            <a:cxnLst/>
            <a:rect l="l" t="t" r="r" b="b"/>
            <a:pathLst>
              <a:path w="7008859" h="1562391">
                <a:moveTo>
                  <a:pt x="0" y="0"/>
                </a:moveTo>
                <a:lnTo>
                  <a:pt x="7008859" y="0"/>
                </a:lnTo>
                <a:lnTo>
                  <a:pt x="7008859" y="1562391"/>
                </a:lnTo>
                <a:lnTo>
                  <a:pt x="0" y="1562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01339" y="8724609"/>
            <a:ext cx="2743120" cy="1499089"/>
          </a:xfrm>
          <a:custGeom>
            <a:avLst/>
            <a:gdLst/>
            <a:ahLst/>
            <a:cxnLst/>
            <a:rect l="l" t="t" r="r" b="b"/>
            <a:pathLst>
              <a:path w="2743120" h="1499089">
                <a:moveTo>
                  <a:pt x="0" y="0"/>
                </a:moveTo>
                <a:lnTo>
                  <a:pt x="2743120" y="0"/>
                </a:lnTo>
                <a:lnTo>
                  <a:pt x="2743120" y="1499088"/>
                </a:lnTo>
                <a:lnTo>
                  <a:pt x="0" y="1499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73" b="-18573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4118" y="692606"/>
            <a:ext cx="9993459" cy="881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98"/>
              </a:lnSpc>
              <a:spcBef>
                <a:spcPct val="0"/>
              </a:spcBef>
            </a:pPr>
            <a:r>
              <a:rPr lang="en-US" sz="4070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5. Велика узда</a:t>
            </a:r>
          </a:p>
          <a:p>
            <a:pPr marL="0" lvl="0" indent="0" algn="ctr">
              <a:lnSpc>
                <a:spcPts val="5698"/>
              </a:lnSpc>
              <a:spcBef>
                <a:spcPct val="0"/>
              </a:spcBef>
            </a:pPr>
            <a:endParaRPr lang="en-US" sz="4070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698"/>
              </a:lnSpc>
              <a:spcBef>
                <a:spcPct val="0"/>
              </a:spcBef>
            </a:pPr>
            <a:r>
              <a:rPr lang="en-US" sz="4070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Дизајниран је да усаврши асистенцију напредног јахача на правилно дресираном коњу. Опремљен је танким ждребним удлама и затезним ждребним удлама, чија дужина полуге одређује чврстоћу ждреба. </a:t>
            </a:r>
          </a:p>
          <a:p>
            <a:pPr marL="0" lvl="0" indent="0" algn="ctr">
              <a:lnSpc>
                <a:spcPts val="4842"/>
              </a:lnSpc>
              <a:spcBef>
                <a:spcPct val="0"/>
              </a:spcBef>
            </a:pPr>
            <a:r>
              <a:rPr lang="en-US" sz="3459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Приликом коришћења узде, јахачева нежна и стабилна рука игра важну улогу; неправилна употреба од стране неискусног јахача може довести до нелагодности, па чак и оштећења коњских уста.</a:t>
            </a:r>
          </a:p>
        </p:txBody>
      </p:sp>
      <p:sp>
        <p:nvSpPr>
          <p:cNvPr id="3" name="Freeform 3"/>
          <p:cNvSpPr/>
          <p:nvPr/>
        </p:nvSpPr>
        <p:spPr>
          <a:xfrm>
            <a:off x="11826644" y="773964"/>
            <a:ext cx="5620873" cy="8484336"/>
          </a:xfrm>
          <a:custGeom>
            <a:avLst/>
            <a:gdLst/>
            <a:ahLst/>
            <a:cxnLst/>
            <a:rect l="l" t="t" r="r" b="b"/>
            <a:pathLst>
              <a:path w="5620873" h="8484336">
                <a:moveTo>
                  <a:pt x="0" y="0"/>
                </a:moveTo>
                <a:lnTo>
                  <a:pt x="5620873" y="0"/>
                </a:lnTo>
                <a:lnTo>
                  <a:pt x="5620873" y="8484336"/>
                </a:lnTo>
                <a:lnTo>
                  <a:pt x="0" y="8484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7802" y="889545"/>
            <a:ext cx="5347768" cy="8026668"/>
          </a:xfrm>
          <a:custGeom>
            <a:avLst/>
            <a:gdLst/>
            <a:ahLst/>
            <a:cxnLst/>
            <a:rect l="l" t="t" r="r" b="b"/>
            <a:pathLst>
              <a:path w="5347768" h="8026668">
                <a:moveTo>
                  <a:pt x="0" y="0"/>
                </a:moveTo>
                <a:lnTo>
                  <a:pt x="5347768" y="0"/>
                </a:lnTo>
                <a:lnTo>
                  <a:pt x="5347768" y="8026668"/>
                </a:lnTo>
                <a:lnTo>
                  <a:pt x="0" y="8026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256487"/>
            <a:ext cx="8737310" cy="470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6. Безжвална узда</a:t>
            </a: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Идеално за коње са осетљивим устима или проблемима са зубима. </a:t>
            </a:r>
          </a:p>
          <a:p>
            <a:pPr marL="0" lvl="0" indent="0" algn="ctr">
              <a:lnSpc>
                <a:spcPts val="4950"/>
              </a:lnSpc>
              <a:spcBef>
                <a:spcPct val="0"/>
              </a:spcBef>
            </a:pPr>
            <a:endParaRPr lang="en-US" sz="3835">
              <a:solidFill>
                <a:srgbClr val="FCFCFC"/>
              </a:soli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·Хакамор: Притискајте кроз мост носа и вилицу користећи систем полуга.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45678" y="1038449"/>
            <a:ext cx="6590072" cy="8037831"/>
          </a:xfrm>
          <a:custGeom>
            <a:avLst/>
            <a:gdLst/>
            <a:ahLst/>
            <a:cxnLst/>
            <a:rect l="l" t="t" r="r" b="b"/>
            <a:pathLst>
              <a:path w="6590072" h="8037831">
                <a:moveTo>
                  <a:pt x="0" y="0"/>
                </a:moveTo>
                <a:lnTo>
                  <a:pt x="6590073" y="0"/>
                </a:lnTo>
                <a:lnTo>
                  <a:pt x="6590073" y="8037831"/>
                </a:lnTo>
                <a:lnTo>
                  <a:pt x="0" y="803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058" r="-3329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3771" y="2105509"/>
            <a:ext cx="8737310" cy="54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 Безжвална узда</a:t>
            </a: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endParaRPr lang="en-US" sz="3835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endParaRPr lang="en-US" sz="3835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· Бочно повлачење: </a:t>
            </a:r>
          </a:p>
          <a:p>
            <a:pPr marL="0" lvl="0" indent="0" algn="ctr">
              <a:lnSpc>
                <a:spcPts val="5370"/>
              </a:lnSpc>
              <a:spcBef>
                <a:spcPct val="0"/>
              </a:spcBef>
            </a:pPr>
            <a:r>
              <a:rPr lang="en-US" sz="3835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Контролише се шипкама причвршћеним директно са обе стране носне траке, слично као огрлица.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731" y="2257314"/>
            <a:ext cx="8916393" cy="591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94"/>
              </a:lnSpc>
              <a:spcBef>
                <a:spcPct val="0"/>
              </a:spcBef>
            </a:pPr>
            <a:r>
              <a:rPr lang="en-US" sz="4067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7. Анатомска узда</a:t>
            </a:r>
          </a:p>
          <a:p>
            <a:pPr marL="0" lvl="0" indent="0" algn="ctr">
              <a:lnSpc>
                <a:spcPts val="5134"/>
              </a:lnSpc>
              <a:spcBef>
                <a:spcPct val="0"/>
              </a:spcBef>
            </a:pPr>
            <a:endParaRPr lang="en-US" sz="4067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Анатомска структура узде, са својим посебним кројем (нпр. закривљени каиш на потиљку), избегава осетљиве живце на глави коња за максималну удобност.</a:t>
            </a:r>
          </a:p>
          <a:p>
            <a:pPr marL="0" lvl="0" indent="0" algn="ctr"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Готово сви постојећи типови узди доступни су у анатомским дизајнима.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2000591" y="733151"/>
            <a:ext cx="5792575" cy="8820698"/>
          </a:xfrm>
          <a:custGeom>
            <a:avLst/>
            <a:gdLst/>
            <a:ahLst/>
            <a:cxnLst/>
            <a:rect l="l" t="t" r="r" b="b"/>
            <a:pathLst>
              <a:path w="5792575" h="8820698">
                <a:moveTo>
                  <a:pt x="5792575" y="0"/>
                </a:moveTo>
                <a:lnTo>
                  <a:pt x="0" y="0"/>
                </a:lnTo>
                <a:lnTo>
                  <a:pt x="0" y="8820698"/>
                </a:lnTo>
                <a:lnTo>
                  <a:pt x="5792575" y="8820698"/>
                </a:lnTo>
                <a:lnTo>
                  <a:pt x="5792575" y="0"/>
                </a:lnTo>
                <a:close/>
              </a:path>
            </a:pathLst>
          </a:custGeom>
          <a:blipFill>
            <a:blip r:embed="rId2"/>
            <a:stretch>
              <a:fillRect l="-6482" r="-491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713292" y="1028700"/>
            <a:ext cx="6546008" cy="8265162"/>
          </a:xfrm>
          <a:custGeom>
            <a:avLst/>
            <a:gdLst/>
            <a:ahLst/>
            <a:cxnLst/>
            <a:rect l="l" t="t" r="r" b="b"/>
            <a:pathLst>
              <a:path w="6546008" h="8265162">
                <a:moveTo>
                  <a:pt x="6546008" y="0"/>
                </a:moveTo>
                <a:lnTo>
                  <a:pt x="0" y="0"/>
                </a:lnTo>
                <a:lnTo>
                  <a:pt x="0" y="8265162"/>
                </a:lnTo>
                <a:lnTo>
                  <a:pt x="6546008" y="8265162"/>
                </a:lnTo>
                <a:lnTo>
                  <a:pt x="65460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2318" y="1857902"/>
            <a:ext cx="7771682" cy="36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4"/>
              </a:lnSpc>
              <a:spcBef>
                <a:spcPct val="0"/>
              </a:spcBef>
            </a:pPr>
            <a:r>
              <a:rPr lang="en-US" sz="4081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8. Узда од ПВЦ-а марке Galopp </a:t>
            </a: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endParaRPr lang="en-US" sz="4081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r>
              <a:rPr lang="en-US" sz="3281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Јахаћа одећа направљена од отпорног, али меког ПВЦ материјала, често коришћена у галопским такмичењима због лакоће чишћења и издржљивости.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651" y="1218334"/>
            <a:ext cx="8115300" cy="772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4"/>
              </a:lnSpc>
              <a:spcBef>
                <a:spcPct val="0"/>
              </a:spcBef>
            </a:pPr>
            <a:r>
              <a:rPr lang="en-US" sz="4081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9. Вестерн узда</a:t>
            </a: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endParaRPr lang="en-US" sz="4081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r>
              <a:rPr lang="en-US" sz="3281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Ову врсту узде користе западни јахачи. </a:t>
            </a: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r>
              <a:rPr lang="en-US" sz="3281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Има јединствену структуру, јер западна узда често има широки каиш за образ и нема каиш за нос или врат. Постоје дизајни са каишем за чело и каишем за уши.</a:t>
            </a: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r>
              <a:rPr lang="en-US" sz="3281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Ушна узда је причвршћена само једном (или две) ушним омчама и нема каиш за чело.</a:t>
            </a:r>
          </a:p>
          <a:p>
            <a:pPr marL="0" lvl="0" indent="0" algn="ctr">
              <a:lnSpc>
                <a:spcPts val="4594"/>
              </a:lnSpc>
              <a:spcBef>
                <a:spcPct val="0"/>
              </a:spcBef>
            </a:pPr>
            <a:r>
              <a:rPr lang="en-US" sz="3281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 Западне узде се такође одликују прелепим украсом. </a:t>
            </a:r>
          </a:p>
        </p:txBody>
      </p:sp>
      <p:sp>
        <p:nvSpPr>
          <p:cNvPr id="3" name="Freeform 3"/>
          <p:cNvSpPr/>
          <p:nvPr/>
        </p:nvSpPr>
        <p:spPr>
          <a:xfrm>
            <a:off x="11815166" y="1512632"/>
            <a:ext cx="5121992" cy="7261736"/>
          </a:xfrm>
          <a:custGeom>
            <a:avLst/>
            <a:gdLst/>
            <a:ahLst/>
            <a:cxnLst/>
            <a:rect l="l" t="t" r="r" b="b"/>
            <a:pathLst>
              <a:path w="5121992" h="7261736">
                <a:moveTo>
                  <a:pt x="0" y="0"/>
                </a:moveTo>
                <a:lnTo>
                  <a:pt x="5121992" y="0"/>
                </a:lnTo>
                <a:lnTo>
                  <a:pt x="5121992" y="7261736"/>
                </a:lnTo>
                <a:lnTo>
                  <a:pt x="0" y="7261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18" r="-10302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3362" y="1394115"/>
            <a:ext cx="4985938" cy="7864185"/>
          </a:xfrm>
          <a:custGeom>
            <a:avLst/>
            <a:gdLst/>
            <a:ahLst/>
            <a:cxnLst/>
            <a:rect l="l" t="t" r="r" b="b"/>
            <a:pathLst>
              <a:path w="4985938" h="7864185">
                <a:moveTo>
                  <a:pt x="0" y="0"/>
                </a:moveTo>
                <a:lnTo>
                  <a:pt x="4985938" y="0"/>
                </a:lnTo>
                <a:lnTo>
                  <a:pt x="4985938" y="7864185"/>
                </a:lnTo>
                <a:lnTo>
                  <a:pt x="0" y="7864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3799" b="-384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95874"/>
            <a:ext cx="10129856" cy="435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31"/>
              </a:lnSpc>
              <a:spcBef>
                <a:spcPct val="0"/>
              </a:spcBef>
            </a:pPr>
            <a:r>
              <a:rPr lang="en-US" sz="4093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11. Узда за кочије</a:t>
            </a:r>
          </a:p>
          <a:p>
            <a:pPr marL="0" lvl="0" indent="0" algn="ctr">
              <a:lnSpc>
                <a:spcPts val="5731"/>
              </a:lnSpc>
              <a:spcBef>
                <a:spcPct val="0"/>
              </a:spcBef>
            </a:pPr>
            <a:endParaRPr lang="en-US" sz="4093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5731"/>
              </a:lnSpc>
              <a:spcBef>
                <a:spcPct val="0"/>
              </a:spcBef>
            </a:pPr>
            <a:r>
              <a:rPr lang="en-US" sz="4093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Тип са робусном конструкцијом и визиром који ограничава видно поље коња тако да га не плаше колица или саобраћај иза њега.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7689" y="1921030"/>
            <a:ext cx="4393191" cy="7191700"/>
          </a:xfrm>
          <a:custGeom>
            <a:avLst/>
            <a:gdLst/>
            <a:ahLst/>
            <a:cxnLst/>
            <a:rect l="l" t="t" r="r" b="b"/>
            <a:pathLst>
              <a:path w="4393191" h="7191700">
                <a:moveTo>
                  <a:pt x="0" y="0"/>
                </a:moveTo>
                <a:lnTo>
                  <a:pt x="4393191" y="0"/>
                </a:lnTo>
                <a:lnTo>
                  <a:pt x="4393191" y="7191701"/>
                </a:lnTo>
                <a:lnTo>
                  <a:pt x="0" y="719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4266" y="1708786"/>
            <a:ext cx="10749428" cy="671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60"/>
              </a:lnSpc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Поред узди, разноликост жвала пружа јахачима још шире могућности избора.</a:t>
            </a:r>
          </a:p>
          <a:p>
            <a:pPr marL="0" lvl="0" indent="0"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Према механизму дејства, жвале се могу поделити у неколико главних група: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AutoNum type="arabicPeriod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Обичне (флексибилне) жвале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AutoNum type="arabicPeriod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Полужвале (врше притисак)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AutoNum type="arabicPeriod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Специјални типови (Песоа, Гаг жвала)</a:t>
            </a:r>
          </a:p>
          <a:p>
            <a:pPr marL="0" lvl="0" indent="0"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Горе наведени типови могу се комбиновати са различитим усним деловима: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Једноструко преломљена: ефекат „крцкалице за орахе”, делује на ивице језика.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Двоструко преломљена (анатомска): боље прати облик језика, нежнија је према непцу.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Равна или закривљена.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Са ваљцима: помаже опуштању коња и прихватању жвале.</a:t>
            </a:r>
          </a:p>
          <a:p>
            <a:pPr marL="518165" lvl="1" indent="-259082" algn="just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endParaRPr lang="en-US" sz="2400">
              <a:solidFill>
                <a:srgbClr val="FCFCFC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47789" y="238412"/>
            <a:ext cx="3095863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Врсте жвала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rgbClr val="3B2222">
                <a:alpha val="100000"/>
              </a:srgbClr>
            </a:gs>
            <a:gs pos="40000">
              <a:srgbClr val="654328">
                <a:alpha val="100000"/>
              </a:srgbClr>
            </a:gs>
            <a:gs pos="60000">
              <a:srgbClr val="B59840">
                <a:alpha val="100000"/>
              </a:srgbClr>
            </a:gs>
            <a:gs pos="85000">
              <a:srgbClr val="FFEAAA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8735" y="564123"/>
            <a:ext cx="7710529" cy="2528411"/>
          </a:xfrm>
          <a:custGeom>
            <a:avLst/>
            <a:gdLst/>
            <a:ahLst/>
            <a:cxnLst/>
            <a:rect l="l" t="t" r="r" b="b"/>
            <a:pathLst>
              <a:path w="7710529" h="2528411">
                <a:moveTo>
                  <a:pt x="0" y="0"/>
                </a:moveTo>
                <a:lnTo>
                  <a:pt x="7710530" y="0"/>
                </a:lnTo>
                <a:lnTo>
                  <a:pt x="7710530" y="2528411"/>
                </a:lnTo>
                <a:lnTo>
                  <a:pt x="0" y="252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95655" y="844650"/>
            <a:ext cx="1521500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5"/>
              </a:lnSpc>
              <a:spcBef>
                <a:spcPct val="0"/>
              </a:spcBef>
            </a:pPr>
            <a:r>
              <a:rPr lang="en-US" sz="3396" u="sng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  <a:hlinkClick r:id="rId4" tooltip="https://wordwall.net/sr/resource/110468966"/>
              </a:rPr>
              <a:t>игрица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14400"/>
            <a:ext cx="6317642" cy="101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7"/>
              </a:lnSpc>
              <a:spcBef>
                <a:spcPct val="0"/>
              </a:spcBef>
            </a:pPr>
            <a:r>
              <a:rPr lang="en-US" sz="5898" b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ЛИТЕРАТУРА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95623" y="8180612"/>
            <a:ext cx="5538907" cy="131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8"/>
              </a:lnSpc>
            </a:pPr>
            <a:r>
              <a:rPr lang="en-US" sz="3798" b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Аутор</a:t>
            </a:r>
          </a:p>
          <a:p>
            <a:pPr algn="l">
              <a:lnSpc>
                <a:spcPts val="5318"/>
              </a:lnSpc>
              <a:spcBef>
                <a:spcPct val="0"/>
              </a:spcBef>
            </a:pPr>
            <a:r>
              <a:rPr lang="en-US" sz="3798" b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Radics- Lafkó Zsuzsanna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3228" y="2552846"/>
            <a:ext cx="17524772" cy="399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18"/>
              </a:lnSpc>
              <a:spcBef>
                <a:spcPct val="0"/>
              </a:spcBef>
            </a:pPr>
            <a:r>
              <a:rPr lang="en-US" sz="3798" b="1" u="none" strike="noStrike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Irányelvek a lovaglás és hajtás számára I.</a:t>
            </a:r>
          </a:p>
          <a:p>
            <a:pPr marL="0" lvl="0" indent="0" algn="l">
              <a:lnSpc>
                <a:spcPts val="5318"/>
              </a:lnSpc>
              <a:spcBef>
                <a:spcPct val="0"/>
              </a:spcBef>
            </a:pPr>
            <a:r>
              <a:rPr lang="en-US" sz="3798" b="1" u="none" strike="noStrike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Dr. Hecker Walter Szerkesztő, Dr. Radnai Imre Fordító, Máchánszky Gyula</a:t>
            </a:r>
          </a:p>
          <a:p>
            <a:pPr marL="0" lvl="0" indent="0" algn="l">
              <a:lnSpc>
                <a:spcPts val="5318"/>
              </a:lnSpc>
              <a:spcBef>
                <a:spcPct val="0"/>
              </a:spcBef>
            </a:pPr>
            <a:r>
              <a:rPr lang="en-US" sz="3798" b="1" u="none" strike="noStrike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Lektor</a:t>
            </a:r>
          </a:p>
          <a:p>
            <a:pPr marL="0" lvl="0" indent="0" algn="l">
              <a:lnSpc>
                <a:spcPts val="5318"/>
              </a:lnSpc>
              <a:spcBef>
                <a:spcPct val="0"/>
              </a:spcBef>
            </a:pPr>
            <a:r>
              <a:rPr lang="en-US" sz="3798" b="1" u="none" strike="noStrike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Mezőgazdasági és Élelmezésügyi Minisztérium Információs Központja (Budapest) , 1986</a:t>
            </a:r>
          </a:p>
          <a:p>
            <a:pPr marL="0" lvl="0" indent="0" algn="l">
              <a:lnSpc>
                <a:spcPts val="5318"/>
              </a:lnSpc>
              <a:spcBef>
                <a:spcPct val="0"/>
              </a:spcBef>
            </a:pPr>
            <a:endParaRPr lang="en-US" sz="3798" b="1" u="none" strike="noStrike">
              <a:solidFill>
                <a:srgbClr val="FFFFFF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52679" y="1781879"/>
            <a:ext cx="8191037" cy="6897138"/>
          </a:xfrm>
          <a:custGeom>
            <a:avLst/>
            <a:gdLst/>
            <a:ahLst/>
            <a:cxnLst/>
            <a:rect l="l" t="t" r="r" b="b"/>
            <a:pathLst>
              <a:path w="8191037" h="6897138">
                <a:moveTo>
                  <a:pt x="0" y="0"/>
                </a:moveTo>
                <a:lnTo>
                  <a:pt x="8191037" y="0"/>
                </a:lnTo>
                <a:lnTo>
                  <a:pt x="8191037" y="6897138"/>
                </a:lnTo>
                <a:lnTo>
                  <a:pt x="0" y="689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42975"/>
            <a:ext cx="7863385" cy="733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6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486"/>
              </a:lnSpc>
              <a:spcBef>
                <a:spcPct val="0"/>
              </a:spcBef>
            </a:pPr>
            <a:r>
              <a:rPr lang="en-US" sz="3204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Узда је кључни део основне коњичке опреме. Поставља се на главу коња како би се жвала држала у исправном положају у устима коња и како би се постигла ефикасна комуникација између руку јахача и животиње. Познавање конструкције и врста узди може бити корисно знање за свакога ко се бави коњима. </a:t>
            </a:r>
          </a:p>
          <a:p>
            <a:pPr marL="0" lvl="0" indent="0" algn="ctr">
              <a:lnSpc>
                <a:spcPts val="4486"/>
              </a:lnSpc>
              <a:spcBef>
                <a:spcPct val="0"/>
              </a:spcBef>
            </a:pPr>
            <a:r>
              <a:rPr lang="en-US" sz="3204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 Избор праве узде за вашег коња је много лакши ако знате све могуће варијације и карактеристике.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297327" cy="10416008"/>
          </a:xfrm>
          <a:custGeom>
            <a:avLst/>
            <a:gdLst/>
            <a:ahLst/>
            <a:cxnLst/>
            <a:rect l="l" t="t" r="r" b="b"/>
            <a:pathLst>
              <a:path w="9297327" h="10416008">
                <a:moveTo>
                  <a:pt x="0" y="0"/>
                </a:moveTo>
                <a:lnTo>
                  <a:pt x="9297327" y="0"/>
                </a:lnTo>
                <a:lnTo>
                  <a:pt x="9297327" y="10416008"/>
                </a:lnTo>
                <a:lnTo>
                  <a:pt x="0" y="1041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216" t="-528" b="-528"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2235781" y="691642"/>
            <a:ext cx="325617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6627454" y="2090185"/>
            <a:ext cx="4376474" cy="1342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6002369" y="4381247"/>
            <a:ext cx="5532406" cy="6105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697497" y="5208004"/>
            <a:ext cx="3837278" cy="77525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697497" y="6335138"/>
            <a:ext cx="3632516" cy="155642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>
            <a:off x="2472589" y="4638146"/>
            <a:ext cx="2176075" cy="6105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1539605" y="6797202"/>
            <a:ext cx="547695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4648664" y="9515198"/>
            <a:ext cx="6943606" cy="333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207921" y="399563"/>
            <a:ext cx="2235959" cy="125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41"/>
              </a:lnSpc>
              <a:spcBef>
                <a:spcPct val="0"/>
              </a:spcBef>
            </a:pPr>
            <a:r>
              <a:rPr lang="en-US" sz="3529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Потиљни каиш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03929" y="1738037"/>
            <a:ext cx="2509123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Чеоник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20195" y="4057674"/>
            <a:ext cx="2936414" cy="409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5"/>
              </a:lnSpc>
              <a:spcBef>
                <a:spcPct val="0"/>
              </a:spcBef>
            </a:pPr>
            <a:r>
              <a:rPr lang="en-US" sz="2254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Образник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4285997"/>
            <a:ext cx="2651801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Грлоник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96526" y="5661247"/>
            <a:ext cx="2011248" cy="54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0"/>
              </a:lnSpc>
              <a:spcBef>
                <a:spcPct val="0"/>
              </a:spcBef>
            </a:pPr>
            <a:r>
              <a:rPr lang="en-US" sz="3007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Носник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819" y="6445054"/>
            <a:ext cx="1819761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Жвала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62126" y="9064245"/>
            <a:ext cx="1680048" cy="54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Дизгини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08721" y="42961"/>
            <a:ext cx="8461420" cy="7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5"/>
              </a:lnSpc>
              <a:spcBef>
                <a:spcPct val="0"/>
              </a:spcBef>
            </a:pPr>
            <a:r>
              <a:rPr lang="en-US" sz="3996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Делови узди за јахање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79245" y="7569553"/>
            <a:ext cx="2260186" cy="107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0"/>
              </a:lnSpc>
              <a:spcBef>
                <a:spcPct val="0"/>
              </a:spcBef>
            </a:pPr>
            <a:r>
              <a:rPr lang="en-US" sz="3007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Мали Носник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8273" y="1230396"/>
            <a:ext cx="9399727" cy="9056604"/>
          </a:xfrm>
          <a:custGeom>
            <a:avLst/>
            <a:gdLst/>
            <a:ahLst/>
            <a:cxnLst/>
            <a:rect l="l" t="t" r="r" b="b"/>
            <a:pathLst>
              <a:path w="9399727" h="9056604">
                <a:moveTo>
                  <a:pt x="0" y="0"/>
                </a:moveTo>
                <a:lnTo>
                  <a:pt x="9399727" y="0"/>
                </a:lnTo>
                <a:lnTo>
                  <a:pt x="9399727" y="9056604"/>
                </a:lnTo>
                <a:lnTo>
                  <a:pt x="0" y="905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87" r="-8933" b="-3187"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12464590" y="550141"/>
            <a:ext cx="3331905" cy="189793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6002369" y="1482206"/>
            <a:ext cx="5075489" cy="165651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6400796" y="3411071"/>
            <a:ext cx="5243616" cy="19814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950973" y="6446122"/>
            <a:ext cx="2685227" cy="66254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>
            <a:off x="6400796" y="7775580"/>
            <a:ext cx="6063794" cy="77529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>
            <a:off x="13588671" y="4461348"/>
            <a:ext cx="2176075" cy="6105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6677377" y="8032478"/>
            <a:ext cx="8061690" cy="172723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5796495" y="216523"/>
            <a:ext cx="2235959" cy="111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78"/>
              </a:lnSpc>
              <a:spcBef>
                <a:spcPct val="0"/>
              </a:spcBef>
            </a:pPr>
            <a:r>
              <a:rPr lang="en-US" sz="3127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потињни каиш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94102" y="1130058"/>
            <a:ext cx="2509123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Трака за чело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36199" y="4170259"/>
            <a:ext cx="2651801" cy="120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Каиш за врат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32203" y="8198722"/>
            <a:ext cx="1819761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жвале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92722" y="9369743"/>
            <a:ext cx="2808073" cy="51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48"/>
              </a:lnSpc>
              <a:spcBef>
                <a:spcPct val="0"/>
              </a:spcBef>
            </a:pPr>
            <a:r>
              <a:rPr lang="en-US" sz="2891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Погонско вратило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89236" y="68362"/>
            <a:ext cx="8461420" cy="7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5"/>
              </a:lnSpc>
              <a:spcBef>
                <a:spcPct val="0"/>
              </a:spcBef>
            </a:pPr>
            <a:r>
              <a:rPr lang="en-US" sz="3996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Делови узде за кочије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08424" y="2786569"/>
            <a:ext cx="2993946" cy="120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Каиш за наочаре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81797" y="4684055"/>
            <a:ext cx="2013373" cy="60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7"/>
              </a:lnSpc>
              <a:spcBef>
                <a:spcPct val="0"/>
              </a:spcBef>
            </a:pPr>
            <a:r>
              <a:rPr lang="en-US" sz="3369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Наочњак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636199" y="2529671"/>
            <a:ext cx="2651801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Ушна ружа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66645" y="5601103"/>
            <a:ext cx="2665809" cy="60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Украс за око</a:t>
            </a:r>
          </a:p>
        </p:txBody>
      </p:sp>
      <p:sp>
        <p:nvSpPr>
          <p:cNvPr id="20" name="AutoShape 20"/>
          <p:cNvSpPr/>
          <p:nvPr/>
        </p:nvSpPr>
        <p:spPr>
          <a:xfrm flipH="1" flipV="1">
            <a:off x="12244205" y="4522407"/>
            <a:ext cx="3284058" cy="117394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6400796" y="5556926"/>
            <a:ext cx="6281154" cy="63229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4281797" y="5865650"/>
            <a:ext cx="1763911" cy="409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5"/>
              </a:lnSpc>
              <a:spcBef>
                <a:spcPct val="0"/>
              </a:spcBef>
            </a:pPr>
            <a:r>
              <a:rPr lang="en-US" sz="2254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Трака за образ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016902" y="6756522"/>
            <a:ext cx="1429345" cy="180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5"/>
              </a:lnSpc>
              <a:spcBef>
                <a:spcPct val="0"/>
              </a:spcBef>
            </a:pPr>
            <a:r>
              <a:rPr lang="en-US" sz="3396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Каиш за браду</a:t>
            </a:r>
          </a:p>
        </p:txBody>
      </p:sp>
      <p:sp>
        <p:nvSpPr>
          <p:cNvPr id="24" name="AutoShape 24"/>
          <p:cNvSpPr/>
          <p:nvPr/>
        </p:nvSpPr>
        <p:spPr>
          <a:xfrm flipH="1">
            <a:off x="12681950" y="2881819"/>
            <a:ext cx="2954250" cy="25689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6400796" y="6189223"/>
            <a:ext cx="4360914" cy="11763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2980815" y="6998572"/>
            <a:ext cx="4365876" cy="60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392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Каиш за нос</a:t>
            </a:r>
          </a:p>
        </p:txBody>
      </p:sp>
      <p:sp>
        <p:nvSpPr>
          <p:cNvPr id="27" name="AutoShape 27"/>
          <p:cNvSpPr/>
          <p:nvPr/>
        </p:nvSpPr>
        <p:spPr>
          <a:xfrm flipV="1">
            <a:off x="6400796" y="4779305"/>
            <a:ext cx="5648856" cy="25247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8735" y="189490"/>
            <a:ext cx="7710529" cy="2528411"/>
          </a:xfrm>
          <a:custGeom>
            <a:avLst/>
            <a:gdLst/>
            <a:ahLst/>
            <a:cxnLst/>
            <a:rect l="l" t="t" r="r" b="b"/>
            <a:pathLst>
              <a:path w="7710529" h="2528411">
                <a:moveTo>
                  <a:pt x="0" y="0"/>
                </a:moveTo>
                <a:lnTo>
                  <a:pt x="7710530" y="0"/>
                </a:lnTo>
                <a:lnTo>
                  <a:pt x="7710530" y="2528411"/>
                </a:lnTo>
                <a:lnTo>
                  <a:pt x="0" y="252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88735" y="752574"/>
            <a:ext cx="7710529" cy="70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5"/>
              </a:lnSpc>
              <a:spcBef>
                <a:spcPct val="0"/>
              </a:spcBef>
            </a:pPr>
            <a:r>
              <a:rPr lang="en-US" sz="3896" u="sng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  <a:hlinkClick r:id="rId4" tooltip="https://wordwall.net/sr/resource/110467721"/>
              </a:rPr>
              <a:t>игра</a:t>
            </a:r>
          </a:p>
        </p:txBody>
      </p:sp>
      <p:sp>
        <p:nvSpPr>
          <p:cNvPr id="4" name="Freeform 4"/>
          <p:cNvSpPr/>
          <p:nvPr/>
        </p:nvSpPr>
        <p:spPr>
          <a:xfrm>
            <a:off x="4640716" y="2535635"/>
            <a:ext cx="9399727" cy="9056604"/>
          </a:xfrm>
          <a:custGeom>
            <a:avLst/>
            <a:gdLst/>
            <a:ahLst/>
            <a:cxnLst/>
            <a:rect l="l" t="t" r="r" b="b"/>
            <a:pathLst>
              <a:path w="9399727" h="9056604">
                <a:moveTo>
                  <a:pt x="0" y="0"/>
                </a:moveTo>
                <a:lnTo>
                  <a:pt x="9399727" y="0"/>
                </a:lnTo>
                <a:lnTo>
                  <a:pt x="9399727" y="9056604"/>
                </a:lnTo>
                <a:lnTo>
                  <a:pt x="0" y="9056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187" r="-8933" b="-318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8434" y="106995"/>
            <a:ext cx="7516378" cy="123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5"/>
              </a:lnSpc>
              <a:spcBef>
                <a:spcPct val="0"/>
              </a:spcBef>
            </a:pPr>
            <a:r>
              <a:rPr lang="en-US" sz="3896" u="none" strike="noStrike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Врсте узди</a:t>
            </a:r>
          </a:p>
          <a:p>
            <a:pPr marL="0" lvl="0" indent="0" algn="ctr">
              <a:lnSpc>
                <a:spcPts val="4195"/>
              </a:lnSpc>
              <a:spcBef>
                <a:spcPct val="0"/>
              </a:spcBef>
            </a:pPr>
            <a:r>
              <a:rPr lang="en-US" sz="2996" u="none" strike="noStrike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Енглеске узде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6471" y="995718"/>
            <a:ext cx="9703967" cy="68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67"/>
              </a:lnSpc>
            </a:pPr>
            <a:endParaRPr/>
          </a:p>
          <a:p>
            <a:pPr marL="0" lvl="0" indent="0" algn="ctr">
              <a:lnSpc>
                <a:spcPts val="2284"/>
              </a:lnSpc>
            </a:pPr>
            <a:r>
              <a:rPr lang="en-US" sz="1632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1. Комбинована узда са траком за нос </a:t>
            </a:r>
          </a:p>
          <a:p>
            <a:pPr marL="0" lvl="0" indent="0" algn="ctr">
              <a:lnSpc>
                <a:spcPts val="6467"/>
              </a:lnSpc>
            </a:pPr>
            <a:endParaRPr lang="en-US" sz="1632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6467"/>
              </a:lnSpc>
              <a:spcBef>
                <a:spcPct val="0"/>
              </a:spcBef>
            </a:pPr>
            <a:r>
              <a:rPr lang="en-US" sz="4619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Ово је једна од најчешћих и најпознатијих врста узди. </a:t>
            </a:r>
          </a:p>
          <a:p>
            <a:pPr marL="0" lvl="0" indent="0" algn="ctr">
              <a:lnSpc>
                <a:spcPts val="6467"/>
              </a:lnSpc>
              <a:spcBef>
                <a:spcPct val="0"/>
              </a:spcBef>
            </a:pPr>
            <a:r>
              <a:rPr lang="en-US" sz="4619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Енглеска трака за нос је средње ширине и причвршћена је за укрштени каиш. Њен ефекат се описује као умерен. 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1870294" y="1734142"/>
            <a:ext cx="5440151" cy="7524158"/>
          </a:xfrm>
          <a:custGeom>
            <a:avLst/>
            <a:gdLst/>
            <a:ahLst/>
            <a:cxnLst/>
            <a:rect l="l" t="t" r="r" b="b"/>
            <a:pathLst>
              <a:path w="5440151" h="7524158">
                <a:moveTo>
                  <a:pt x="5440151" y="0"/>
                </a:moveTo>
                <a:lnTo>
                  <a:pt x="0" y="0"/>
                </a:lnTo>
                <a:lnTo>
                  <a:pt x="0" y="7524158"/>
                </a:lnTo>
                <a:lnTo>
                  <a:pt x="5440151" y="7524158"/>
                </a:lnTo>
                <a:lnTo>
                  <a:pt x="5440151" y="0"/>
                </a:lnTo>
                <a:close/>
              </a:path>
            </a:pathLst>
          </a:custGeom>
          <a:blipFill>
            <a:blip r:embed="rId2"/>
            <a:stretch>
              <a:fillRect t="-8818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46216" y="1028700"/>
            <a:ext cx="4506335" cy="8209581"/>
          </a:xfrm>
          <a:custGeom>
            <a:avLst/>
            <a:gdLst/>
            <a:ahLst/>
            <a:cxnLst/>
            <a:rect l="l" t="t" r="r" b="b"/>
            <a:pathLst>
              <a:path w="4506335" h="8209581">
                <a:moveTo>
                  <a:pt x="0" y="0"/>
                </a:moveTo>
                <a:lnTo>
                  <a:pt x="4506334" y="0"/>
                </a:lnTo>
                <a:lnTo>
                  <a:pt x="4506334" y="8209581"/>
                </a:lnTo>
                <a:lnTo>
                  <a:pt x="0" y="8209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47" t="-4819" r="-34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4448" y="1150637"/>
            <a:ext cx="9035881" cy="782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50"/>
              </a:lnSpc>
              <a:spcBef>
                <a:spcPct val="0"/>
              </a:spcBef>
            </a:pPr>
            <a:r>
              <a:rPr lang="en-US" sz="4036" u="none" strike="noStrike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2. Мексичка узда са траком за нос</a:t>
            </a:r>
          </a:p>
          <a:p>
            <a:pPr marL="0" lvl="0" indent="0" algn="ctr">
              <a:lnSpc>
                <a:spcPts val="4670"/>
              </a:lnSpc>
              <a:spcBef>
                <a:spcPct val="0"/>
              </a:spcBef>
            </a:pPr>
            <a:endParaRPr lang="en-US" sz="4036" u="none" strike="noStrike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4670"/>
              </a:lnSpc>
              <a:spcBef>
                <a:spcPct val="0"/>
              </a:spcBef>
            </a:pPr>
            <a:r>
              <a:rPr lang="en-US" sz="3336" u="none" strike="noStrike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Мексичку узду карактерише мексичка трака за нос, позната и као укрштена трака за нос. Ова трака за нос се састоји од две траке које се укрштају на носу и повезане су ружом (понекад украшеном крзном). Има прилично јак ефекат, тако да је правилно пријањање посебно важно.</a:t>
            </a:r>
          </a:p>
          <a:p>
            <a:pPr marL="0" lvl="0" indent="0" algn="ctr">
              <a:lnSpc>
                <a:spcPts val="4670"/>
              </a:lnSpc>
              <a:spcBef>
                <a:spcPct val="0"/>
              </a:spcBef>
            </a:pPr>
            <a:r>
              <a:rPr lang="en-US" sz="3336" u="none" strike="noStrike">
                <a:solidFill>
                  <a:srgbClr val="FFFFFF"/>
                </a:solidFill>
                <a:latin typeface="Brasika"/>
                <a:ea typeface="Brasika"/>
                <a:cs typeface="Brasika"/>
                <a:sym typeface="Brasika"/>
              </a:rPr>
              <a:t>Правилно причвршћена мексичка трака за нос омогућава велику слободу дисања, због чега се често користи у такмичењима у прескакању препрека или евентингу.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8525" y="1028700"/>
            <a:ext cx="6477629" cy="8164390"/>
          </a:xfrm>
          <a:custGeom>
            <a:avLst/>
            <a:gdLst/>
            <a:ahLst/>
            <a:cxnLst/>
            <a:rect l="l" t="t" r="r" b="b"/>
            <a:pathLst>
              <a:path w="6477629" h="8164390">
                <a:moveTo>
                  <a:pt x="0" y="0"/>
                </a:moveTo>
                <a:lnTo>
                  <a:pt x="6477629" y="0"/>
                </a:lnTo>
                <a:lnTo>
                  <a:pt x="6477629" y="8164390"/>
                </a:lnTo>
                <a:lnTo>
                  <a:pt x="0" y="816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1590" y="297603"/>
            <a:ext cx="8472410" cy="961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76"/>
              </a:lnSpc>
              <a:spcBef>
                <a:spcPct val="0"/>
              </a:spcBef>
            </a:pPr>
            <a:r>
              <a:rPr lang="en-US" sz="4054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3. Хановерска узда са носном траком</a:t>
            </a:r>
          </a:p>
          <a:p>
            <a:pPr marL="0" lvl="0" indent="0" algn="ctr">
              <a:lnSpc>
                <a:spcPts val="4976"/>
              </a:lnSpc>
              <a:spcBef>
                <a:spcPct val="0"/>
              </a:spcBef>
            </a:pPr>
            <a:endParaRPr lang="en-US" sz="4054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4976"/>
              </a:lnSpc>
              <a:spcBef>
                <a:spcPct val="0"/>
              </a:spcBef>
            </a:pPr>
            <a:r>
              <a:rPr lang="en-US" sz="3554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Хановерска узда је опремљена носном траком која се сматра прилично јаком. Причвршћена је испред жди, чиме се ограничава могућност коња да отвори уста. </a:t>
            </a:r>
          </a:p>
          <a:p>
            <a:pPr marL="0" lvl="0" indent="0" algn="ctr">
              <a:lnSpc>
                <a:spcPts val="4976"/>
              </a:lnSpc>
              <a:spcBef>
                <a:spcPct val="0"/>
              </a:spcBef>
            </a:pPr>
            <a:r>
              <a:rPr lang="en-US" sz="3554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Како правилно причврстити хановерски носни трак:</a:t>
            </a:r>
          </a:p>
          <a:p>
            <a:pPr marL="767410" lvl="1" indent="-383705" algn="ctr">
              <a:lnSpc>
                <a:spcPts val="4976"/>
              </a:lnSpc>
              <a:spcBef>
                <a:spcPct val="0"/>
              </a:spcBef>
              <a:buFont typeface="Arial"/>
              <a:buChar char="•"/>
            </a:pPr>
            <a:r>
              <a:rPr lang="en-US" sz="3554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 Носна трака је постављена три до четири прста изнад ноздрва,</a:t>
            </a:r>
          </a:p>
          <a:p>
            <a:pPr marL="767410" lvl="1" indent="-383705" algn="ctr">
              <a:lnSpc>
                <a:spcPts val="4976"/>
              </a:lnSpc>
              <a:spcBef>
                <a:spcPct val="0"/>
              </a:spcBef>
              <a:buFont typeface="Arial"/>
              <a:buChar char="•"/>
            </a:pPr>
            <a:r>
              <a:rPr lang="en-US" sz="3554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Два прста возача могу се вертикално уметнути испод носне траке.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4737" y="2344289"/>
            <a:ext cx="8698317" cy="4390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7"/>
              </a:lnSpc>
              <a:spcBef>
                <a:spcPct val="0"/>
              </a:spcBef>
            </a:pPr>
            <a:r>
              <a:rPr lang="en-US" sz="4062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Brasika"/>
                <a:ea typeface="Brasika"/>
                <a:cs typeface="Brasika"/>
                <a:sym typeface="Brasika"/>
              </a:rPr>
              <a:t>4. Шведска узда са каишем</a:t>
            </a:r>
          </a:p>
          <a:p>
            <a:pPr marL="0" lvl="0" indent="0" algn="ctr">
              <a:lnSpc>
                <a:spcPts val="4847"/>
              </a:lnSpc>
              <a:spcBef>
                <a:spcPct val="0"/>
              </a:spcBef>
            </a:pPr>
            <a:endParaRPr lang="en-US" sz="4062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Brasika"/>
              <a:ea typeface="Brasika"/>
              <a:cs typeface="Brasika"/>
              <a:sym typeface="Brasika"/>
            </a:endParaRPr>
          </a:p>
          <a:p>
            <a:pPr marL="0" lvl="0" indent="0" algn="ctr">
              <a:lnSpc>
                <a:spcPts val="4847"/>
              </a:lnSpc>
              <a:spcBef>
                <a:spcPct val="0"/>
              </a:spcBef>
            </a:pPr>
            <a:r>
              <a:rPr lang="en-US" sz="3462">
                <a:solidFill>
                  <a:srgbClr val="FCFCFC"/>
                </a:solidFill>
                <a:latin typeface="Brasika"/>
                <a:ea typeface="Brasika"/>
                <a:cs typeface="Brasika"/>
                <a:sym typeface="Brasika"/>
              </a:rPr>
              <a:t>Носни трак шведске узде одликује се првенствено својом широм структуром. Њен ефекат је нежнији него код других врста узди, јер широки трак распоређује притисак на већу површину носног моста коња.</a:t>
            </a:r>
          </a:p>
        </p:txBody>
      </p:sp>
      <p:sp>
        <p:nvSpPr>
          <p:cNvPr id="3" name="Freeform 3"/>
          <p:cNvSpPr/>
          <p:nvPr/>
        </p:nvSpPr>
        <p:spPr>
          <a:xfrm>
            <a:off x="10696685" y="1243461"/>
            <a:ext cx="6777377" cy="8152954"/>
          </a:xfrm>
          <a:custGeom>
            <a:avLst/>
            <a:gdLst/>
            <a:ahLst/>
            <a:cxnLst/>
            <a:rect l="l" t="t" r="r" b="b"/>
            <a:pathLst>
              <a:path w="6777377" h="8152954">
                <a:moveTo>
                  <a:pt x="0" y="0"/>
                </a:moveTo>
                <a:lnTo>
                  <a:pt x="6777376" y="0"/>
                </a:lnTo>
                <a:lnTo>
                  <a:pt x="6777376" y="8152954"/>
                </a:lnTo>
                <a:lnTo>
                  <a:pt x="0" y="815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633" r="-1166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770</Words>
  <Application>Microsoft Office PowerPoint</Application>
  <PresentationFormat>Custom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Brasika</vt:lpstr>
      <vt:lpstr>Cardo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узди</dc:title>
  <dc:creator>agota</dc:creator>
  <cp:lastModifiedBy>Poljoprivredna skola</cp:lastModifiedBy>
  <cp:revision>2</cp:revision>
  <dcterms:created xsi:type="dcterms:W3CDTF">2006-08-16T00:00:00Z</dcterms:created>
  <dcterms:modified xsi:type="dcterms:W3CDTF">2026-03-31T14:28:40Z</dcterms:modified>
  <dc:identifier>DAHFg7upAxo</dc:identifier>
</cp:coreProperties>
</file>