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2" r:id="rId16"/>
  </p:sldIdLst>
  <p:sldSz cx="18288000" cy="10287000"/>
  <p:notesSz cx="6858000" cy="9144000"/>
  <p:embeddedFontLst>
    <p:embeddedFont>
      <p:font typeface="Calibri" pitchFamily="34" charset="0"/>
      <p:regular r:id="rId17"/>
      <p:bold r:id="rId18"/>
      <p:italic r:id="rId19"/>
      <p:boldItalic r:id="rId20"/>
    </p:embeddedFont>
    <p:embeddedFont>
      <p:font typeface="Emblema One" charset="-18"/>
      <p:regular r:id="rId21"/>
    </p:embeddedFont>
    <p:embeddedFont>
      <p:font typeface="Open Sans 1 Bold" charset="0"/>
      <p:regular r:id="rId22"/>
    </p:embeddedFont>
    <p:embeddedFont>
      <p:font typeface="Cardo Bold" charset="-79"/>
      <p:regular r:id="rId23"/>
    </p:embeddedFont>
    <p:embeddedFont>
      <p:font typeface="Open Sans 2"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45" d="100"/>
          <a:sy n="45" d="100"/>
        </p:scale>
        <p:origin x="-81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media" Target="../media/VAG_W_bSLNI.mp4"/><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2.jpeg"/><Relationship Id="rId5" Type="http://schemas.microsoft.com/office/2007/relationships/media" Target="../media/VAG_Ww3MW8E.mp4"/><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media" Target="../media/VAG_E3rNTUQ.mp4"/></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7.jpeg"/><Relationship Id="rId5" Type="http://schemas.openxmlformats.org/officeDocument/2006/relationships/image" Target="../media/image26.jpeg"/><Relationship Id="rId4" Type="http://schemas.microsoft.com/office/2007/relationships/media" Target="../media/VAG-wScmmpw.mp4"/></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3.png"/><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svg"/><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ordwall.net/hu/resource/106061032" TargetMode="External"/><Relationship Id="rId5" Type="http://schemas.openxmlformats.org/officeDocument/2006/relationships/image" Target="../media/image8.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1.jpeg"/><Relationship Id="rId5" Type="http://schemas.microsoft.com/office/2007/relationships/media" Target="../media/VAG-5ZL4348.mp4"/></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8.jpeg"/><Relationship Id="rId4" Type="http://schemas.microsoft.com/office/2007/relationships/media" Target="../media/VAG_WwZ77pQ.mp4"/></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E4320"/>
        </a:solidFill>
        <a:effectLst/>
      </p:bgPr>
    </p:bg>
    <p:spTree>
      <p:nvGrpSpPr>
        <p:cNvPr id="1" name=""/>
        <p:cNvGrpSpPr/>
        <p:nvPr/>
      </p:nvGrpSpPr>
      <p:grpSpPr>
        <a:xfrm>
          <a:off x="0" y="0"/>
          <a:ext cx="0" cy="0"/>
          <a:chOff x="0" y="0"/>
          <a:chExt cx="0" cy="0"/>
        </a:xfrm>
      </p:grpSpPr>
      <p:sp>
        <p:nvSpPr>
          <p:cNvPr id="2" name="Freeform 2"/>
          <p:cNvSpPr/>
          <p:nvPr/>
        </p:nvSpPr>
        <p:spPr>
          <a:xfrm>
            <a:off x="-497762" y="-201240"/>
            <a:ext cx="18785762" cy="10551543"/>
          </a:xfrm>
          <a:custGeom>
            <a:avLst/>
            <a:gdLst/>
            <a:ahLst/>
            <a:cxnLst/>
            <a:rect l="l" t="t" r="r" b="b"/>
            <a:pathLst>
              <a:path w="18785762" h="10551543">
                <a:moveTo>
                  <a:pt x="0" y="0"/>
                </a:moveTo>
                <a:lnTo>
                  <a:pt x="18785762" y="0"/>
                </a:lnTo>
                <a:lnTo>
                  <a:pt x="18785762" y="10551543"/>
                </a:lnTo>
                <a:lnTo>
                  <a:pt x="0" y="10551543"/>
                </a:lnTo>
                <a:lnTo>
                  <a:pt x="0" y="0"/>
                </a:lnTo>
                <a:close/>
              </a:path>
            </a:pathLst>
          </a:custGeom>
          <a:blipFill>
            <a:blip r:embed="rId2"/>
            <a:stretch>
              <a:fillRect l="-3929" r="-8406"/>
            </a:stretch>
          </a:blipFill>
        </p:spPr>
      </p:sp>
      <p:sp>
        <p:nvSpPr>
          <p:cNvPr id="3" name="Freeform 3"/>
          <p:cNvSpPr/>
          <p:nvPr/>
        </p:nvSpPr>
        <p:spPr>
          <a:xfrm>
            <a:off x="15544880" y="8787911"/>
            <a:ext cx="2743120" cy="1499089"/>
          </a:xfrm>
          <a:custGeom>
            <a:avLst/>
            <a:gdLst/>
            <a:ahLst/>
            <a:cxnLst/>
            <a:rect l="l" t="t" r="r" b="b"/>
            <a:pathLst>
              <a:path w="2743120" h="1499089">
                <a:moveTo>
                  <a:pt x="0" y="0"/>
                </a:moveTo>
                <a:lnTo>
                  <a:pt x="2743120" y="0"/>
                </a:lnTo>
                <a:lnTo>
                  <a:pt x="2743120" y="1499089"/>
                </a:lnTo>
                <a:lnTo>
                  <a:pt x="0" y="1499089"/>
                </a:lnTo>
                <a:lnTo>
                  <a:pt x="0" y="0"/>
                </a:lnTo>
                <a:close/>
              </a:path>
            </a:pathLst>
          </a:custGeom>
          <a:blipFill>
            <a:blip r:embed="rId3"/>
            <a:stretch>
              <a:fillRect t="-18573" b="-18573"/>
            </a:stretch>
          </a:blipFill>
        </p:spPr>
      </p:sp>
      <p:sp>
        <p:nvSpPr>
          <p:cNvPr id="4" name="Freeform 4"/>
          <p:cNvSpPr/>
          <p:nvPr/>
        </p:nvSpPr>
        <p:spPr>
          <a:xfrm>
            <a:off x="0" y="8787911"/>
            <a:ext cx="7008859" cy="1562391"/>
          </a:xfrm>
          <a:custGeom>
            <a:avLst/>
            <a:gdLst/>
            <a:ahLst/>
            <a:cxnLst/>
            <a:rect l="l" t="t" r="r" b="b"/>
            <a:pathLst>
              <a:path w="7008859" h="1562391">
                <a:moveTo>
                  <a:pt x="0" y="0"/>
                </a:moveTo>
                <a:lnTo>
                  <a:pt x="7008859" y="0"/>
                </a:lnTo>
                <a:lnTo>
                  <a:pt x="7008859" y="1562392"/>
                </a:lnTo>
                <a:lnTo>
                  <a:pt x="0" y="1562392"/>
                </a:lnTo>
                <a:lnTo>
                  <a:pt x="0" y="0"/>
                </a:lnTo>
                <a:close/>
              </a:path>
            </a:pathLst>
          </a:custGeom>
          <a:blipFill>
            <a:blip r:embed="rId4"/>
            <a:stretch>
              <a:fillRect/>
            </a:stretch>
          </a:blipFill>
        </p:spPr>
      </p:sp>
      <p:sp>
        <p:nvSpPr>
          <p:cNvPr id="5" name="TextBox 5"/>
          <p:cNvSpPr txBox="1"/>
          <p:nvPr/>
        </p:nvSpPr>
        <p:spPr>
          <a:xfrm>
            <a:off x="1498659" y="1496033"/>
            <a:ext cx="14792920" cy="1101392"/>
          </a:xfrm>
          <a:prstGeom prst="rect">
            <a:avLst/>
          </a:prstGeom>
        </p:spPr>
        <p:txBody>
          <a:bodyPr lIns="0" tIns="0" rIns="0" bIns="0" rtlCol="0" anchor="t">
            <a:spAutoFit/>
          </a:bodyPr>
          <a:lstStyle/>
          <a:p>
            <a:pPr algn="ctr">
              <a:lnSpc>
                <a:spcPts val="9099"/>
              </a:lnSpc>
              <a:spcBef>
                <a:spcPct val="0"/>
              </a:spcBef>
            </a:pPr>
            <a:r>
              <a:rPr lang="en-US" sz="6600" b="1" dirty="0" err="1" smtClean="0">
                <a:solidFill>
                  <a:schemeClr val="bg1"/>
                </a:solidFill>
              </a:rPr>
              <a:t>Шетање</a:t>
            </a:r>
            <a:r>
              <a:rPr lang="en-US" sz="6600" b="1" dirty="0" smtClean="0">
                <a:solidFill>
                  <a:schemeClr val="bg1"/>
                </a:solidFill>
              </a:rPr>
              <a:t> и </a:t>
            </a:r>
            <a:r>
              <a:rPr lang="en-US" sz="6600" b="1" dirty="0" err="1" smtClean="0">
                <a:solidFill>
                  <a:schemeClr val="bg1"/>
                </a:solidFill>
              </a:rPr>
              <a:t>кретање</a:t>
            </a:r>
            <a:r>
              <a:rPr lang="en-US" sz="6600" b="1" dirty="0" smtClean="0">
                <a:solidFill>
                  <a:schemeClr val="bg1"/>
                </a:solidFill>
              </a:rPr>
              <a:t> </a:t>
            </a:r>
            <a:r>
              <a:rPr lang="en-US" sz="6600" b="1" dirty="0" err="1" smtClean="0">
                <a:solidFill>
                  <a:schemeClr val="bg1"/>
                </a:solidFill>
              </a:rPr>
              <a:t>коња</a:t>
            </a:r>
            <a:endParaRPr lang="en-US" sz="6499" dirty="0">
              <a:solidFill>
                <a:schemeClr val="bg1"/>
              </a:solidFill>
              <a:latin typeface="Emblema One"/>
              <a:ea typeface="Emblema One"/>
              <a:cs typeface="Emblema One"/>
              <a:sym typeface="Emblema On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132C17">
                <a:alpha val="100000"/>
              </a:srgbClr>
            </a:gs>
            <a:gs pos="40000">
              <a:srgbClr val="4D6528">
                <a:alpha val="100000"/>
              </a:srgbClr>
            </a:gs>
            <a:gs pos="60000">
              <a:srgbClr val="A1AE1C">
                <a:alpha val="100000"/>
              </a:srgbClr>
            </a:gs>
            <a:gs pos="85000">
              <a:srgbClr val="EDDB80">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10955968" y="3995211"/>
            <a:ext cx="5682295" cy="4969397"/>
          </a:xfrm>
          <a:custGeom>
            <a:avLst/>
            <a:gdLst/>
            <a:ahLst/>
            <a:cxnLst/>
            <a:rect l="l" t="t" r="r" b="b"/>
            <a:pathLst>
              <a:path w="5682295" h="4969397">
                <a:moveTo>
                  <a:pt x="0" y="0"/>
                </a:moveTo>
                <a:lnTo>
                  <a:pt x="5682295" y="0"/>
                </a:lnTo>
                <a:lnTo>
                  <a:pt x="5682295" y="4969396"/>
                </a:lnTo>
                <a:lnTo>
                  <a:pt x="0" y="4969396"/>
                </a:lnTo>
                <a:lnTo>
                  <a:pt x="0" y="0"/>
                </a:lnTo>
                <a:close/>
              </a:path>
            </a:pathLst>
          </a:custGeom>
          <a:blipFill>
            <a:blip r:embed="rId2"/>
            <a:stretch>
              <a:fillRect t="-13091" b="-19868"/>
            </a:stretch>
          </a:blipFill>
        </p:spPr>
      </p:sp>
      <p:sp>
        <p:nvSpPr>
          <p:cNvPr id="3" name="TextBox 3"/>
          <p:cNvSpPr txBox="1"/>
          <p:nvPr/>
        </p:nvSpPr>
        <p:spPr>
          <a:xfrm>
            <a:off x="0" y="-123825"/>
            <a:ext cx="18000918" cy="2031325"/>
          </a:xfrm>
          <a:prstGeom prst="rect">
            <a:avLst/>
          </a:prstGeom>
        </p:spPr>
        <p:txBody>
          <a:bodyPr lIns="0" tIns="0" rIns="0" bIns="0" rtlCol="0" anchor="t">
            <a:spAutoFit/>
          </a:bodyPr>
          <a:lstStyle/>
          <a:p>
            <a:pPr algn="ctr">
              <a:spcBef>
                <a:spcPct val="0"/>
              </a:spcBef>
            </a:pPr>
            <a:r>
              <a:rPr lang="en-US" sz="6499" dirty="0">
                <a:solidFill>
                  <a:srgbClr val="000000"/>
                </a:solidFill>
                <a:latin typeface="Emblema One"/>
                <a:ea typeface="Emblema One"/>
                <a:cs typeface="Emblema One"/>
                <a:sym typeface="Emblema One"/>
              </a:rPr>
              <a:t> </a:t>
            </a:r>
            <a:r>
              <a:rPr lang="sr-Latn-CS" sz="6600" b="1" dirty="0" smtClean="0"/>
              <a:t>Премештање коња са посебним условима </a:t>
            </a:r>
            <a:endParaRPr lang="sr-Cyrl-RS" sz="6600" b="1" dirty="0" smtClean="0"/>
          </a:p>
          <a:p>
            <a:pPr algn="ctr">
              <a:spcBef>
                <a:spcPct val="0"/>
              </a:spcBef>
            </a:pPr>
            <a:r>
              <a:rPr lang="sr-Cyrl-RS" sz="6600" b="1" dirty="0" smtClean="0"/>
              <a:t>Т</a:t>
            </a:r>
            <a:r>
              <a:rPr lang="sr-Latn-CS" sz="6600" b="1" dirty="0" smtClean="0"/>
              <a:t>рудне </a:t>
            </a:r>
            <a:r>
              <a:rPr lang="sr-Latn-CS" sz="6600" b="1" dirty="0" smtClean="0"/>
              <a:t>кобиле</a:t>
            </a:r>
            <a:endParaRPr lang="en-US" sz="6499" b="1" dirty="0">
              <a:solidFill>
                <a:srgbClr val="000000"/>
              </a:solidFill>
              <a:latin typeface="Emblema One"/>
              <a:ea typeface="Emblema One"/>
              <a:cs typeface="Emblema One"/>
              <a:sym typeface="Emblema One"/>
            </a:endParaRPr>
          </a:p>
        </p:txBody>
      </p:sp>
      <p:sp>
        <p:nvSpPr>
          <p:cNvPr id="4" name="TextBox 4"/>
          <p:cNvSpPr txBox="1"/>
          <p:nvPr/>
        </p:nvSpPr>
        <p:spPr>
          <a:xfrm>
            <a:off x="370809" y="3928536"/>
            <a:ext cx="8773191" cy="3441583"/>
          </a:xfrm>
          <a:prstGeom prst="rect">
            <a:avLst/>
          </a:prstGeom>
        </p:spPr>
        <p:txBody>
          <a:bodyPr lIns="0" tIns="0" rIns="0" bIns="0" rtlCol="0" anchor="t">
            <a:spAutoFit/>
          </a:bodyPr>
          <a:lstStyle/>
          <a:p>
            <a:pPr marL="0" lvl="1">
              <a:lnSpc>
                <a:spcPts val="4539"/>
              </a:lnSpc>
              <a:spcBef>
                <a:spcPct val="0"/>
              </a:spcBef>
            </a:pPr>
            <a:r>
              <a:rPr lang="sr-Latn-CS" sz="3600" dirty="0" smtClean="0">
                <a:solidFill>
                  <a:schemeClr val="bg1"/>
                </a:solidFill>
              </a:rPr>
              <a:t>Током првих шест месеци трудноће, кобила може обављати још интензивнији посао, уз одржавање постепеног приступа. Међутим, од седмог до осмог месеца па надаље, треба јој дати само благ, лаган посао до ждребења.</a:t>
            </a:r>
            <a:endParaRPr lang="en-US" sz="3242" u="none" strike="noStrike" dirty="0">
              <a:solidFill>
                <a:schemeClr val="bg1"/>
              </a:solidFill>
              <a:latin typeface="Emblema One"/>
              <a:ea typeface="Emblema One"/>
              <a:cs typeface="Emblema One"/>
              <a:sym typeface="Emblema On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132C17">
                <a:alpha val="100000"/>
              </a:srgbClr>
            </a:gs>
            <a:gs pos="40000">
              <a:srgbClr val="4D6528">
                <a:alpha val="100000"/>
              </a:srgbClr>
            </a:gs>
            <a:gs pos="60000">
              <a:srgbClr val="A1AE1C">
                <a:alpha val="100000"/>
              </a:srgbClr>
            </a:gs>
            <a:gs pos="85000">
              <a:srgbClr val="EDDB80">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9144000" y="1963247"/>
            <a:ext cx="7689193" cy="5649750"/>
          </a:xfrm>
          <a:custGeom>
            <a:avLst/>
            <a:gdLst/>
            <a:ahLst/>
            <a:cxnLst/>
            <a:rect l="l" t="t" r="r" b="b"/>
            <a:pathLst>
              <a:path w="7689193" h="5649750">
                <a:moveTo>
                  <a:pt x="0" y="0"/>
                </a:moveTo>
                <a:lnTo>
                  <a:pt x="7689193" y="0"/>
                </a:lnTo>
                <a:lnTo>
                  <a:pt x="7689193" y="5649750"/>
                </a:lnTo>
                <a:lnTo>
                  <a:pt x="0" y="5649750"/>
                </a:lnTo>
                <a:lnTo>
                  <a:pt x="0" y="0"/>
                </a:lnTo>
                <a:close/>
              </a:path>
            </a:pathLst>
          </a:custGeom>
          <a:blipFill>
            <a:blip r:embed="rId2"/>
            <a:stretch>
              <a:fillRect l="-6222" r="-22401"/>
            </a:stretch>
          </a:blipFill>
        </p:spPr>
      </p:sp>
      <p:sp>
        <p:nvSpPr>
          <p:cNvPr id="3" name="TextBox 3"/>
          <p:cNvSpPr txBox="1"/>
          <p:nvPr/>
        </p:nvSpPr>
        <p:spPr>
          <a:xfrm>
            <a:off x="4638675" y="219773"/>
            <a:ext cx="9010650" cy="1111253"/>
          </a:xfrm>
          <a:prstGeom prst="rect">
            <a:avLst/>
          </a:prstGeom>
        </p:spPr>
        <p:txBody>
          <a:bodyPr lIns="0" tIns="0" rIns="0" bIns="0" rtlCol="0" anchor="t">
            <a:spAutoFit/>
          </a:bodyPr>
          <a:lstStyle/>
          <a:p>
            <a:pPr algn="ctr">
              <a:lnSpc>
                <a:spcPts val="9099"/>
              </a:lnSpc>
              <a:spcBef>
                <a:spcPct val="0"/>
              </a:spcBef>
            </a:pPr>
            <a:r>
              <a:rPr lang="en-US" sz="6499" dirty="0">
                <a:solidFill>
                  <a:srgbClr val="000000"/>
                </a:solidFill>
                <a:latin typeface="Emblema One"/>
                <a:ea typeface="Emblema One"/>
                <a:cs typeface="Emblema One"/>
                <a:sym typeface="Emblema One"/>
              </a:rPr>
              <a:t> </a:t>
            </a:r>
            <a:r>
              <a:rPr lang="sr-Latn-CS" sz="6600" b="1" dirty="0" smtClean="0"/>
              <a:t>Покретни пастуви</a:t>
            </a:r>
            <a:endParaRPr lang="en-US" sz="6499" b="1" dirty="0">
              <a:solidFill>
                <a:srgbClr val="000000"/>
              </a:solidFill>
              <a:latin typeface="Emblema One"/>
              <a:ea typeface="Emblema One"/>
              <a:cs typeface="Emblema One"/>
              <a:sym typeface="Emblema One"/>
            </a:endParaRPr>
          </a:p>
        </p:txBody>
      </p:sp>
      <p:sp>
        <p:nvSpPr>
          <p:cNvPr id="4" name="TextBox 4"/>
          <p:cNvSpPr txBox="1"/>
          <p:nvPr/>
        </p:nvSpPr>
        <p:spPr>
          <a:xfrm>
            <a:off x="802499" y="1896572"/>
            <a:ext cx="8022313" cy="2273699"/>
          </a:xfrm>
          <a:prstGeom prst="rect">
            <a:avLst/>
          </a:prstGeom>
        </p:spPr>
        <p:txBody>
          <a:bodyPr lIns="0" tIns="0" rIns="0" bIns="0" rtlCol="0" anchor="t">
            <a:spAutoFit/>
          </a:bodyPr>
          <a:lstStyle/>
          <a:p>
            <a:pPr marL="0" lvl="1">
              <a:lnSpc>
                <a:spcPts val="4478"/>
              </a:lnSpc>
              <a:spcBef>
                <a:spcPct val="0"/>
              </a:spcBef>
            </a:pPr>
            <a:r>
              <a:rPr lang="sr-Latn-CS" sz="3200" b="1" dirty="0" smtClean="0">
                <a:solidFill>
                  <a:schemeClr val="bg1"/>
                </a:solidFill>
              </a:rPr>
              <a:t>Редовна и контролисана вежба је посебно важна за младе пастуве: слободно кретање у падоку, слободно скакање, трчање, тренинг под јахачем, рад у кочији.</a:t>
            </a:r>
            <a:endParaRPr lang="en-US" sz="3198" b="1" u="none" strike="noStrike" dirty="0">
              <a:solidFill>
                <a:schemeClr val="bg1"/>
              </a:solidFill>
              <a:latin typeface="Emblema One"/>
              <a:ea typeface="Emblema One"/>
              <a:cs typeface="Emblema One"/>
              <a:sym typeface="Emblema One"/>
            </a:endParaRPr>
          </a:p>
        </p:txBody>
      </p:sp>
      <p:sp>
        <p:nvSpPr>
          <p:cNvPr id="5" name="TextBox 5"/>
          <p:cNvSpPr txBox="1"/>
          <p:nvPr/>
        </p:nvSpPr>
        <p:spPr>
          <a:xfrm>
            <a:off x="514350" y="8188068"/>
            <a:ext cx="17259300" cy="451790"/>
          </a:xfrm>
          <a:prstGeom prst="rect">
            <a:avLst/>
          </a:prstGeom>
        </p:spPr>
        <p:txBody>
          <a:bodyPr lIns="0" tIns="0" rIns="0" bIns="0" rtlCol="0" anchor="t">
            <a:spAutoFit/>
          </a:bodyPr>
          <a:lstStyle/>
          <a:p>
            <a:pPr marL="0" lvl="1" algn="ctr">
              <a:lnSpc>
                <a:spcPts val="3718"/>
              </a:lnSpc>
              <a:spcBef>
                <a:spcPct val="0"/>
              </a:spcBef>
            </a:pPr>
            <a:r>
              <a:rPr lang="sr-Latn-CS" sz="2800" b="1" dirty="0" smtClean="0">
                <a:solidFill>
                  <a:schemeClr val="bg1"/>
                </a:solidFill>
              </a:rPr>
              <a:t>Код старијих коња, нагласак је већи на одржавању кондиције, користећи нежније форме.</a:t>
            </a:r>
            <a:endParaRPr lang="en-US" sz="2656" b="1" u="none" strike="noStrike" dirty="0">
              <a:solidFill>
                <a:schemeClr val="bg1"/>
              </a:solidFill>
              <a:latin typeface="Emblema One"/>
              <a:ea typeface="Emblema One"/>
              <a:cs typeface="Emblema One"/>
              <a:sym typeface="Emblema On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132C17">
                <a:alpha val="100000"/>
              </a:srgbClr>
            </a:gs>
            <a:gs pos="40000">
              <a:srgbClr val="4D6528">
                <a:alpha val="100000"/>
              </a:srgbClr>
            </a:gs>
            <a:gs pos="60000">
              <a:srgbClr val="A1AE1C">
                <a:alpha val="100000"/>
              </a:srgbClr>
            </a:gs>
            <a:gs pos="85000">
              <a:srgbClr val="EDDB80">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12799092" y="1181981"/>
            <a:ext cx="5208712" cy="4260070"/>
          </a:xfrm>
          <a:custGeom>
            <a:avLst/>
            <a:gdLst/>
            <a:ahLst/>
            <a:cxnLst/>
            <a:rect l="l" t="t" r="r" b="b"/>
            <a:pathLst>
              <a:path w="5208712" h="4260070">
                <a:moveTo>
                  <a:pt x="0" y="0"/>
                </a:moveTo>
                <a:lnTo>
                  <a:pt x="5208712" y="0"/>
                </a:lnTo>
                <a:lnTo>
                  <a:pt x="5208712" y="4260070"/>
                </a:lnTo>
                <a:lnTo>
                  <a:pt x="0" y="4260070"/>
                </a:lnTo>
                <a:lnTo>
                  <a:pt x="0" y="0"/>
                </a:lnTo>
                <a:close/>
              </a:path>
            </a:pathLst>
          </a:custGeom>
          <a:blipFill>
            <a:blip r:embed="rId3"/>
            <a:stretch>
              <a:fillRect t="-16547" b="-46674"/>
            </a:stretch>
          </a:blipFill>
        </p:spPr>
      </p:sp>
      <p:pic>
        <p:nvPicPr>
          <p:cNvPr id="3" name="Picture 3">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a:srcRect l="7045" r="14624" b="15535"/>
          <a:stretch>
            <a:fillRect/>
          </a:stretch>
        </p:blipFill>
        <p:spPr>
          <a:xfrm>
            <a:off x="186697" y="1387515"/>
            <a:ext cx="3676771" cy="8590248"/>
          </a:xfrm>
          <a:prstGeom prst="rect">
            <a:avLst/>
          </a:prstGeom>
        </p:spPr>
      </p:pic>
      <p:pic>
        <p:nvPicPr>
          <p:cNvPr id="4" name="Picture 4">
            <a:hlinkClick r:id="" action="ppaction://media"/>
          </p:cNvPr>
          <p:cNvPicPr>
            <a:picLocks noChangeAspect="1"/>
          </p:cNvPicPr>
          <p:nvPr>
            <a:videoFile r:link="rId1"/>
            <p:extLst>
              <p:ext uri="{DAA4B4D4-6D71-4841-9C94-3DE7FCFB9230}">
                <p14:media xmlns="" xmlns:p14="http://schemas.microsoft.com/office/powerpoint/2010/main" r:embed="rId8"/>
              </p:ext>
            </p:extLst>
          </p:nvPr>
        </p:nvPicPr>
        <p:blipFill>
          <a:blip r:embed="rId9"/>
          <a:srcRect t="23208" b="35596"/>
          <a:stretch>
            <a:fillRect/>
          </a:stretch>
        </p:blipFill>
        <p:spPr>
          <a:xfrm>
            <a:off x="12799092" y="5442051"/>
            <a:ext cx="5208712" cy="4649073"/>
          </a:xfrm>
          <a:prstGeom prst="rect">
            <a:avLst/>
          </a:prstGeom>
        </p:spPr>
      </p:pic>
      <p:sp>
        <p:nvSpPr>
          <p:cNvPr id="5" name="TextBox 5"/>
          <p:cNvSpPr txBox="1"/>
          <p:nvPr/>
        </p:nvSpPr>
        <p:spPr>
          <a:xfrm>
            <a:off x="0" y="119844"/>
            <a:ext cx="16852592" cy="1101392"/>
          </a:xfrm>
          <a:prstGeom prst="rect">
            <a:avLst/>
          </a:prstGeom>
        </p:spPr>
        <p:txBody>
          <a:bodyPr lIns="0" tIns="0" rIns="0" bIns="0" rtlCol="0" anchor="t">
            <a:spAutoFit/>
          </a:bodyPr>
          <a:lstStyle/>
          <a:p>
            <a:pPr algn="ctr">
              <a:lnSpc>
                <a:spcPts val="9099"/>
              </a:lnSpc>
              <a:spcBef>
                <a:spcPct val="0"/>
              </a:spcBef>
            </a:pPr>
            <a:r>
              <a:rPr lang="sr-Latn-CS" sz="6600" b="1" dirty="0" smtClean="0"/>
              <a:t>Главне методе тренирања коња</a:t>
            </a:r>
            <a:endParaRPr lang="en-US" sz="6499" b="1" dirty="0">
              <a:solidFill>
                <a:srgbClr val="000000"/>
              </a:solidFill>
              <a:latin typeface="Emblema One"/>
              <a:ea typeface="Emblema One"/>
              <a:cs typeface="Emblema One"/>
              <a:sym typeface="Emblema One"/>
            </a:endParaRPr>
          </a:p>
        </p:txBody>
      </p:sp>
      <p:sp>
        <p:nvSpPr>
          <p:cNvPr id="6" name="TextBox 6"/>
          <p:cNvSpPr txBox="1"/>
          <p:nvPr/>
        </p:nvSpPr>
        <p:spPr>
          <a:xfrm>
            <a:off x="4286216" y="2428856"/>
            <a:ext cx="8372109" cy="4283865"/>
          </a:xfrm>
          <a:prstGeom prst="rect">
            <a:avLst/>
          </a:prstGeom>
        </p:spPr>
        <p:txBody>
          <a:bodyPr lIns="0" tIns="0" rIns="0" bIns="0" rtlCol="0" anchor="t">
            <a:spAutoFit/>
          </a:bodyPr>
          <a:lstStyle/>
          <a:p>
            <a:pPr marL="0" lvl="1" algn="just">
              <a:lnSpc>
                <a:spcPts val="4243"/>
              </a:lnSpc>
              <a:spcBef>
                <a:spcPct val="0"/>
              </a:spcBef>
            </a:pPr>
            <a:r>
              <a:rPr lang="sr-Latn-CS" sz="3200" b="1" dirty="0" smtClean="0">
                <a:solidFill>
                  <a:schemeClr val="bg1"/>
                </a:solidFill>
              </a:rPr>
              <a:t>Пенинг је један од најчешћих облика ходања. Његова предност је што омогућава кретање више коња истовремено. </a:t>
            </a:r>
            <a:endParaRPr lang="sr-Cyrl-RS" sz="3200" b="1" dirty="0" smtClean="0">
              <a:solidFill>
                <a:schemeClr val="bg1"/>
              </a:solidFill>
            </a:endParaRPr>
          </a:p>
          <a:p>
            <a:pPr marL="0" lvl="1" algn="just">
              <a:lnSpc>
                <a:spcPts val="4243"/>
              </a:lnSpc>
              <a:spcBef>
                <a:spcPct val="0"/>
              </a:spcBef>
            </a:pPr>
            <a:r>
              <a:rPr lang="sr-Latn-CS" sz="3200" b="1" dirty="0" smtClean="0">
                <a:solidFill>
                  <a:schemeClr val="bg1"/>
                </a:solidFill>
              </a:rPr>
              <a:t>Важна </a:t>
            </a:r>
            <a:r>
              <a:rPr lang="sr-Latn-CS" sz="3200" b="1" dirty="0" smtClean="0">
                <a:solidFill>
                  <a:schemeClr val="bg1"/>
                </a:solidFill>
              </a:rPr>
              <a:t>разматрања: тор одговарајуће величине, заобљени углови како би се избегле повреде формирање усклађених група сегрегација по полу Недостатак је што омогућава само опште, нециљано кретање</a:t>
            </a:r>
            <a:endParaRPr lang="en-US" sz="3030" b="1" u="none" strike="noStrike" dirty="0">
              <a:solidFill>
                <a:schemeClr val="bg1"/>
              </a:solidFill>
              <a:latin typeface="Emblema One"/>
              <a:ea typeface="Emblema One"/>
              <a:cs typeface="Emblema One"/>
              <a:sym typeface="Emblema One"/>
            </a:endParaRPr>
          </a:p>
        </p:txBody>
      </p:sp>
    </p:spTree>
  </p:cSld>
  <p:clrMapOvr>
    <a:masterClrMapping/>
  </p:clrMapOvr>
  <p:timing>
    <p:tnLst>
      <p:par>
        <p:cTn id="1" dur="indefinite" restart="never" nodeType="tmRoot">
          <p:childTnLst>
            <p:video>
              <p:cMediaNode vol="0">
                <p:cTn id="2" fill="hold" display="0">
                  <p:stCondLst>
                    <p:cond delay="indefinite"/>
                  </p:stCondLst>
                </p:cTn>
                <p:tgtEl>
                  <p:spTgt spid="3"/>
                </p:tgtEl>
              </p:cMediaNode>
            </p:video>
            <p:video>
              <p:cMediaNode vol="100000">
                <p:cTn id="3"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132C17">
                <a:alpha val="100000"/>
              </a:srgbClr>
            </a:gs>
            <a:gs pos="40000">
              <a:srgbClr val="4D6528">
                <a:alpha val="100000"/>
              </a:srgbClr>
            </a:gs>
            <a:gs pos="60000">
              <a:srgbClr val="A1AE1C">
                <a:alpha val="100000"/>
              </a:srgbClr>
            </a:gs>
            <a:gs pos="85000">
              <a:srgbClr val="EDDB80">
                <a:alpha val="100000"/>
              </a:srgbClr>
            </a:gs>
          </a:gsLst>
          <a:lin ang="18900000"/>
        </a:gra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a:srcRect t="30119" b="13914"/>
          <a:stretch>
            <a:fillRect/>
          </a:stretch>
        </p:blipFill>
        <p:spPr>
          <a:xfrm>
            <a:off x="11992674" y="4096730"/>
            <a:ext cx="5916112" cy="5886255"/>
          </a:xfrm>
          <a:prstGeom prst="rect">
            <a:avLst/>
          </a:prstGeom>
        </p:spPr>
      </p:pic>
      <p:sp>
        <p:nvSpPr>
          <p:cNvPr id="3" name="Freeform 3"/>
          <p:cNvSpPr/>
          <p:nvPr/>
        </p:nvSpPr>
        <p:spPr>
          <a:xfrm>
            <a:off x="11992674" y="490007"/>
            <a:ext cx="5916112" cy="3415335"/>
          </a:xfrm>
          <a:custGeom>
            <a:avLst/>
            <a:gdLst/>
            <a:ahLst/>
            <a:cxnLst/>
            <a:rect l="l" t="t" r="r" b="b"/>
            <a:pathLst>
              <a:path w="5916112" h="3415335">
                <a:moveTo>
                  <a:pt x="0" y="0"/>
                </a:moveTo>
                <a:lnTo>
                  <a:pt x="5916112" y="0"/>
                </a:lnTo>
                <a:lnTo>
                  <a:pt x="5916112" y="3415335"/>
                </a:lnTo>
                <a:lnTo>
                  <a:pt x="0" y="3415335"/>
                </a:lnTo>
                <a:lnTo>
                  <a:pt x="0" y="0"/>
                </a:lnTo>
                <a:close/>
              </a:path>
            </a:pathLst>
          </a:custGeom>
          <a:blipFill>
            <a:blip r:embed="rId6"/>
            <a:stretch>
              <a:fillRect r="-3088"/>
            </a:stretch>
          </a:blipFill>
        </p:spPr>
      </p:sp>
      <p:sp>
        <p:nvSpPr>
          <p:cNvPr id="4" name="TextBox 4"/>
          <p:cNvSpPr txBox="1"/>
          <p:nvPr/>
        </p:nvSpPr>
        <p:spPr>
          <a:xfrm>
            <a:off x="1028700" y="411161"/>
            <a:ext cx="7018615" cy="1111253"/>
          </a:xfrm>
          <a:prstGeom prst="rect">
            <a:avLst/>
          </a:prstGeom>
        </p:spPr>
        <p:txBody>
          <a:bodyPr lIns="0" tIns="0" rIns="0" bIns="0" rtlCol="0" anchor="t">
            <a:spAutoFit/>
          </a:bodyPr>
          <a:lstStyle/>
          <a:p>
            <a:pPr algn="ctr">
              <a:lnSpc>
                <a:spcPts val="9099"/>
              </a:lnSpc>
              <a:spcBef>
                <a:spcPct val="0"/>
              </a:spcBef>
            </a:pPr>
            <a:r>
              <a:rPr lang="en-US" sz="6499" dirty="0">
                <a:solidFill>
                  <a:srgbClr val="000000"/>
                </a:solidFill>
                <a:ea typeface="Emblema One"/>
                <a:cs typeface="Emblema One"/>
                <a:sym typeface="Emblema One"/>
              </a:rPr>
              <a:t> </a:t>
            </a:r>
            <a:r>
              <a:rPr lang="sr-Cyrl-RS" sz="6499" b="1" dirty="0" smtClean="0">
                <a:solidFill>
                  <a:srgbClr val="000000"/>
                </a:solidFill>
                <a:ea typeface="Emblema One"/>
                <a:cs typeface="Emblema One"/>
                <a:sym typeface="Emblema One"/>
              </a:rPr>
              <a:t>Пешачка стаза</a:t>
            </a:r>
            <a:endParaRPr lang="en-US" sz="6499" b="1" dirty="0">
              <a:solidFill>
                <a:srgbClr val="000000"/>
              </a:solidFill>
              <a:ea typeface="Emblema One"/>
              <a:cs typeface="Emblema One"/>
              <a:sym typeface="Emblema One"/>
            </a:endParaRPr>
          </a:p>
        </p:txBody>
      </p:sp>
      <p:sp>
        <p:nvSpPr>
          <p:cNvPr id="5" name="TextBox 5"/>
          <p:cNvSpPr txBox="1"/>
          <p:nvPr/>
        </p:nvSpPr>
        <p:spPr>
          <a:xfrm>
            <a:off x="1315782" y="1667935"/>
            <a:ext cx="6878152" cy="3298724"/>
          </a:xfrm>
          <a:prstGeom prst="rect">
            <a:avLst/>
          </a:prstGeom>
        </p:spPr>
        <p:txBody>
          <a:bodyPr lIns="0" tIns="0" rIns="0" bIns="0" rtlCol="0" anchor="t">
            <a:spAutoFit/>
          </a:bodyPr>
          <a:lstStyle/>
          <a:p>
            <a:pPr marL="0" lvl="1" algn="just">
              <a:lnSpc>
                <a:spcPts val="3718"/>
              </a:lnSpc>
              <a:spcBef>
                <a:spcPct val="0"/>
              </a:spcBef>
            </a:pPr>
            <a:r>
              <a:rPr lang="sr-Latn-CS" sz="2800" b="1" dirty="0" smtClean="0">
                <a:solidFill>
                  <a:schemeClr val="bg1"/>
                </a:solidFill>
              </a:rPr>
              <a:t>Првенствено је погодан за кретање ждребади старих коња. На великој, елиптичној стази, ждребади се крећу у групи, са водећим јахачем испред и јахачима иза. Његова предност је групно кретање, а мана је повећан ризик од незгода.</a:t>
            </a:r>
            <a:endParaRPr lang="en-US" sz="2656" b="1" u="none" strike="noStrike" dirty="0">
              <a:solidFill>
                <a:schemeClr val="bg1"/>
              </a:solidFill>
              <a:latin typeface="Emblema One"/>
              <a:ea typeface="Emblema One"/>
              <a:cs typeface="Emblema One"/>
              <a:sym typeface="Emblema One"/>
            </a:endParaRPr>
          </a:p>
        </p:txBody>
      </p:sp>
      <p:sp>
        <p:nvSpPr>
          <p:cNvPr id="6" name="TextBox 6"/>
          <p:cNvSpPr txBox="1"/>
          <p:nvPr/>
        </p:nvSpPr>
        <p:spPr>
          <a:xfrm>
            <a:off x="1028700" y="5267589"/>
            <a:ext cx="9758374" cy="1101392"/>
          </a:xfrm>
          <a:prstGeom prst="rect">
            <a:avLst/>
          </a:prstGeom>
        </p:spPr>
        <p:txBody>
          <a:bodyPr wrap="square" lIns="0" tIns="0" rIns="0" bIns="0" rtlCol="0" anchor="t">
            <a:spAutoFit/>
          </a:bodyPr>
          <a:lstStyle/>
          <a:p>
            <a:pPr algn="ctr">
              <a:lnSpc>
                <a:spcPts val="9099"/>
              </a:lnSpc>
              <a:spcBef>
                <a:spcPct val="0"/>
              </a:spcBef>
            </a:pPr>
            <a:r>
              <a:rPr lang="en-US" sz="6499" dirty="0">
                <a:solidFill>
                  <a:srgbClr val="000000"/>
                </a:solidFill>
                <a:latin typeface="Emblema One"/>
                <a:ea typeface="Emblema One"/>
                <a:cs typeface="Emblema One"/>
                <a:sym typeface="Emblema One"/>
              </a:rPr>
              <a:t> </a:t>
            </a:r>
            <a:r>
              <a:rPr lang="sr-Latn-CS" sz="6600" b="1" dirty="0" smtClean="0"/>
              <a:t>Машина за ходање коња</a:t>
            </a:r>
            <a:endParaRPr lang="en-US" sz="6499" b="1" dirty="0">
              <a:solidFill>
                <a:srgbClr val="000000"/>
              </a:solidFill>
              <a:latin typeface="Emblema One"/>
              <a:ea typeface="Emblema One"/>
              <a:cs typeface="Emblema One"/>
              <a:sym typeface="Emblema One"/>
            </a:endParaRPr>
          </a:p>
        </p:txBody>
      </p:sp>
      <p:sp>
        <p:nvSpPr>
          <p:cNvPr id="7" name="TextBox 7"/>
          <p:cNvSpPr txBox="1"/>
          <p:nvPr/>
        </p:nvSpPr>
        <p:spPr>
          <a:xfrm>
            <a:off x="1315782" y="6569342"/>
            <a:ext cx="9173166" cy="2349746"/>
          </a:xfrm>
          <a:prstGeom prst="rect">
            <a:avLst/>
          </a:prstGeom>
        </p:spPr>
        <p:txBody>
          <a:bodyPr lIns="0" tIns="0" rIns="0" bIns="0" rtlCol="0" anchor="t">
            <a:spAutoFit/>
          </a:bodyPr>
          <a:lstStyle/>
          <a:p>
            <a:pPr marL="0" lvl="1" algn="just">
              <a:lnSpc>
                <a:spcPts val="3718"/>
              </a:lnSpc>
              <a:spcBef>
                <a:spcPct val="0"/>
              </a:spcBef>
            </a:pPr>
            <a:r>
              <a:rPr lang="sr-Cyrl-RS" sz="2800" b="1" dirty="0" smtClean="0">
                <a:solidFill>
                  <a:schemeClr val="bg1"/>
                </a:solidFill>
              </a:rPr>
              <a:t>Машина за ходање коња</a:t>
            </a:r>
            <a:r>
              <a:rPr lang="sr-Latn-CS" sz="2800" b="1" dirty="0" smtClean="0">
                <a:solidFill>
                  <a:schemeClr val="bg1"/>
                </a:solidFill>
              </a:rPr>
              <a:t> </a:t>
            </a:r>
            <a:r>
              <a:rPr lang="sr-Latn-CS" sz="2800" b="1" dirty="0" smtClean="0">
                <a:solidFill>
                  <a:schemeClr val="bg1"/>
                </a:solidFill>
              </a:rPr>
              <a:t>је одлична помоћ у спортским шталама. Погодна је за загревање, тренинг и нежно померање повређених коња. Правац и брзина кретања могу се контролисати, а неколико коња се може кретати истовремено.</a:t>
            </a:r>
            <a:endParaRPr lang="en-US" sz="2656" b="1" u="none" strike="noStrike" dirty="0">
              <a:solidFill>
                <a:schemeClr val="bg1"/>
              </a:solidFill>
              <a:latin typeface="Emblema One"/>
              <a:ea typeface="Emblema One"/>
              <a:cs typeface="Emblema One"/>
              <a:sym typeface="Emblema One"/>
            </a:endParaRPr>
          </a:p>
        </p:txBody>
      </p:sp>
    </p:spTree>
  </p:cSld>
  <p:clrMapOvr>
    <a:masterClrMapping/>
  </p:clrMapOvr>
  <p:timing>
    <p:tnLst>
      <p:par>
        <p:cTn id="1" dur="indefinite" restart="never" nodeType="tmRoot">
          <p:childTnLst>
            <p:video>
              <p:cMediaNode vol="0">
                <p:cTn id="2"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132C17">
                <a:alpha val="100000"/>
              </a:srgbClr>
            </a:gs>
            <a:gs pos="40000">
              <a:srgbClr val="4D6528">
                <a:alpha val="100000"/>
              </a:srgbClr>
            </a:gs>
            <a:gs pos="60000">
              <a:srgbClr val="A1AE1C">
                <a:alpha val="100000"/>
              </a:srgbClr>
            </a:gs>
            <a:gs pos="85000">
              <a:srgbClr val="EDDB80">
                <a:alpha val="100000"/>
              </a:srgbClr>
            </a:gs>
          </a:gsLst>
          <a:lin ang="18900000"/>
        </a:gra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a:srcRect/>
          <a:stretch>
            <a:fillRect/>
          </a:stretch>
        </p:blipFill>
        <p:spPr>
          <a:xfrm>
            <a:off x="10705552" y="5951598"/>
            <a:ext cx="7350091" cy="4134426"/>
          </a:xfrm>
          <a:prstGeom prst="rect">
            <a:avLst/>
          </a:prstGeom>
        </p:spPr>
      </p:pic>
      <p:sp>
        <p:nvSpPr>
          <p:cNvPr id="3" name="Freeform 3"/>
          <p:cNvSpPr/>
          <p:nvPr/>
        </p:nvSpPr>
        <p:spPr>
          <a:xfrm>
            <a:off x="1233630" y="1999368"/>
            <a:ext cx="6076723" cy="4557542"/>
          </a:xfrm>
          <a:custGeom>
            <a:avLst/>
            <a:gdLst/>
            <a:ahLst/>
            <a:cxnLst/>
            <a:rect l="l" t="t" r="r" b="b"/>
            <a:pathLst>
              <a:path w="6076723" h="4557542">
                <a:moveTo>
                  <a:pt x="0" y="0"/>
                </a:moveTo>
                <a:lnTo>
                  <a:pt x="6076723" y="0"/>
                </a:lnTo>
                <a:lnTo>
                  <a:pt x="6076723" y="4557542"/>
                </a:lnTo>
                <a:lnTo>
                  <a:pt x="0" y="4557542"/>
                </a:lnTo>
                <a:lnTo>
                  <a:pt x="0" y="0"/>
                </a:lnTo>
                <a:close/>
              </a:path>
            </a:pathLst>
          </a:custGeom>
          <a:blipFill>
            <a:blip r:embed="rId6"/>
            <a:stretch>
              <a:fillRect/>
            </a:stretch>
          </a:blipFill>
        </p:spPr>
      </p:sp>
      <p:sp>
        <p:nvSpPr>
          <p:cNvPr id="4" name="TextBox 4"/>
          <p:cNvSpPr txBox="1"/>
          <p:nvPr/>
        </p:nvSpPr>
        <p:spPr>
          <a:xfrm>
            <a:off x="3614391" y="554702"/>
            <a:ext cx="11346299" cy="1111253"/>
          </a:xfrm>
          <a:prstGeom prst="rect">
            <a:avLst/>
          </a:prstGeom>
        </p:spPr>
        <p:txBody>
          <a:bodyPr lIns="0" tIns="0" rIns="0" bIns="0" rtlCol="0" anchor="t">
            <a:spAutoFit/>
          </a:bodyPr>
          <a:lstStyle/>
          <a:p>
            <a:pPr algn="ctr">
              <a:lnSpc>
                <a:spcPts val="9099"/>
              </a:lnSpc>
              <a:spcBef>
                <a:spcPct val="0"/>
              </a:spcBef>
            </a:pPr>
            <a:r>
              <a:rPr lang="en-US" sz="6499" dirty="0">
                <a:solidFill>
                  <a:srgbClr val="000000"/>
                </a:solidFill>
                <a:latin typeface="Emblema One"/>
                <a:ea typeface="Emblema One"/>
                <a:cs typeface="Emblema One"/>
                <a:sym typeface="Emblema One"/>
              </a:rPr>
              <a:t> </a:t>
            </a:r>
            <a:r>
              <a:rPr lang="sr-Latn-CS" sz="6600" b="1" dirty="0" smtClean="0"/>
              <a:t>Рад са слободним скакањем</a:t>
            </a:r>
            <a:endParaRPr lang="en-US" sz="6499" b="1" dirty="0">
              <a:solidFill>
                <a:srgbClr val="000000"/>
              </a:solidFill>
              <a:latin typeface="Emblema One"/>
              <a:ea typeface="Emblema One"/>
              <a:cs typeface="Emblema One"/>
              <a:sym typeface="Emblema One"/>
            </a:endParaRPr>
          </a:p>
        </p:txBody>
      </p:sp>
      <p:sp>
        <p:nvSpPr>
          <p:cNvPr id="5" name="TextBox 5"/>
          <p:cNvSpPr txBox="1"/>
          <p:nvPr/>
        </p:nvSpPr>
        <p:spPr>
          <a:xfrm>
            <a:off x="1233630" y="6179465"/>
            <a:ext cx="8767626" cy="3616375"/>
          </a:xfrm>
          <a:prstGeom prst="rect">
            <a:avLst/>
          </a:prstGeom>
        </p:spPr>
        <p:txBody>
          <a:bodyPr wrap="square" lIns="0" tIns="0" rIns="0" bIns="0" rtlCol="0" anchor="t">
            <a:spAutoFit/>
          </a:bodyPr>
          <a:lstStyle/>
          <a:p>
            <a:pPr marL="0" lvl="1" indent="0" algn="l">
              <a:lnSpc>
                <a:spcPts val="4685"/>
              </a:lnSpc>
              <a:spcBef>
                <a:spcPct val="0"/>
              </a:spcBef>
            </a:pPr>
            <a:endParaRPr/>
          </a:p>
          <a:p>
            <a:pPr marL="0" lvl="1" algn="just">
              <a:lnSpc>
                <a:spcPts val="4685"/>
              </a:lnSpc>
              <a:spcBef>
                <a:spcPct val="0"/>
              </a:spcBef>
            </a:pPr>
            <a:r>
              <a:rPr lang="en-US" sz="3347" u="none" strike="noStrike" dirty="0">
                <a:solidFill>
                  <a:srgbClr val="FCFCFC"/>
                </a:solidFill>
                <a:latin typeface="Emblema One"/>
                <a:ea typeface="Emblema One"/>
                <a:cs typeface="Emblema One"/>
                <a:sym typeface="Emblema One"/>
              </a:rPr>
              <a:t> </a:t>
            </a:r>
            <a:r>
              <a:rPr lang="sr-Latn-CS" sz="3600" b="1" dirty="0" smtClean="0">
                <a:solidFill>
                  <a:schemeClr val="bg1"/>
                </a:solidFill>
              </a:rPr>
              <a:t>Може се изводити само након темељног загревања, уз постепено оптерећење. Његова предност је разноврсност, мана је што се може изводити само са једним коњем и помоћником истовремено.</a:t>
            </a:r>
            <a:endParaRPr lang="en-US" sz="3347" b="1" u="none" strike="noStrike" dirty="0">
              <a:solidFill>
                <a:schemeClr val="bg1"/>
              </a:solidFill>
              <a:latin typeface="Emblema One"/>
              <a:ea typeface="Emblema One"/>
              <a:cs typeface="Emblema One"/>
              <a:sym typeface="Emblema One"/>
            </a:endParaRPr>
          </a:p>
        </p:txBody>
      </p:sp>
      <p:sp>
        <p:nvSpPr>
          <p:cNvPr id="6" name="TextBox 6"/>
          <p:cNvSpPr txBox="1"/>
          <p:nvPr/>
        </p:nvSpPr>
        <p:spPr>
          <a:xfrm>
            <a:off x="8358182" y="2571732"/>
            <a:ext cx="9172791" cy="1962076"/>
          </a:xfrm>
          <a:prstGeom prst="rect">
            <a:avLst/>
          </a:prstGeom>
        </p:spPr>
        <p:txBody>
          <a:bodyPr lIns="0" tIns="0" rIns="0" bIns="0" rtlCol="0" anchor="t">
            <a:spAutoFit/>
          </a:bodyPr>
          <a:lstStyle/>
          <a:p>
            <a:pPr marL="0" lvl="1" algn="just">
              <a:lnSpc>
                <a:spcPts val="5123"/>
              </a:lnSpc>
              <a:spcBef>
                <a:spcPct val="0"/>
              </a:spcBef>
            </a:pPr>
            <a:r>
              <a:rPr lang="sr-Latn-CS" sz="4000" b="1" dirty="0" smtClean="0">
                <a:solidFill>
                  <a:schemeClr val="bg1"/>
                </a:solidFill>
              </a:rPr>
              <a:t>Слободно скакање је разноврсно и развојно, али није погодно за ждребад и гравидне кобиле.</a:t>
            </a:r>
            <a:r>
              <a:rPr lang="en-US" sz="3659" b="1" u="none" strike="noStrike" dirty="0" smtClean="0">
                <a:solidFill>
                  <a:schemeClr val="bg1"/>
                </a:solidFill>
                <a:latin typeface="Emblema One"/>
                <a:ea typeface="Emblema One"/>
                <a:cs typeface="Emblema One"/>
                <a:sym typeface="Emblema One"/>
              </a:rPr>
              <a:t>.</a:t>
            </a:r>
            <a:endParaRPr lang="en-US" sz="3659" b="1" u="none" strike="noStrike" dirty="0">
              <a:solidFill>
                <a:schemeClr val="bg1"/>
              </a:solidFill>
              <a:latin typeface="Emblema One"/>
              <a:ea typeface="Emblema One"/>
              <a:cs typeface="Emblema One"/>
              <a:sym typeface="Emblema One"/>
            </a:endParaRPr>
          </a:p>
        </p:txBody>
      </p:sp>
    </p:spTree>
  </p:cSld>
  <p:clrMapOvr>
    <a:masterClrMapping/>
  </p:clrMapOvr>
  <p:timing>
    <p:tnLst>
      <p:par>
        <p:cTn id="1" dur="indefinite" restart="never" nodeType="tmRoot">
          <p:childTnLst>
            <p:video>
              <p:cMediaNode vol="0">
                <p:cTn id="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132C17">
                <a:alpha val="100000"/>
              </a:srgbClr>
            </a:gs>
            <a:gs pos="40000">
              <a:srgbClr val="4D6528">
                <a:alpha val="100000"/>
              </a:srgbClr>
            </a:gs>
            <a:gs pos="60000">
              <a:srgbClr val="A1AE1C">
                <a:alpha val="100000"/>
              </a:srgbClr>
            </a:gs>
            <a:gs pos="85000">
              <a:srgbClr val="EDDB80">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911912" y="452934"/>
            <a:ext cx="2773752" cy="1660929"/>
          </a:xfrm>
          <a:custGeom>
            <a:avLst/>
            <a:gdLst/>
            <a:ahLst/>
            <a:cxnLst/>
            <a:rect l="l" t="t" r="r" b="b"/>
            <a:pathLst>
              <a:path w="2773752" h="1660929">
                <a:moveTo>
                  <a:pt x="0" y="0"/>
                </a:moveTo>
                <a:lnTo>
                  <a:pt x="2773752" y="0"/>
                </a:lnTo>
                <a:lnTo>
                  <a:pt x="2773752" y="1660929"/>
                </a:lnTo>
                <a:lnTo>
                  <a:pt x="0" y="1660929"/>
                </a:lnTo>
                <a:lnTo>
                  <a:pt x="0" y="0"/>
                </a:lnTo>
                <a:close/>
              </a:path>
            </a:pathLst>
          </a:custGeom>
          <a:blipFill>
            <a:blip r:embed="rId2"/>
            <a:stretch>
              <a:fillRect/>
            </a:stretch>
          </a:blipFill>
        </p:spPr>
      </p:sp>
      <p:sp>
        <p:nvSpPr>
          <p:cNvPr id="3" name="Freeform 3"/>
          <p:cNvSpPr/>
          <p:nvPr/>
        </p:nvSpPr>
        <p:spPr>
          <a:xfrm flipH="1">
            <a:off x="11031420" y="1631981"/>
            <a:ext cx="4926032" cy="5656196"/>
          </a:xfrm>
          <a:custGeom>
            <a:avLst/>
            <a:gdLst/>
            <a:ahLst/>
            <a:cxnLst/>
            <a:rect l="l" t="t" r="r" b="b"/>
            <a:pathLst>
              <a:path w="4926032" h="5656196">
                <a:moveTo>
                  <a:pt x="4926032" y="0"/>
                </a:moveTo>
                <a:lnTo>
                  <a:pt x="0" y="0"/>
                </a:lnTo>
                <a:lnTo>
                  <a:pt x="0" y="5656195"/>
                </a:lnTo>
                <a:lnTo>
                  <a:pt x="4926032" y="5656195"/>
                </a:lnTo>
                <a:lnTo>
                  <a:pt x="492603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3876998" y="849950"/>
            <a:ext cx="3544697" cy="927221"/>
          </a:xfrm>
          <a:prstGeom prst="rect">
            <a:avLst/>
          </a:prstGeom>
        </p:spPr>
        <p:txBody>
          <a:bodyPr lIns="0" tIns="0" rIns="0" bIns="0" rtlCol="0" anchor="t">
            <a:spAutoFit/>
          </a:bodyPr>
          <a:lstStyle/>
          <a:p>
            <a:pPr marL="0" lvl="0" indent="0" algn="ctr">
              <a:lnSpc>
                <a:spcPts val="7693"/>
              </a:lnSpc>
              <a:spcBef>
                <a:spcPct val="0"/>
              </a:spcBef>
            </a:pPr>
            <a:r>
              <a:rPr lang="sr-Cyrl-RS" sz="5495" b="1" dirty="0" smtClean="0">
                <a:solidFill>
                  <a:srgbClr val="FFFFFF"/>
                </a:solidFill>
                <a:latin typeface="Open Sans 1 Bold"/>
                <a:ea typeface="Open Sans 1 Bold"/>
                <a:cs typeface="Open Sans 1 Bold"/>
                <a:sym typeface="Open Sans 1 Bold"/>
              </a:rPr>
              <a:t>Извор</a:t>
            </a:r>
            <a:endParaRPr lang="en-US" sz="5495" b="1" u="none" strike="noStrike" dirty="0">
              <a:solidFill>
                <a:srgbClr val="FFFFFF"/>
              </a:solidFill>
              <a:latin typeface="Open Sans 1 Bold"/>
              <a:ea typeface="Open Sans 1 Bold"/>
              <a:cs typeface="Open Sans 1 Bold"/>
              <a:sym typeface="Open Sans 1 Bold"/>
            </a:endParaRPr>
          </a:p>
        </p:txBody>
      </p:sp>
      <p:sp>
        <p:nvSpPr>
          <p:cNvPr id="5" name="TextBox 5"/>
          <p:cNvSpPr txBox="1"/>
          <p:nvPr/>
        </p:nvSpPr>
        <p:spPr>
          <a:xfrm>
            <a:off x="10840920" y="8229565"/>
            <a:ext cx="6418380" cy="1077218"/>
          </a:xfrm>
          <a:prstGeom prst="rect">
            <a:avLst/>
          </a:prstGeom>
        </p:spPr>
        <p:txBody>
          <a:bodyPr lIns="0" tIns="0" rIns="0" bIns="0" rtlCol="0" anchor="t">
            <a:spAutoFit/>
          </a:bodyPr>
          <a:lstStyle/>
          <a:p>
            <a:pPr marL="0" lvl="0" indent="0" algn="ctr">
              <a:lnSpc>
                <a:spcPts val="4198"/>
              </a:lnSpc>
              <a:spcBef>
                <a:spcPct val="0"/>
              </a:spcBef>
            </a:pPr>
            <a:r>
              <a:rPr lang="sr-Cyrl-RS" sz="2998" b="1" u="none" strike="noStrike" dirty="0" smtClean="0">
                <a:solidFill>
                  <a:srgbClr val="FCFCFC"/>
                </a:solidFill>
                <a:latin typeface="Cardo Bold"/>
                <a:ea typeface="Cardo Bold"/>
                <a:cs typeface="Cardo Bold"/>
                <a:sym typeface="Cardo Bold"/>
              </a:rPr>
              <a:t>Приредила</a:t>
            </a:r>
            <a:r>
              <a:rPr lang="en-US" sz="2998" b="1" u="none" strike="noStrike" dirty="0" smtClean="0">
                <a:solidFill>
                  <a:srgbClr val="FCFCFC"/>
                </a:solidFill>
                <a:latin typeface="Cardo Bold"/>
                <a:ea typeface="Cardo Bold"/>
                <a:cs typeface="Cardo Bold"/>
                <a:sym typeface="Cardo Bold"/>
              </a:rPr>
              <a:t>:</a:t>
            </a:r>
            <a:endParaRPr lang="en-US" sz="2998" b="1" u="none" strike="noStrike" dirty="0">
              <a:solidFill>
                <a:srgbClr val="FCFCFC"/>
              </a:solidFill>
              <a:latin typeface="Cardo Bold"/>
              <a:ea typeface="Cardo Bold"/>
              <a:cs typeface="Cardo Bold"/>
              <a:sym typeface="Cardo Bold"/>
            </a:endParaRPr>
          </a:p>
          <a:p>
            <a:pPr marL="0" lvl="0" indent="0" algn="ctr">
              <a:lnSpc>
                <a:spcPts val="4198"/>
              </a:lnSpc>
              <a:spcBef>
                <a:spcPct val="0"/>
              </a:spcBef>
            </a:pPr>
            <a:r>
              <a:rPr lang="en-US" sz="2998" b="1" u="none" strike="noStrike" dirty="0" err="1">
                <a:solidFill>
                  <a:srgbClr val="FCFCFC"/>
                </a:solidFill>
                <a:latin typeface="Cardo Bold"/>
                <a:ea typeface="Cardo Bold"/>
                <a:cs typeface="Cardo Bold"/>
                <a:sym typeface="Cardo Bold"/>
              </a:rPr>
              <a:t>Radics</a:t>
            </a:r>
            <a:r>
              <a:rPr lang="en-US" sz="2998" b="1" u="none" strike="noStrike" dirty="0">
                <a:solidFill>
                  <a:srgbClr val="FCFCFC"/>
                </a:solidFill>
                <a:latin typeface="Cardo Bold"/>
                <a:ea typeface="Cardo Bold"/>
                <a:cs typeface="Cardo Bold"/>
                <a:sym typeface="Cardo Bold"/>
              </a:rPr>
              <a:t>- </a:t>
            </a:r>
            <a:r>
              <a:rPr lang="en-US" sz="2998" b="1" u="none" strike="noStrike" dirty="0" err="1">
                <a:solidFill>
                  <a:srgbClr val="FCFCFC"/>
                </a:solidFill>
                <a:latin typeface="Cardo Bold"/>
                <a:ea typeface="Cardo Bold"/>
                <a:cs typeface="Cardo Bold"/>
                <a:sym typeface="Cardo Bold"/>
              </a:rPr>
              <a:t>Lafkó</a:t>
            </a:r>
            <a:r>
              <a:rPr lang="en-US" sz="2998" b="1" u="none" strike="noStrike" dirty="0">
                <a:solidFill>
                  <a:srgbClr val="FCFCFC"/>
                </a:solidFill>
                <a:latin typeface="Cardo Bold"/>
                <a:ea typeface="Cardo Bold"/>
                <a:cs typeface="Cardo Bold"/>
                <a:sym typeface="Cardo Bold"/>
              </a:rPr>
              <a:t> </a:t>
            </a:r>
            <a:r>
              <a:rPr lang="en-US" sz="2998" b="1" u="none" strike="noStrike" dirty="0" err="1">
                <a:solidFill>
                  <a:srgbClr val="FCFCFC"/>
                </a:solidFill>
                <a:latin typeface="Cardo Bold"/>
                <a:ea typeface="Cardo Bold"/>
                <a:cs typeface="Cardo Bold"/>
                <a:sym typeface="Cardo Bold"/>
              </a:rPr>
              <a:t>Zsuzsanna</a:t>
            </a:r>
            <a:endParaRPr lang="en-US" sz="2998" b="1" u="none" strike="noStrike" dirty="0">
              <a:solidFill>
                <a:srgbClr val="FCFCFC"/>
              </a:solidFill>
              <a:latin typeface="Cardo Bold"/>
              <a:ea typeface="Cardo Bold"/>
              <a:cs typeface="Cardo Bold"/>
              <a:sym typeface="Cardo Bold"/>
            </a:endParaRPr>
          </a:p>
        </p:txBody>
      </p:sp>
      <p:sp>
        <p:nvSpPr>
          <p:cNvPr id="6" name="TextBox 6"/>
          <p:cNvSpPr txBox="1"/>
          <p:nvPr/>
        </p:nvSpPr>
        <p:spPr>
          <a:xfrm>
            <a:off x="454546" y="2643527"/>
            <a:ext cx="10386374" cy="3270126"/>
          </a:xfrm>
          <a:prstGeom prst="rect">
            <a:avLst/>
          </a:prstGeom>
        </p:spPr>
        <p:txBody>
          <a:bodyPr lIns="0" tIns="0" rIns="0" bIns="0" rtlCol="0" anchor="t">
            <a:spAutoFit/>
          </a:bodyPr>
          <a:lstStyle/>
          <a:p>
            <a:pPr algn="l">
              <a:lnSpc>
                <a:spcPts val="5078"/>
              </a:lnSpc>
            </a:pPr>
            <a:r>
              <a:rPr lang="en-US" sz="3627" dirty="0">
                <a:solidFill>
                  <a:srgbClr val="FCFCFC"/>
                </a:solidFill>
                <a:latin typeface="Open Sans 2"/>
                <a:ea typeface="Open Sans 2"/>
                <a:cs typeface="Open Sans 2"/>
                <a:sym typeface="Open Sans 2"/>
              </a:rPr>
              <a:t>Dr. </a:t>
            </a:r>
            <a:r>
              <a:rPr lang="en-US" sz="3627" dirty="0" err="1">
                <a:solidFill>
                  <a:srgbClr val="FCFCFC"/>
                </a:solidFill>
                <a:latin typeface="Open Sans 2"/>
                <a:ea typeface="Open Sans 2"/>
                <a:cs typeface="Open Sans 2"/>
                <a:sym typeface="Open Sans 2"/>
              </a:rPr>
              <a:t>Szajkó</a:t>
            </a:r>
            <a:r>
              <a:rPr lang="en-US" sz="3627" dirty="0">
                <a:solidFill>
                  <a:srgbClr val="FCFCFC"/>
                </a:solidFill>
                <a:latin typeface="Open Sans 2"/>
                <a:ea typeface="Open Sans 2"/>
                <a:cs typeface="Open Sans 2"/>
                <a:sym typeface="Open Sans 2"/>
              </a:rPr>
              <a:t> </a:t>
            </a:r>
            <a:r>
              <a:rPr lang="en-US" sz="3627" dirty="0" err="1">
                <a:solidFill>
                  <a:srgbClr val="FCFCFC"/>
                </a:solidFill>
                <a:latin typeface="Open Sans 2"/>
                <a:ea typeface="Open Sans 2"/>
                <a:cs typeface="Open Sans 2"/>
                <a:sym typeface="Open Sans 2"/>
              </a:rPr>
              <a:t>István</a:t>
            </a:r>
            <a:r>
              <a:rPr lang="en-US" sz="3627" dirty="0">
                <a:solidFill>
                  <a:srgbClr val="FCFCFC"/>
                </a:solidFill>
                <a:latin typeface="Open Sans 2"/>
                <a:ea typeface="Open Sans 2"/>
                <a:cs typeface="Open Sans 2"/>
                <a:sym typeface="Open Sans 2"/>
              </a:rPr>
              <a:t>, Dr. </a:t>
            </a:r>
            <a:r>
              <a:rPr lang="en-US" sz="3627" dirty="0" err="1">
                <a:solidFill>
                  <a:srgbClr val="FCFCFC"/>
                </a:solidFill>
                <a:latin typeface="Open Sans 2"/>
                <a:ea typeface="Open Sans 2"/>
                <a:cs typeface="Open Sans 2"/>
                <a:sym typeface="Open Sans 2"/>
              </a:rPr>
              <a:t>Kertészné</a:t>
            </a:r>
            <a:r>
              <a:rPr lang="en-US" sz="3627" dirty="0">
                <a:solidFill>
                  <a:srgbClr val="FCFCFC"/>
                </a:solidFill>
                <a:latin typeface="Open Sans 2"/>
                <a:ea typeface="Open Sans 2"/>
                <a:cs typeface="Open Sans 2"/>
                <a:sym typeface="Open Sans 2"/>
              </a:rPr>
              <a:t> </a:t>
            </a:r>
            <a:r>
              <a:rPr lang="en-US" sz="3627" dirty="0" err="1">
                <a:solidFill>
                  <a:srgbClr val="FCFCFC"/>
                </a:solidFill>
                <a:latin typeface="Open Sans 2"/>
                <a:ea typeface="Open Sans 2"/>
                <a:cs typeface="Open Sans 2"/>
                <a:sym typeface="Open Sans 2"/>
              </a:rPr>
              <a:t>Györffy</a:t>
            </a:r>
            <a:r>
              <a:rPr lang="en-US" sz="3627" dirty="0">
                <a:solidFill>
                  <a:srgbClr val="FCFCFC"/>
                </a:solidFill>
                <a:latin typeface="Open Sans 2"/>
                <a:ea typeface="Open Sans 2"/>
                <a:cs typeface="Open Sans 2"/>
                <a:sym typeface="Open Sans 2"/>
              </a:rPr>
              <a:t> </a:t>
            </a:r>
            <a:r>
              <a:rPr lang="en-US" sz="3627" dirty="0" err="1">
                <a:solidFill>
                  <a:srgbClr val="FCFCFC"/>
                </a:solidFill>
                <a:latin typeface="Open Sans 2"/>
                <a:ea typeface="Open Sans 2"/>
                <a:cs typeface="Open Sans 2"/>
                <a:sym typeface="Open Sans 2"/>
              </a:rPr>
              <a:t>Eszter</a:t>
            </a:r>
            <a:r>
              <a:rPr lang="en-US" sz="3627" dirty="0">
                <a:solidFill>
                  <a:srgbClr val="FCFCFC"/>
                </a:solidFill>
                <a:latin typeface="Open Sans 2"/>
                <a:ea typeface="Open Sans 2"/>
                <a:cs typeface="Open Sans 2"/>
                <a:sym typeface="Open Sans 2"/>
              </a:rPr>
              <a:t>, Dr. </a:t>
            </a:r>
            <a:r>
              <a:rPr lang="en-US" sz="3627" dirty="0" err="1">
                <a:solidFill>
                  <a:srgbClr val="FCFCFC"/>
                </a:solidFill>
                <a:latin typeface="Open Sans 2"/>
                <a:ea typeface="Open Sans 2"/>
                <a:cs typeface="Open Sans 2"/>
                <a:sym typeface="Open Sans 2"/>
              </a:rPr>
              <a:t>Mentes</a:t>
            </a:r>
            <a:r>
              <a:rPr lang="en-US" sz="3627" dirty="0">
                <a:solidFill>
                  <a:srgbClr val="FCFCFC"/>
                </a:solidFill>
                <a:latin typeface="Open Sans 2"/>
                <a:ea typeface="Open Sans 2"/>
                <a:cs typeface="Open Sans 2"/>
                <a:sym typeface="Open Sans 2"/>
              </a:rPr>
              <a:t> </a:t>
            </a:r>
            <a:r>
              <a:rPr lang="en-US" sz="3627" dirty="0" err="1">
                <a:solidFill>
                  <a:srgbClr val="FCFCFC"/>
                </a:solidFill>
                <a:latin typeface="Open Sans 2"/>
                <a:ea typeface="Open Sans 2"/>
                <a:cs typeface="Open Sans 2"/>
                <a:sym typeface="Open Sans 2"/>
              </a:rPr>
              <a:t>Katalin</a:t>
            </a:r>
            <a:r>
              <a:rPr lang="en-US" sz="3627" dirty="0">
                <a:solidFill>
                  <a:srgbClr val="FCFCFC"/>
                </a:solidFill>
                <a:latin typeface="Open Sans 2"/>
                <a:ea typeface="Open Sans 2"/>
                <a:cs typeface="Open Sans 2"/>
                <a:sym typeface="Open Sans 2"/>
              </a:rPr>
              <a:t>:</a:t>
            </a:r>
          </a:p>
          <a:p>
            <a:pPr algn="l">
              <a:lnSpc>
                <a:spcPts val="5078"/>
              </a:lnSpc>
              <a:spcBef>
                <a:spcPct val="0"/>
              </a:spcBef>
            </a:pPr>
            <a:r>
              <a:rPr lang="en-US" sz="3627" dirty="0">
                <a:solidFill>
                  <a:srgbClr val="FCFCFC"/>
                </a:solidFill>
                <a:latin typeface="Open Sans 2"/>
                <a:ea typeface="Open Sans 2"/>
                <a:cs typeface="Open Sans 2"/>
                <a:sym typeface="Open Sans 2"/>
              </a:rPr>
              <a:t>A </a:t>
            </a:r>
            <a:r>
              <a:rPr lang="en-US" sz="3627" dirty="0" err="1">
                <a:solidFill>
                  <a:srgbClr val="FCFCFC"/>
                </a:solidFill>
                <a:latin typeface="Open Sans 2"/>
                <a:ea typeface="Open Sans 2"/>
                <a:cs typeface="Open Sans 2"/>
                <a:sym typeface="Open Sans 2"/>
              </a:rPr>
              <a:t>lovak</a:t>
            </a:r>
            <a:r>
              <a:rPr lang="en-US" sz="3627" dirty="0">
                <a:solidFill>
                  <a:srgbClr val="FCFCFC"/>
                </a:solidFill>
                <a:latin typeface="Open Sans 2"/>
                <a:ea typeface="Open Sans 2"/>
                <a:cs typeface="Open Sans 2"/>
                <a:sym typeface="Open Sans 2"/>
              </a:rPr>
              <a:t> </a:t>
            </a:r>
            <a:r>
              <a:rPr lang="en-US" sz="3627" dirty="0" err="1">
                <a:solidFill>
                  <a:srgbClr val="FCFCFC"/>
                </a:solidFill>
                <a:latin typeface="Open Sans 2"/>
                <a:ea typeface="Open Sans 2"/>
                <a:cs typeface="Open Sans 2"/>
                <a:sym typeface="Open Sans 2"/>
              </a:rPr>
              <a:t>tenyésztése</a:t>
            </a:r>
            <a:r>
              <a:rPr lang="en-US" sz="3627" dirty="0">
                <a:solidFill>
                  <a:srgbClr val="FCFCFC"/>
                </a:solidFill>
                <a:latin typeface="Open Sans 2"/>
                <a:ea typeface="Open Sans 2"/>
                <a:cs typeface="Open Sans 2"/>
                <a:sym typeface="Open Sans 2"/>
              </a:rPr>
              <a:t>, </a:t>
            </a:r>
            <a:r>
              <a:rPr lang="en-US" sz="3627" dirty="0" err="1">
                <a:solidFill>
                  <a:srgbClr val="FCFCFC"/>
                </a:solidFill>
                <a:latin typeface="Open Sans 2"/>
                <a:ea typeface="Open Sans 2"/>
                <a:cs typeface="Open Sans 2"/>
                <a:sym typeface="Open Sans 2"/>
              </a:rPr>
              <a:t>takarmányozása</a:t>
            </a:r>
            <a:r>
              <a:rPr lang="en-US" sz="3627" dirty="0">
                <a:solidFill>
                  <a:srgbClr val="FCFCFC"/>
                </a:solidFill>
                <a:latin typeface="Open Sans 2"/>
                <a:ea typeface="Open Sans 2"/>
                <a:cs typeface="Open Sans 2"/>
                <a:sym typeface="Open Sans 2"/>
              </a:rPr>
              <a:t> </a:t>
            </a:r>
            <a:r>
              <a:rPr lang="en-US" sz="3627" dirty="0" err="1">
                <a:solidFill>
                  <a:srgbClr val="FCFCFC"/>
                </a:solidFill>
                <a:latin typeface="Open Sans 2"/>
                <a:ea typeface="Open Sans 2"/>
                <a:cs typeface="Open Sans 2"/>
                <a:sym typeface="Open Sans 2"/>
              </a:rPr>
              <a:t>és</a:t>
            </a:r>
            <a:r>
              <a:rPr lang="en-US" sz="3627" dirty="0">
                <a:solidFill>
                  <a:srgbClr val="FCFCFC"/>
                </a:solidFill>
                <a:latin typeface="Open Sans 2"/>
                <a:ea typeface="Open Sans 2"/>
                <a:cs typeface="Open Sans 2"/>
                <a:sym typeface="Open Sans 2"/>
              </a:rPr>
              <a:t> </a:t>
            </a:r>
            <a:r>
              <a:rPr lang="en-US" sz="3627" dirty="0" err="1">
                <a:solidFill>
                  <a:srgbClr val="FCFCFC"/>
                </a:solidFill>
                <a:latin typeface="Open Sans 2"/>
                <a:ea typeface="Open Sans 2"/>
                <a:cs typeface="Open Sans 2"/>
                <a:sym typeface="Open Sans 2"/>
              </a:rPr>
              <a:t>betegségei</a:t>
            </a:r>
            <a:endParaRPr lang="en-US" sz="3627" dirty="0">
              <a:solidFill>
                <a:srgbClr val="FCFCFC"/>
              </a:solidFill>
              <a:latin typeface="Open Sans 2"/>
              <a:ea typeface="Open Sans 2"/>
              <a:cs typeface="Open Sans 2"/>
              <a:sym typeface="Open Sans 2"/>
            </a:endParaRPr>
          </a:p>
          <a:p>
            <a:pPr algn="l">
              <a:lnSpc>
                <a:spcPts val="5078"/>
              </a:lnSpc>
              <a:spcBef>
                <a:spcPct val="0"/>
              </a:spcBef>
            </a:pPr>
            <a:r>
              <a:rPr lang="sr-Cyrl-RS" sz="3627" dirty="0" smtClean="0">
                <a:solidFill>
                  <a:srgbClr val="FCFCFC"/>
                </a:solidFill>
                <a:latin typeface="Open Sans 2"/>
                <a:ea typeface="Open Sans 2"/>
                <a:cs typeface="Open Sans 2"/>
                <a:sym typeface="Open Sans 2"/>
              </a:rPr>
              <a:t>Издавач</a:t>
            </a:r>
            <a:r>
              <a:rPr lang="en-US" sz="3627" dirty="0" smtClean="0">
                <a:solidFill>
                  <a:srgbClr val="FCFCFC"/>
                </a:solidFill>
                <a:latin typeface="Open Sans 2"/>
                <a:ea typeface="Open Sans 2"/>
                <a:cs typeface="Open Sans 2"/>
                <a:sym typeface="Open Sans 2"/>
              </a:rPr>
              <a:t>: </a:t>
            </a:r>
            <a:r>
              <a:rPr lang="en-US" sz="3627" dirty="0">
                <a:solidFill>
                  <a:srgbClr val="FCFCFC"/>
                </a:solidFill>
                <a:latin typeface="Open Sans 2"/>
                <a:ea typeface="Open Sans 2"/>
                <a:cs typeface="Open Sans 2"/>
                <a:sym typeface="Open Sans 2"/>
              </a:rPr>
              <a:t>Herman </a:t>
            </a:r>
            <a:r>
              <a:rPr lang="en-US" sz="3627" dirty="0" err="1">
                <a:solidFill>
                  <a:srgbClr val="FCFCFC"/>
                </a:solidFill>
                <a:latin typeface="Open Sans 2"/>
                <a:ea typeface="Open Sans 2"/>
                <a:cs typeface="Open Sans 2"/>
                <a:sym typeface="Open Sans 2"/>
              </a:rPr>
              <a:t>Ottó</a:t>
            </a:r>
            <a:r>
              <a:rPr lang="en-US" sz="3627" dirty="0">
                <a:solidFill>
                  <a:srgbClr val="FCFCFC"/>
                </a:solidFill>
                <a:latin typeface="Open Sans 2"/>
                <a:ea typeface="Open Sans 2"/>
                <a:cs typeface="Open Sans 2"/>
                <a:sym typeface="Open Sans 2"/>
              </a:rPr>
              <a:t> </a:t>
            </a:r>
            <a:r>
              <a:rPr lang="en-US" sz="3627" dirty="0" err="1">
                <a:solidFill>
                  <a:srgbClr val="FCFCFC"/>
                </a:solidFill>
                <a:latin typeface="Open Sans 2"/>
                <a:ea typeface="Open Sans 2"/>
                <a:cs typeface="Open Sans 2"/>
                <a:sym typeface="Open Sans 2"/>
              </a:rPr>
              <a:t>Intézet</a:t>
            </a:r>
            <a:r>
              <a:rPr lang="en-US" sz="3627" dirty="0">
                <a:solidFill>
                  <a:srgbClr val="FCFCFC"/>
                </a:solidFill>
                <a:latin typeface="Open Sans 2"/>
                <a:ea typeface="Open Sans 2"/>
                <a:cs typeface="Open Sans 2"/>
                <a:sym typeface="Open Sans 2"/>
              </a:rPr>
              <a:t> Kft.2022</a:t>
            </a:r>
          </a:p>
        </p:txBody>
      </p:sp>
      <p:sp>
        <p:nvSpPr>
          <p:cNvPr id="7" name="Freeform 7"/>
          <p:cNvSpPr/>
          <p:nvPr/>
        </p:nvSpPr>
        <p:spPr>
          <a:xfrm rot="7038725" flipH="1">
            <a:off x="4429587" y="4918228"/>
            <a:ext cx="4846476" cy="5523050"/>
          </a:xfrm>
          <a:custGeom>
            <a:avLst/>
            <a:gdLst/>
            <a:ahLst/>
            <a:cxnLst/>
            <a:rect l="l" t="t" r="r" b="b"/>
            <a:pathLst>
              <a:path w="4846476" h="5523050">
                <a:moveTo>
                  <a:pt x="4846476" y="0"/>
                </a:moveTo>
                <a:lnTo>
                  <a:pt x="0" y="0"/>
                </a:lnTo>
                <a:lnTo>
                  <a:pt x="0" y="5523050"/>
                </a:lnTo>
                <a:lnTo>
                  <a:pt x="4846476" y="5523050"/>
                </a:lnTo>
                <a:lnTo>
                  <a:pt x="4846476"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132C17">
                <a:alpha val="100000"/>
              </a:srgbClr>
            </a:gs>
            <a:gs pos="40000">
              <a:srgbClr val="4D6528">
                <a:alpha val="100000"/>
              </a:srgbClr>
            </a:gs>
            <a:gs pos="60000">
              <a:srgbClr val="A1AE1C">
                <a:alpha val="100000"/>
              </a:srgbClr>
            </a:gs>
            <a:gs pos="85000">
              <a:srgbClr val="EDDB80">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flipH="1">
            <a:off x="-1108274" y="7002570"/>
            <a:ext cx="20504547" cy="3284430"/>
          </a:xfrm>
          <a:custGeom>
            <a:avLst/>
            <a:gdLst/>
            <a:ahLst/>
            <a:cxnLst/>
            <a:rect l="l" t="t" r="r" b="b"/>
            <a:pathLst>
              <a:path w="20504547" h="3284430">
                <a:moveTo>
                  <a:pt x="20504548" y="0"/>
                </a:moveTo>
                <a:lnTo>
                  <a:pt x="0" y="0"/>
                </a:lnTo>
                <a:lnTo>
                  <a:pt x="0" y="3284430"/>
                </a:lnTo>
                <a:lnTo>
                  <a:pt x="20504548" y="3284430"/>
                </a:lnTo>
                <a:lnTo>
                  <a:pt x="20504548" y="0"/>
                </a:lnTo>
                <a:close/>
              </a:path>
            </a:pathLst>
          </a:custGeom>
          <a:blipFill>
            <a:blip r:embed="rId2"/>
            <a:stretch>
              <a:fillRect t="-110854" b="-169108"/>
            </a:stretch>
          </a:blipFill>
        </p:spPr>
      </p:sp>
      <p:sp>
        <p:nvSpPr>
          <p:cNvPr id="3" name="TextBox 3"/>
          <p:cNvSpPr txBox="1"/>
          <p:nvPr/>
        </p:nvSpPr>
        <p:spPr>
          <a:xfrm>
            <a:off x="0" y="0"/>
            <a:ext cx="18288000" cy="1101392"/>
          </a:xfrm>
          <a:prstGeom prst="rect">
            <a:avLst/>
          </a:prstGeom>
        </p:spPr>
        <p:txBody>
          <a:bodyPr lIns="0" tIns="0" rIns="0" bIns="0" rtlCol="0" anchor="t">
            <a:spAutoFit/>
          </a:bodyPr>
          <a:lstStyle/>
          <a:p>
            <a:pPr lvl="0" algn="ctr">
              <a:lnSpc>
                <a:spcPts val="9099"/>
              </a:lnSpc>
              <a:spcBef>
                <a:spcPct val="0"/>
              </a:spcBef>
            </a:pPr>
            <a:r>
              <a:rPr lang="en-US" sz="6499" u="none" strike="noStrike" dirty="0">
                <a:solidFill>
                  <a:srgbClr val="000000"/>
                </a:solidFill>
                <a:latin typeface="Emblema One"/>
                <a:ea typeface="Emblema One"/>
                <a:cs typeface="Emblema One"/>
                <a:sym typeface="Emblema One"/>
              </a:rPr>
              <a:t> </a:t>
            </a:r>
            <a:r>
              <a:rPr lang="sr-Latn-CS" sz="6600" b="1" dirty="0" smtClean="0"/>
              <a:t>Значај и сврха шетње коња</a:t>
            </a:r>
            <a:endParaRPr lang="en-US" sz="6499" b="1" u="none" strike="noStrike" dirty="0">
              <a:solidFill>
                <a:srgbClr val="000000"/>
              </a:solidFill>
              <a:latin typeface="Emblema One"/>
              <a:ea typeface="Emblema One"/>
              <a:cs typeface="Emblema One"/>
              <a:sym typeface="Emblema One"/>
            </a:endParaRPr>
          </a:p>
        </p:txBody>
      </p:sp>
      <p:sp>
        <p:nvSpPr>
          <p:cNvPr id="4" name="TextBox 4"/>
          <p:cNvSpPr txBox="1"/>
          <p:nvPr/>
        </p:nvSpPr>
        <p:spPr>
          <a:xfrm>
            <a:off x="714316" y="2786046"/>
            <a:ext cx="16685137" cy="3212161"/>
          </a:xfrm>
          <a:prstGeom prst="rect">
            <a:avLst/>
          </a:prstGeom>
        </p:spPr>
        <p:txBody>
          <a:bodyPr lIns="0" tIns="0" rIns="0" bIns="0" rtlCol="0" anchor="t">
            <a:spAutoFit/>
          </a:bodyPr>
          <a:lstStyle/>
          <a:p>
            <a:pPr algn="just">
              <a:lnSpc>
                <a:spcPts val="3620"/>
              </a:lnSpc>
            </a:pPr>
            <a:r>
              <a:rPr lang="sr-Latn-CS" sz="2800" b="1" dirty="0" smtClean="0">
                <a:solidFill>
                  <a:schemeClr val="bg1"/>
                </a:solidFill>
              </a:rPr>
              <a:t>Коњи су у основи животиње којима је потребна вежба, а редовна вежба је неопходна за одржавање здравог физичког и менталног стања. Сврха вежбања је да задовољи природну потребу коња за вежбањем и да обезбеди правилно функционисање мишића, зглобова, циркулаторног и респираторног система. Вежбање није важно само са физичке тачке гледишта: вежбање на отвореном и сунцу позитивно утиче на нервни систем коња, смањује стрес и развој лоших навика у шталама. Још једно важно подручје вежбања је свесни тренинг, кондиционирање и вежбање, што већ указује на искоришћење и значи циљано оптерећење за коња.</a:t>
            </a:r>
            <a:endParaRPr lang="en-US" sz="2585" b="1" u="none" strike="noStrike" dirty="0">
              <a:solidFill>
                <a:schemeClr val="bg1"/>
              </a:solidFill>
              <a:latin typeface="Emblema One"/>
              <a:ea typeface="Emblema One"/>
              <a:cs typeface="Emblema One"/>
              <a:sym typeface="Emblema On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132C17">
                <a:alpha val="100000"/>
              </a:srgbClr>
            </a:gs>
            <a:gs pos="40000">
              <a:srgbClr val="4D6528">
                <a:alpha val="100000"/>
              </a:srgbClr>
            </a:gs>
            <a:gs pos="60000">
              <a:srgbClr val="A1AE1C">
                <a:alpha val="100000"/>
              </a:srgbClr>
            </a:gs>
            <a:gs pos="85000">
              <a:srgbClr val="EDDB80">
                <a:alpha val="100000"/>
              </a:srgbClr>
            </a:gs>
          </a:gsLst>
          <a:lin ang="18900000"/>
        </a:gradFill>
        <a:effectLst/>
      </p:bgPr>
    </p:bg>
    <p:spTree>
      <p:nvGrpSpPr>
        <p:cNvPr id="1" name=""/>
        <p:cNvGrpSpPr/>
        <p:nvPr/>
      </p:nvGrpSpPr>
      <p:grpSpPr>
        <a:xfrm>
          <a:off x="0" y="0"/>
          <a:ext cx="0" cy="0"/>
          <a:chOff x="0" y="0"/>
          <a:chExt cx="0" cy="0"/>
        </a:xfrm>
      </p:grpSpPr>
      <p:sp>
        <p:nvSpPr>
          <p:cNvPr id="2" name="TextBox 2"/>
          <p:cNvSpPr txBox="1"/>
          <p:nvPr/>
        </p:nvSpPr>
        <p:spPr>
          <a:xfrm>
            <a:off x="1714448" y="2857484"/>
            <a:ext cx="13301364" cy="3321422"/>
          </a:xfrm>
          <a:prstGeom prst="rect">
            <a:avLst/>
          </a:prstGeom>
        </p:spPr>
        <p:txBody>
          <a:bodyPr wrap="square" lIns="0" tIns="0" rIns="0" bIns="0" rtlCol="0" anchor="t">
            <a:spAutoFit/>
          </a:bodyPr>
          <a:lstStyle/>
          <a:p>
            <a:pPr marL="0" lvl="1" indent="0" algn="ctr">
              <a:lnSpc>
                <a:spcPts val="3718"/>
              </a:lnSpc>
              <a:spcBef>
                <a:spcPct val="0"/>
              </a:spcBef>
            </a:pPr>
            <a:endParaRPr b="1"/>
          </a:p>
          <a:p>
            <a:pPr marL="0" lvl="1" indent="0" algn="just">
              <a:lnSpc>
                <a:spcPts val="3718"/>
              </a:lnSpc>
              <a:spcBef>
                <a:spcPct val="0"/>
              </a:spcBef>
            </a:pPr>
            <a:r>
              <a:rPr lang="sr-Latn-CS" sz="2800" b="1" dirty="0" smtClean="0">
                <a:solidFill>
                  <a:schemeClr val="bg1"/>
                </a:solidFill>
              </a:rPr>
              <a:t>Током професионалне обуке, увек се мора узети у обзир следеће: старост коња (ждребе, млад, зрео, стар), његов пол (кобила, пастув, кастриран коњ), његов начин коришћења (јахач, теглећи коњ, спортски коњ, коњ за приплод), његово тренутно физичко стање (стање, повреда, трудноћа). Основни принцип је постепеност, тј. споро, постепено повећање оптерећења и редовност. Прекомерно или непримерено вежбање може бити подједнако штетно као и недостатак вежбања.</a:t>
            </a:r>
            <a:endParaRPr lang="en-US" sz="2656" b="1" u="none" strike="noStrike" dirty="0">
              <a:solidFill>
                <a:schemeClr val="bg1"/>
              </a:solidFill>
              <a:ea typeface="Emblema One"/>
              <a:cs typeface="Emblema One"/>
              <a:sym typeface="Emblema One"/>
            </a:endParaRPr>
          </a:p>
        </p:txBody>
      </p:sp>
      <p:sp>
        <p:nvSpPr>
          <p:cNvPr id="3" name="TextBox 3"/>
          <p:cNvSpPr txBox="1"/>
          <p:nvPr/>
        </p:nvSpPr>
        <p:spPr>
          <a:xfrm>
            <a:off x="938799" y="147965"/>
            <a:ext cx="15272981" cy="1111253"/>
          </a:xfrm>
          <a:prstGeom prst="rect">
            <a:avLst/>
          </a:prstGeom>
        </p:spPr>
        <p:txBody>
          <a:bodyPr lIns="0" tIns="0" rIns="0" bIns="0" rtlCol="0" anchor="t">
            <a:spAutoFit/>
          </a:bodyPr>
          <a:lstStyle/>
          <a:p>
            <a:pPr algn="ctr">
              <a:lnSpc>
                <a:spcPts val="9099"/>
              </a:lnSpc>
              <a:spcBef>
                <a:spcPct val="0"/>
              </a:spcBef>
            </a:pPr>
            <a:r>
              <a:rPr lang="en-US" sz="6499" dirty="0">
                <a:solidFill>
                  <a:srgbClr val="000000"/>
                </a:solidFill>
                <a:latin typeface="Emblema One"/>
                <a:ea typeface="Emblema One"/>
                <a:cs typeface="Emblema One"/>
                <a:sym typeface="Emblema One"/>
              </a:rPr>
              <a:t> </a:t>
            </a:r>
            <a:r>
              <a:rPr lang="sr-Latn-CS" sz="6600" dirty="0" smtClean="0"/>
              <a:t>Основни принципи дресуре коња</a:t>
            </a:r>
            <a:endParaRPr lang="en-US" sz="6499" dirty="0">
              <a:solidFill>
                <a:srgbClr val="000000"/>
              </a:solidFill>
              <a:latin typeface="Emblema One"/>
              <a:ea typeface="Emblema One"/>
              <a:cs typeface="Emblema One"/>
              <a:sym typeface="Emblema One"/>
            </a:endParaRPr>
          </a:p>
        </p:txBody>
      </p:sp>
      <p:sp>
        <p:nvSpPr>
          <p:cNvPr id="4" name="Freeform 4"/>
          <p:cNvSpPr/>
          <p:nvPr/>
        </p:nvSpPr>
        <p:spPr>
          <a:xfrm>
            <a:off x="4917690" y="7098825"/>
            <a:ext cx="7315200" cy="2761488"/>
          </a:xfrm>
          <a:custGeom>
            <a:avLst/>
            <a:gdLst/>
            <a:ahLst/>
            <a:cxnLst/>
            <a:rect l="l" t="t" r="r" b="b"/>
            <a:pathLst>
              <a:path w="7315200" h="2761488">
                <a:moveTo>
                  <a:pt x="0" y="0"/>
                </a:moveTo>
                <a:lnTo>
                  <a:pt x="7315200" y="0"/>
                </a:lnTo>
                <a:lnTo>
                  <a:pt x="7315200" y="2761488"/>
                </a:lnTo>
                <a:lnTo>
                  <a:pt x="0" y="276148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3357118" y="8670082"/>
            <a:ext cx="4930882" cy="1616918"/>
          </a:xfrm>
          <a:custGeom>
            <a:avLst/>
            <a:gdLst/>
            <a:ahLst/>
            <a:cxnLst/>
            <a:rect l="l" t="t" r="r" b="b"/>
            <a:pathLst>
              <a:path w="4930882" h="1616918">
                <a:moveTo>
                  <a:pt x="0" y="0"/>
                </a:moveTo>
                <a:lnTo>
                  <a:pt x="4930882" y="0"/>
                </a:lnTo>
                <a:lnTo>
                  <a:pt x="4930882" y="1616918"/>
                </a:lnTo>
                <a:lnTo>
                  <a:pt x="0" y="161691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TextBox 6"/>
          <p:cNvSpPr txBox="1"/>
          <p:nvPr/>
        </p:nvSpPr>
        <p:spPr>
          <a:xfrm>
            <a:off x="13640782" y="8940473"/>
            <a:ext cx="4071223" cy="530784"/>
          </a:xfrm>
          <a:prstGeom prst="rect">
            <a:avLst/>
          </a:prstGeom>
        </p:spPr>
        <p:txBody>
          <a:bodyPr lIns="0" tIns="0" rIns="0" bIns="0" rtlCol="0" anchor="t">
            <a:spAutoFit/>
          </a:bodyPr>
          <a:lstStyle/>
          <a:p>
            <a:pPr algn="ctr">
              <a:lnSpc>
                <a:spcPts val="4344"/>
              </a:lnSpc>
              <a:spcBef>
                <a:spcPct val="0"/>
              </a:spcBef>
            </a:pPr>
            <a:r>
              <a:rPr lang="sr-Cyrl-RS" sz="3103" u="sng" dirty="0" smtClean="0">
                <a:solidFill>
                  <a:srgbClr val="000000"/>
                </a:solidFill>
                <a:latin typeface="Emblema One"/>
                <a:ea typeface="Emblema One"/>
                <a:cs typeface="Emblema One"/>
                <a:sym typeface="Emblema One"/>
                <a:hlinkClick r:id="rId6" tooltip="https://wordwall.net/hu/resource/106061032"/>
              </a:rPr>
              <a:t>Контролни задатак</a:t>
            </a:r>
            <a:endParaRPr lang="en-US" sz="3103" u="sng" dirty="0">
              <a:solidFill>
                <a:srgbClr val="000000"/>
              </a:solidFill>
              <a:latin typeface="Emblema One"/>
              <a:ea typeface="Emblema One"/>
              <a:cs typeface="Emblema One"/>
              <a:sym typeface="Emblema One"/>
              <a:hlinkClick r:id="rId6" tooltip="https://wordwall.net/hu/resource/106061032"/>
            </a:endParaRPr>
          </a:p>
        </p:txBody>
      </p:sp>
      <p:sp>
        <p:nvSpPr>
          <p:cNvPr id="7" name="Freeform 7"/>
          <p:cNvSpPr/>
          <p:nvPr/>
        </p:nvSpPr>
        <p:spPr>
          <a:xfrm rot="6477483">
            <a:off x="15007983" y="6163707"/>
            <a:ext cx="1539928" cy="2161302"/>
          </a:xfrm>
          <a:custGeom>
            <a:avLst/>
            <a:gdLst/>
            <a:ahLst/>
            <a:cxnLst/>
            <a:rect l="l" t="t" r="r" b="b"/>
            <a:pathLst>
              <a:path w="1539928" h="2161302">
                <a:moveTo>
                  <a:pt x="0" y="0"/>
                </a:moveTo>
                <a:lnTo>
                  <a:pt x="1539928" y="0"/>
                </a:lnTo>
                <a:lnTo>
                  <a:pt x="1539928" y="2161302"/>
                </a:lnTo>
                <a:lnTo>
                  <a:pt x="0" y="2161302"/>
                </a:lnTo>
                <a:lnTo>
                  <a:pt x="0" y="0"/>
                </a:lnTo>
                <a:close/>
              </a:path>
            </a:pathLst>
          </a:custGeom>
          <a:blipFill>
            <a:blip r:embed="rId7" cstate="print">
              <a:extLst>
                <a:ext uri="{96DAC541-7B7A-43D3-8B79-37D633B846F1}">
                  <asvg:svgBlip xmlns="" xmlns:asvg="http://schemas.microsoft.com/office/drawing/2016/SVG/main" r:embed="rId8"/>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132C17">
                <a:alpha val="100000"/>
              </a:srgbClr>
            </a:gs>
            <a:gs pos="40000">
              <a:srgbClr val="4D6528">
                <a:alpha val="100000"/>
              </a:srgbClr>
            </a:gs>
            <a:gs pos="60000">
              <a:srgbClr val="A1AE1C">
                <a:alpha val="100000"/>
              </a:srgbClr>
            </a:gs>
            <a:gs pos="85000">
              <a:srgbClr val="EDDB80">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505588" y="2747260"/>
            <a:ext cx="4563261" cy="6060424"/>
          </a:xfrm>
          <a:custGeom>
            <a:avLst/>
            <a:gdLst/>
            <a:ahLst/>
            <a:cxnLst/>
            <a:rect l="l" t="t" r="r" b="b"/>
            <a:pathLst>
              <a:path w="4563261" h="6060424">
                <a:moveTo>
                  <a:pt x="0" y="0"/>
                </a:moveTo>
                <a:lnTo>
                  <a:pt x="4563261" y="0"/>
                </a:lnTo>
                <a:lnTo>
                  <a:pt x="4563261" y="6060424"/>
                </a:lnTo>
                <a:lnTo>
                  <a:pt x="0" y="6060424"/>
                </a:lnTo>
                <a:lnTo>
                  <a:pt x="0" y="0"/>
                </a:lnTo>
                <a:close/>
              </a:path>
            </a:pathLst>
          </a:custGeom>
          <a:blipFill>
            <a:blip r:embed="rId2"/>
            <a:stretch>
              <a:fillRect l="-2219" t="-1311" b="-1311"/>
            </a:stretch>
          </a:blipFill>
        </p:spPr>
      </p:sp>
      <p:sp>
        <p:nvSpPr>
          <p:cNvPr id="3" name="Freeform 3"/>
          <p:cNvSpPr/>
          <p:nvPr/>
        </p:nvSpPr>
        <p:spPr>
          <a:xfrm>
            <a:off x="12839396" y="2747260"/>
            <a:ext cx="4952347" cy="6060424"/>
          </a:xfrm>
          <a:custGeom>
            <a:avLst/>
            <a:gdLst/>
            <a:ahLst/>
            <a:cxnLst/>
            <a:rect l="l" t="t" r="r" b="b"/>
            <a:pathLst>
              <a:path w="4952347" h="6060424">
                <a:moveTo>
                  <a:pt x="0" y="0"/>
                </a:moveTo>
                <a:lnTo>
                  <a:pt x="4952347" y="0"/>
                </a:lnTo>
                <a:lnTo>
                  <a:pt x="4952347" y="6060424"/>
                </a:lnTo>
                <a:lnTo>
                  <a:pt x="0" y="6060424"/>
                </a:lnTo>
                <a:lnTo>
                  <a:pt x="0" y="0"/>
                </a:lnTo>
                <a:close/>
              </a:path>
            </a:pathLst>
          </a:custGeom>
          <a:blipFill>
            <a:blip r:embed="rId3"/>
            <a:stretch>
              <a:fillRect b="-9333"/>
            </a:stretch>
          </a:blipFill>
        </p:spPr>
      </p:sp>
      <p:sp>
        <p:nvSpPr>
          <p:cNvPr id="4" name="TextBox 4"/>
          <p:cNvSpPr txBox="1"/>
          <p:nvPr/>
        </p:nvSpPr>
        <p:spPr>
          <a:xfrm>
            <a:off x="2285952" y="285716"/>
            <a:ext cx="13661729" cy="2080698"/>
          </a:xfrm>
          <a:prstGeom prst="rect">
            <a:avLst/>
          </a:prstGeom>
        </p:spPr>
        <p:txBody>
          <a:bodyPr lIns="0" tIns="0" rIns="0" bIns="0" rtlCol="0" anchor="t">
            <a:spAutoFit/>
          </a:bodyPr>
          <a:lstStyle/>
          <a:p>
            <a:pPr algn="ctr">
              <a:lnSpc>
                <a:spcPts val="9034"/>
              </a:lnSpc>
              <a:spcBef>
                <a:spcPct val="0"/>
              </a:spcBef>
            </a:pPr>
            <a:r>
              <a:rPr lang="en-US" sz="6453" dirty="0">
                <a:solidFill>
                  <a:srgbClr val="000000"/>
                </a:solidFill>
                <a:latin typeface="Emblema One"/>
                <a:ea typeface="Emblema One"/>
                <a:cs typeface="Emblema One"/>
                <a:sym typeface="Emblema One"/>
              </a:rPr>
              <a:t> </a:t>
            </a:r>
            <a:r>
              <a:rPr lang="sr-Cyrl-RS" sz="6453" b="1" dirty="0" smtClean="0">
                <a:solidFill>
                  <a:srgbClr val="000000"/>
                </a:solidFill>
                <a:latin typeface="Emblema One"/>
                <a:ea typeface="Emblema One"/>
                <a:cs typeface="Emblema One"/>
                <a:sym typeface="Emblema One"/>
              </a:rPr>
              <a:t>Дресирање коња по старости</a:t>
            </a:r>
            <a:endParaRPr lang="en-US" sz="6453" b="1" dirty="0">
              <a:solidFill>
                <a:srgbClr val="000000"/>
              </a:solidFill>
              <a:latin typeface="Emblema One"/>
              <a:ea typeface="Emblema One"/>
              <a:cs typeface="Emblema One"/>
              <a:sym typeface="Emblema One"/>
            </a:endParaRPr>
          </a:p>
          <a:p>
            <a:pPr algn="ctr">
              <a:lnSpc>
                <a:spcPts val="9034"/>
              </a:lnSpc>
              <a:spcBef>
                <a:spcPct val="0"/>
              </a:spcBef>
            </a:pPr>
            <a:endParaRPr/>
          </a:p>
        </p:txBody>
      </p:sp>
      <p:sp>
        <p:nvSpPr>
          <p:cNvPr id="5" name="TextBox 5"/>
          <p:cNvSpPr txBox="1"/>
          <p:nvPr/>
        </p:nvSpPr>
        <p:spPr>
          <a:xfrm>
            <a:off x="5643538" y="3643302"/>
            <a:ext cx="6398674" cy="5001369"/>
          </a:xfrm>
          <a:prstGeom prst="rect">
            <a:avLst/>
          </a:prstGeom>
        </p:spPr>
        <p:txBody>
          <a:bodyPr wrap="square" lIns="0" tIns="0" rIns="0" bIns="0" rtlCol="0" anchor="t">
            <a:spAutoFit/>
          </a:bodyPr>
          <a:lstStyle/>
          <a:p>
            <a:pPr marL="0" lvl="1" algn="just">
              <a:lnSpc>
                <a:spcPts val="3934"/>
              </a:lnSpc>
              <a:spcBef>
                <a:spcPct val="0"/>
              </a:spcBef>
            </a:pPr>
            <a:r>
              <a:rPr lang="sr-Latn-CS" sz="3200" dirty="0" smtClean="0">
                <a:solidFill>
                  <a:schemeClr val="bg1"/>
                </a:solidFill>
              </a:rPr>
              <a:t>Новорођено ждребе проводи прва 2-3 дана у боксу за прасење, где су близина и безбедност мајке најважнији. Након тога, са мајком се премешта у тор штале, где се може слободно кретати. Током ове фазе живота, кретање се одвија на природан, инстинктиван, разигран начин и није потребна никаква вештачка интервенција.</a:t>
            </a:r>
            <a:endParaRPr lang="en-US" sz="2810" u="none" strike="noStrike" dirty="0">
              <a:solidFill>
                <a:schemeClr val="bg1"/>
              </a:solidFill>
              <a:latin typeface="Emblema One"/>
              <a:ea typeface="Emblema One"/>
              <a:cs typeface="Emblema One"/>
              <a:sym typeface="Emblema One"/>
            </a:endParaRPr>
          </a:p>
        </p:txBody>
      </p:sp>
      <p:sp>
        <p:nvSpPr>
          <p:cNvPr id="6" name="TextBox 6"/>
          <p:cNvSpPr txBox="1"/>
          <p:nvPr/>
        </p:nvSpPr>
        <p:spPr>
          <a:xfrm>
            <a:off x="5000596" y="1500162"/>
            <a:ext cx="8380690" cy="675698"/>
          </a:xfrm>
          <a:prstGeom prst="rect">
            <a:avLst/>
          </a:prstGeom>
        </p:spPr>
        <p:txBody>
          <a:bodyPr lIns="0" tIns="0" rIns="0" bIns="0" rtlCol="0" anchor="t">
            <a:spAutoFit/>
          </a:bodyPr>
          <a:lstStyle/>
          <a:p>
            <a:pPr algn="ctr">
              <a:lnSpc>
                <a:spcPts val="5599"/>
              </a:lnSpc>
              <a:spcBef>
                <a:spcPct val="0"/>
              </a:spcBef>
            </a:pPr>
            <a:r>
              <a:rPr lang="sr-Latn-CS" sz="4000" b="1" dirty="0" smtClean="0"/>
              <a:t>Кретање новорођених ждребади</a:t>
            </a:r>
            <a:endParaRPr lang="en-US" sz="3999" b="1" dirty="0">
              <a:solidFill>
                <a:srgbClr val="000000"/>
              </a:solidFill>
              <a:latin typeface="Emblema One"/>
              <a:ea typeface="Emblema One"/>
              <a:cs typeface="Emblema One"/>
              <a:sym typeface="Emblema On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132C17">
                <a:alpha val="100000"/>
              </a:srgbClr>
            </a:gs>
            <a:gs pos="40000">
              <a:srgbClr val="4D6528">
                <a:alpha val="100000"/>
              </a:srgbClr>
            </a:gs>
            <a:gs pos="60000">
              <a:srgbClr val="A1AE1C">
                <a:alpha val="100000"/>
              </a:srgbClr>
            </a:gs>
            <a:gs pos="85000">
              <a:srgbClr val="EDDB80">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13169656" y="2401382"/>
            <a:ext cx="4257680" cy="5834864"/>
          </a:xfrm>
          <a:custGeom>
            <a:avLst/>
            <a:gdLst/>
            <a:ahLst/>
            <a:cxnLst/>
            <a:rect l="l" t="t" r="r" b="b"/>
            <a:pathLst>
              <a:path w="4257680" h="5834864">
                <a:moveTo>
                  <a:pt x="0" y="0"/>
                </a:moveTo>
                <a:lnTo>
                  <a:pt x="4257679" y="0"/>
                </a:lnTo>
                <a:lnTo>
                  <a:pt x="4257679" y="5834864"/>
                </a:lnTo>
                <a:lnTo>
                  <a:pt x="0" y="5834864"/>
                </a:lnTo>
                <a:lnTo>
                  <a:pt x="0" y="0"/>
                </a:lnTo>
                <a:close/>
              </a:path>
            </a:pathLst>
          </a:custGeom>
          <a:blipFill>
            <a:blip r:embed="rId3"/>
            <a:stretch>
              <a:fillRect l="-2853" t="-1143" r="-1104"/>
            </a:stretch>
          </a:blipFill>
        </p:spPr>
      </p:sp>
      <p:sp>
        <p:nvSpPr>
          <p:cNvPr id="3" name="TextBox 3"/>
          <p:cNvSpPr txBox="1"/>
          <p:nvPr/>
        </p:nvSpPr>
        <p:spPr>
          <a:xfrm>
            <a:off x="1421514" y="219736"/>
            <a:ext cx="14583727" cy="1092543"/>
          </a:xfrm>
          <a:prstGeom prst="rect">
            <a:avLst/>
          </a:prstGeom>
        </p:spPr>
        <p:txBody>
          <a:bodyPr lIns="0" tIns="0" rIns="0" bIns="0" rtlCol="0" anchor="t">
            <a:spAutoFit/>
          </a:bodyPr>
          <a:lstStyle/>
          <a:p>
            <a:pPr algn="ctr">
              <a:lnSpc>
                <a:spcPts val="9099"/>
              </a:lnSpc>
              <a:spcBef>
                <a:spcPct val="0"/>
              </a:spcBef>
            </a:pPr>
            <a:r>
              <a:rPr lang="sr-Cyrl-RS" sz="6499" b="1" dirty="0" smtClean="0">
                <a:solidFill>
                  <a:srgbClr val="000000"/>
                </a:solidFill>
                <a:latin typeface="Emblema One"/>
                <a:ea typeface="Emblema One"/>
                <a:cs typeface="Emblema One"/>
                <a:sym typeface="Emblema One"/>
              </a:rPr>
              <a:t>Кретање ждребади који сисају</a:t>
            </a:r>
          </a:p>
        </p:txBody>
      </p:sp>
      <p:sp>
        <p:nvSpPr>
          <p:cNvPr id="4" name="TextBox 4"/>
          <p:cNvSpPr txBox="1"/>
          <p:nvPr/>
        </p:nvSpPr>
        <p:spPr>
          <a:xfrm>
            <a:off x="6357918" y="3214674"/>
            <a:ext cx="6398043" cy="4744889"/>
          </a:xfrm>
          <a:prstGeom prst="rect">
            <a:avLst/>
          </a:prstGeom>
        </p:spPr>
        <p:txBody>
          <a:bodyPr lIns="0" tIns="0" rIns="0" bIns="0" rtlCol="0" anchor="t">
            <a:spAutoFit/>
          </a:bodyPr>
          <a:lstStyle/>
          <a:p>
            <a:pPr marL="0" lvl="1" algn="just">
              <a:lnSpc>
                <a:spcPts val="3718"/>
              </a:lnSpc>
              <a:spcBef>
                <a:spcPct val="0"/>
              </a:spcBef>
            </a:pPr>
            <a:r>
              <a:rPr lang="sr-Latn-CS" sz="2800" dirty="0" smtClean="0">
                <a:solidFill>
                  <a:schemeClr val="bg1"/>
                </a:solidFill>
              </a:rPr>
              <a:t>Ждребе које сиса треба да проводи што више времена са мајком у ограђеном простору или на пашњаку. Разиграно кретање подстиче развој костију и мишића. Ждребе може да прати мајку приликом јахања или рада са колицима, али мора се водити рачуна да се поштује време сисања и да се не хода дуго по тврдом тлу (нпр. бетону), јер му се копита још увек </a:t>
            </a:r>
            <a:r>
              <a:rPr lang="sr-Latn-CS" sz="2800" dirty="0" smtClean="0">
                <a:solidFill>
                  <a:schemeClr val="bg1"/>
                </a:solidFill>
              </a:rPr>
              <a:t>развијају</a:t>
            </a:r>
            <a:r>
              <a:rPr lang="en-US" sz="2656" u="none" strike="noStrike" dirty="0" smtClean="0">
                <a:solidFill>
                  <a:schemeClr val="bg1"/>
                </a:solidFill>
                <a:ea typeface="Emblema One"/>
                <a:cs typeface="Emblema One"/>
                <a:sym typeface="Emblema One"/>
              </a:rPr>
              <a:t>.</a:t>
            </a:r>
            <a:endParaRPr lang="en-US" sz="2656" u="none" strike="noStrike" dirty="0">
              <a:solidFill>
                <a:schemeClr val="bg1"/>
              </a:solidFill>
              <a:ea typeface="Emblema One"/>
              <a:cs typeface="Emblema One"/>
              <a:sym typeface="Emblema One"/>
            </a:endParaRPr>
          </a:p>
        </p:txBody>
      </p:sp>
      <p:pic>
        <p:nvPicPr>
          <p:cNvPr id="5" name="Picture 5">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a:srcRect l="32410" r="12371"/>
          <a:stretch>
            <a:fillRect/>
          </a:stretch>
        </p:blipFill>
        <p:spPr>
          <a:xfrm>
            <a:off x="168054" y="2401382"/>
            <a:ext cx="5727830" cy="5834864"/>
          </a:xfrm>
          <a:prstGeom prst="rect">
            <a:avLst/>
          </a:prstGeom>
        </p:spPr>
      </p:pic>
    </p:spTree>
  </p:cSld>
  <p:clrMapOvr>
    <a:masterClrMapping/>
  </p:clrMapOvr>
  <p:timing>
    <p:tnLst>
      <p:par>
        <p:cTn id="1" dur="indefinite" restart="never" nodeType="tmRoot">
          <p:childTnLst>
            <p:video>
              <p:cMediaNode vol="0">
                <p:cTn id="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132C17">
                <a:alpha val="100000"/>
              </a:srgbClr>
            </a:gs>
            <a:gs pos="40000">
              <a:srgbClr val="4D6528">
                <a:alpha val="100000"/>
              </a:srgbClr>
            </a:gs>
            <a:gs pos="60000">
              <a:srgbClr val="A1AE1C">
                <a:alpha val="100000"/>
              </a:srgbClr>
            </a:gs>
            <a:gs pos="85000">
              <a:srgbClr val="EDDB80">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0" y="5726067"/>
            <a:ext cx="18288000" cy="4951458"/>
          </a:xfrm>
          <a:custGeom>
            <a:avLst/>
            <a:gdLst/>
            <a:ahLst/>
            <a:cxnLst/>
            <a:rect l="l" t="t" r="r" b="b"/>
            <a:pathLst>
              <a:path w="18288000" h="4951458">
                <a:moveTo>
                  <a:pt x="0" y="0"/>
                </a:moveTo>
                <a:lnTo>
                  <a:pt x="18288000" y="0"/>
                </a:lnTo>
                <a:lnTo>
                  <a:pt x="18288000" y="4951458"/>
                </a:lnTo>
                <a:lnTo>
                  <a:pt x="0" y="4951458"/>
                </a:lnTo>
                <a:lnTo>
                  <a:pt x="0" y="0"/>
                </a:lnTo>
                <a:close/>
              </a:path>
            </a:pathLst>
          </a:custGeom>
          <a:blipFill>
            <a:blip r:embed="rId2"/>
            <a:stretch>
              <a:fillRect t="-40059" b="-33071"/>
            </a:stretch>
          </a:blipFill>
        </p:spPr>
      </p:sp>
      <p:sp>
        <p:nvSpPr>
          <p:cNvPr id="3" name="TextBox 3"/>
          <p:cNvSpPr txBox="1"/>
          <p:nvPr/>
        </p:nvSpPr>
        <p:spPr>
          <a:xfrm>
            <a:off x="2022217" y="243659"/>
            <a:ext cx="14243567" cy="1111253"/>
          </a:xfrm>
          <a:prstGeom prst="rect">
            <a:avLst/>
          </a:prstGeom>
        </p:spPr>
        <p:txBody>
          <a:bodyPr lIns="0" tIns="0" rIns="0" bIns="0" rtlCol="0" anchor="t">
            <a:spAutoFit/>
          </a:bodyPr>
          <a:lstStyle/>
          <a:p>
            <a:pPr algn="ctr">
              <a:lnSpc>
                <a:spcPts val="9099"/>
              </a:lnSpc>
              <a:spcBef>
                <a:spcPct val="0"/>
              </a:spcBef>
            </a:pPr>
            <a:r>
              <a:rPr lang="en-US" sz="6499" dirty="0">
                <a:solidFill>
                  <a:srgbClr val="000000"/>
                </a:solidFill>
                <a:latin typeface="Emblema One"/>
                <a:ea typeface="Emblema One"/>
                <a:cs typeface="Emblema One"/>
                <a:sym typeface="Emblema One"/>
              </a:rPr>
              <a:t> </a:t>
            </a:r>
            <a:r>
              <a:rPr lang="sr-Cyrl-RS" sz="6600" b="1" dirty="0" smtClean="0"/>
              <a:t>Одвикнута и једногодишња ждребад</a:t>
            </a:r>
            <a:endParaRPr lang="en-US" sz="6499" b="1" dirty="0">
              <a:solidFill>
                <a:srgbClr val="000000"/>
              </a:solidFill>
              <a:latin typeface="Emblema One"/>
              <a:ea typeface="Emblema One"/>
              <a:cs typeface="Emblema One"/>
              <a:sym typeface="Emblema One"/>
            </a:endParaRPr>
          </a:p>
        </p:txBody>
      </p:sp>
      <p:sp>
        <p:nvSpPr>
          <p:cNvPr id="4" name="TextBox 4"/>
          <p:cNvSpPr txBox="1"/>
          <p:nvPr/>
        </p:nvSpPr>
        <p:spPr>
          <a:xfrm>
            <a:off x="1857324" y="2214542"/>
            <a:ext cx="14025327" cy="2668038"/>
          </a:xfrm>
          <a:prstGeom prst="rect">
            <a:avLst/>
          </a:prstGeom>
        </p:spPr>
        <p:txBody>
          <a:bodyPr lIns="0" tIns="0" rIns="0" bIns="0" rtlCol="0" anchor="t">
            <a:spAutoFit/>
          </a:bodyPr>
          <a:lstStyle/>
          <a:p>
            <a:pPr marL="0" lvl="1" indent="0" algn="just">
              <a:lnSpc>
                <a:spcPts val="4167"/>
              </a:lnSpc>
              <a:spcBef>
                <a:spcPct val="0"/>
              </a:spcBef>
            </a:pPr>
            <a:r>
              <a:rPr lang="sr-Cyrl-RS" sz="3200" b="1" dirty="0" smtClean="0">
                <a:solidFill>
                  <a:schemeClr val="bg1"/>
                </a:solidFill>
              </a:rPr>
              <a:t>Одвикнута </a:t>
            </a:r>
            <a:r>
              <a:rPr lang="sr-Latn-CS" sz="3200" b="1" dirty="0" smtClean="0">
                <a:solidFill>
                  <a:schemeClr val="bg1"/>
                </a:solidFill>
              </a:rPr>
              <a:t>и </a:t>
            </a:r>
            <a:r>
              <a:rPr lang="sr-Latn-CS" sz="3200" b="1" dirty="0" smtClean="0">
                <a:solidFill>
                  <a:schemeClr val="bg1"/>
                </a:solidFill>
              </a:rPr>
              <a:t>ждребад године се слободно крећу и играју у систему торова штале за трчање. Стаза за ходање је велики ходник елиптичног облика, затворен са две или више страна, ширине 15-20 м. Током ходања, водећи јахач иде испред ждребади, који диктира ход и темпо, а 2-4 јахача терају пастува иза.</a:t>
            </a:r>
            <a:endParaRPr lang="en-US" sz="2976" b="1" u="none" strike="noStrike" dirty="0">
              <a:solidFill>
                <a:schemeClr val="bg1"/>
              </a:solidFill>
              <a:latin typeface="Emblema One"/>
              <a:ea typeface="Emblema One"/>
              <a:cs typeface="Emblema One"/>
              <a:sym typeface="Emblema On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132C17">
                <a:alpha val="100000"/>
              </a:srgbClr>
            </a:gs>
            <a:gs pos="40000">
              <a:srgbClr val="4D6528">
                <a:alpha val="100000"/>
              </a:srgbClr>
            </a:gs>
            <a:gs pos="60000">
              <a:srgbClr val="A1AE1C">
                <a:alpha val="100000"/>
              </a:srgbClr>
            </a:gs>
            <a:gs pos="85000">
              <a:srgbClr val="EDDB80">
                <a:alpha val="100000"/>
              </a:srgbClr>
            </a:gs>
          </a:gsLst>
          <a:lin ang="18900000"/>
        </a:gradFill>
        <a:effectLst/>
      </p:bgPr>
    </p:bg>
    <p:spTree>
      <p:nvGrpSpPr>
        <p:cNvPr id="1" name=""/>
        <p:cNvGrpSpPr/>
        <p:nvPr/>
      </p:nvGrpSpPr>
      <p:grpSpPr>
        <a:xfrm>
          <a:off x="0" y="0"/>
          <a:ext cx="0" cy="0"/>
          <a:chOff x="0" y="0"/>
          <a:chExt cx="0" cy="0"/>
        </a:xfrm>
      </p:grpSpPr>
      <p:sp>
        <p:nvSpPr>
          <p:cNvPr id="2" name="TextBox 2"/>
          <p:cNvSpPr txBox="1"/>
          <p:nvPr/>
        </p:nvSpPr>
        <p:spPr>
          <a:xfrm>
            <a:off x="2678013" y="267583"/>
            <a:ext cx="12931973" cy="1111253"/>
          </a:xfrm>
          <a:prstGeom prst="rect">
            <a:avLst/>
          </a:prstGeom>
        </p:spPr>
        <p:txBody>
          <a:bodyPr lIns="0" tIns="0" rIns="0" bIns="0" rtlCol="0" anchor="t">
            <a:spAutoFit/>
          </a:bodyPr>
          <a:lstStyle/>
          <a:p>
            <a:pPr algn="ctr">
              <a:lnSpc>
                <a:spcPts val="9099"/>
              </a:lnSpc>
              <a:spcBef>
                <a:spcPct val="0"/>
              </a:spcBef>
            </a:pPr>
            <a:r>
              <a:rPr lang="en-US" sz="6499" b="1" dirty="0">
                <a:solidFill>
                  <a:srgbClr val="000000"/>
                </a:solidFill>
                <a:latin typeface="Emblema One"/>
                <a:ea typeface="Emblema One"/>
                <a:cs typeface="Emblema One"/>
                <a:sym typeface="Emblema One"/>
              </a:rPr>
              <a:t> </a:t>
            </a:r>
            <a:r>
              <a:rPr lang="sr-Latn-CS" sz="6600" b="1" dirty="0" smtClean="0"/>
              <a:t>Кретање напредних коња</a:t>
            </a:r>
            <a:endParaRPr lang="en-US" sz="6499" b="1" dirty="0">
              <a:solidFill>
                <a:srgbClr val="000000"/>
              </a:solidFill>
              <a:latin typeface="Emblema One"/>
              <a:ea typeface="Emblema One"/>
              <a:cs typeface="Emblema One"/>
              <a:sym typeface="Emblema One"/>
            </a:endParaRPr>
          </a:p>
        </p:txBody>
      </p:sp>
      <p:sp>
        <p:nvSpPr>
          <p:cNvPr id="3" name="TextBox 3"/>
          <p:cNvSpPr txBox="1"/>
          <p:nvPr/>
        </p:nvSpPr>
        <p:spPr>
          <a:xfrm>
            <a:off x="3000332" y="2357418"/>
            <a:ext cx="11424022" cy="5305170"/>
          </a:xfrm>
          <a:prstGeom prst="rect">
            <a:avLst/>
          </a:prstGeom>
        </p:spPr>
        <p:txBody>
          <a:bodyPr lIns="0" tIns="0" rIns="0" bIns="0" rtlCol="0" anchor="t">
            <a:spAutoFit/>
          </a:bodyPr>
          <a:lstStyle/>
          <a:p>
            <a:pPr marL="0" lvl="1" indent="0" algn="just">
              <a:lnSpc>
                <a:spcPts val="5235"/>
              </a:lnSpc>
              <a:spcBef>
                <a:spcPct val="0"/>
              </a:spcBef>
            </a:pPr>
            <a:r>
              <a:rPr lang="sr-Latn-CS" sz="4000" b="1" dirty="0" smtClean="0">
                <a:solidFill>
                  <a:schemeClr val="bg1"/>
                </a:solidFill>
              </a:rPr>
              <a:t>Вежбање одраслих коња у великој мери зависи од врсте намене за коју се користе. Свим коњима је потребна редовна свакодневна вежба, посебно онима који се држе у шталама где је природно кретање знатно ограничено. Дневни рад коња планира јахач или возач, на основу унапред утврђеног плана тренинга који прати принцип постепености.</a:t>
            </a:r>
            <a:endParaRPr lang="en-US" sz="3739" b="1" u="none" strike="noStrike" dirty="0">
              <a:solidFill>
                <a:schemeClr val="bg1"/>
              </a:solidFill>
              <a:latin typeface="Emblema One"/>
              <a:ea typeface="Emblema One"/>
              <a:cs typeface="Emblema One"/>
              <a:sym typeface="Emblema One"/>
            </a:endParaRPr>
          </a:p>
        </p:txBody>
      </p:sp>
      <p:sp>
        <p:nvSpPr>
          <p:cNvPr id="4" name="Freeform 4"/>
          <p:cNvSpPr/>
          <p:nvPr/>
        </p:nvSpPr>
        <p:spPr>
          <a:xfrm rot="-8624225">
            <a:off x="11714279" y="5705049"/>
            <a:ext cx="4792935" cy="5462034"/>
          </a:xfrm>
          <a:custGeom>
            <a:avLst/>
            <a:gdLst/>
            <a:ahLst/>
            <a:cxnLst/>
            <a:rect l="l" t="t" r="r" b="b"/>
            <a:pathLst>
              <a:path w="4792935" h="5462034">
                <a:moveTo>
                  <a:pt x="0" y="0"/>
                </a:moveTo>
                <a:lnTo>
                  <a:pt x="4792935" y="0"/>
                </a:lnTo>
                <a:lnTo>
                  <a:pt x="4792935" y="5462034"/>
                </a:lnTo>
                <a:lnTo>
                  <a:pt x="0" y="54620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6857849">
            <a:off x="1451109" y="5946977"/>
            <a:ext cx="4792935" cy="5462034"/>
          </a:xfrm>
          <a:custGeom>
            <a:avLst/>
            <a:gdLst/>
            <a:ahLst/>
            <a:cxnLst/>
            <a:rect l="l" t="t" r="r" b="b"/>
            <a:pathLst>
              <a:path w="4792935" h="5462034">
                <a:moveTo>
                  <a:pt x="0" y="0"/>
                </a:moveTo>
                <a:lnTo>
                  <a:pt x="4792935" y="0"/>
                </a:lnTo>
                <a:lnTo>
                  <a:pt x="4792935" y="5462034"/>
                </a:lnTo>
                <a:lnTo>
                  <a:pt x="0" y="54620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132C17">
                <a:alpha val="100000"/>
              </a:srgbClr>
            </a:gs>
            <a:gs pos="40000">
              <a:srgbClr val="4D6528">
                <a:alpha val="100000"/>
              </a:srgbClr>
            </a:gs>
            <a:gs pos="60000">
              <a:srgbClr val="A1AE1C">
                <a:alpha val="100000"/>
              </a:srgbClr>
            </a:gs>
            <a:gs pos="85000">
              <a:srgbClr val="EDDB80">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14404412" y="6897572"/>
            <a:ext cx="3883588" cy="3349249"/>
          </a:xfrm>
          <a:custGeom>
            <a:avLst/>
            <a:gdLst/>
            <a:ahLst/>
            <a:cxnLst/>
            <a:rect l="l" t="t" r="r" b="b"/>
            <a:pathLst>
              <a:path w="3883588" h="3349249">
                <a:moveTo>
                  <a:pt x="0" y="0"/>
                </a:moveTo>
                <a:lnTo>
                  <a:pt x="3883588" y="0"/>
                </a:lnTo>
                <a:lnTo>
                  <a:pt x="3883588" y="3349248"/>
                </a:lnTo>
                <a:lnTo>
                  <a:pt x="0" y="3349248"/>
                </a:lnTo>
                <a:lnTo>
                  <a:pt x="0" y="0"/>
                </a:lnTo>
                <a:close/>
              </a:path>
            </a:pathLst>
          </a:custGeom>
          <a:blipFill>
            <a:blip r:embed="rId2"/>
            <a:stretch>
              <a:fillRect l="-16903" t="-44310" b="-36428"/>
            </a:stretch>
          </a:blipFill>
        </p:spPr>
      </p:sp>
      <p:sp>
        <p:nvSpPr>
          <p:cNvPr id="3" name="Freeform 3"/>
          <p:cNvSpPr/>
          <p:nvPr/>
        </p:nvSpPr>
        <p:spPr>
          <a:xfrm flipH="1">
            <a:off x="14404412" y="1028700"/>
            <a:ext cx="3883588" cy="6062977"/>
          </a:xfrm>
          <a:custGeom>
            <a:avLst/>
            <a:gdLst/>
            <a:ahLst/>
            <a:cxnLst/>
            <a:rect l="l" t="t" r="r" b="b"/>
            <a:pathLst>
              <a:path w="3883588" h="6062977">
                <a:moveTo>
                  <a:pt x="3883588" y="0"/>
                </a:moveTo>
                <a:lnTo>
                  <a:pt x="0" y="0"/>
                </a:lnTo>
                <a:lnTo>
                  <a:pt x="0" y="6062977"/>
                </a:lnTo>
                <a:lnTo>
                  <a:pt x="3883588" y="6062977"/>
                </a:lnTo>
                <a:lnTo>
                  <a:pt x="3883588" y="0"/>
                </a:lnTo>
                <a:close/>
              </a:path>
            </a:pathLst>
          </a:custGeom>
          <a:blipFill>
            <a:blip r:embed="rId3"/>
            <a:stretch>
              <a:fillRect l="-5289" t="-21853" r="-15761" b="-3945"/>
            </a:stretch>
          </a:blipFill>
        </p:spPr>
      </p:sp>
      <p:sp>
        <p:nvSpPr>
          <p:cNvPr id="4" name="Freeform 4"/>
          <p:cNvSpPr/>
          <p:nvPr/>
        </p:nvSpPr>
        <p:spPr>
          <a:xfrm>
            <a:off x="0" y="6840352"/>
            <a:ext cx="3863643" cy="3309069"/>
          </a:xfrm>
          <a:custGeom>
            <a:avLst/>
            <a:gdLst/>
            <a:ahLst/>
            <a:cxnLst/>
            <a:rect l="l" t="t" r="r" b="b"/>
            <a:pathLst>
              <a:path w="3863643" h="3309069">
                <a:moveTo>
                  <a:pt x="0" y="0"/>
                </a:moveTo>
                <a:lnTo>
                  <a:pt x="3863643" y="0"/>
                </a:lnTo>
                <a:lnTo>
                  <a:pt x="3863643" y="3309069"/>
                </a:lnTo>
                <a:lnTo>
                  <a:pt x="0" y="3309069"/>
                </a:lnTo>
                <a:lnTo>
                  <a:pt x="0" y="0"/>
                </a:lnTo>
                <a:close/>
              </a:path>
            </a:pathLst>
          </a:custGeom>
          <a:blipFill>
            <a:blip r:embed="rId4"/>
            <a:stretch>
              <a:fillRect t="-71144" r="-12880" b="-62875"/>
            </a:stretch>
          </a:blipFill>
        </p:spPr>
      </p:sp>
      <p:sp>
        <p:nvSpPr>
          <p:cNvPr id="5" name="Freeform 5"/>
          <p:cNvSpPr/>
          <p:nvPr/>
        </p:nvSpPr>
        <p:spPr>
          <a:xfrm>
            <a:off x="0" y="1028700"/>
            <a:ext cx="3863643" cy="5811652"/>
          </a:xfrm>
          <a:custGeom>
            <a:avLst/>
            <a:gdLst/>
            <a:ahLst/>
            <a:cxnLst/>
            <a:rect l="l" t="t" r="r" b="b"/>
            <a:pathLst>
              <a:path w="3863643" h="5811652">
                <a:moveTo>
                  <a:pt x="0" y="0"/>
                </a:moveTo>
                <a:lnTo>
                  <a:pt x="3863643" y="0"/>
                </a:lnTo>
                <a:lnTo>
                  <a:pt x="3863643" y="5811652"/>
                </a:lnTo>
                <a:lnTo>
                  <a:pt x="0" y="5811652"/>
                </a:lnTo>
                <a:lnTo>
                  <a:pt x="0" y="0"/>
                </a:lnTo>
                <a:close/>
              </a:path>
            </a:pathLst>
          </a:custGeom>
          <a:blipFill>
            <a:blip r:embed="rId5"/>
            <a:stretch>
              <a:fillRect t="-23084" r="-7507" b="-3976"/>
            </a:stretch>
          </a:blipFill>
        </p:spPr>
      </p:sp>
      <p:sp>
        <p:nvSpPr>
          <p:cNvPr id="6" name="TextBox 6"/>
          <p:cNvSpPr txBox="1"/>
          <p:nvPr/>
        </p:nvSpPr>
        <p:spPr>
          <a:xfrm>
            <a:off x="0" y="-123825"/>
            <a:ext cx="17985041" cy="2268378"/>
          </a:xfrm>
          <a:prstGeom prst="rect">
            <a:avLst/>
          </a:prstGeom>
        </p:spPr>
        <p:txBody>
          <a:bodyPr lIns="0" tIns="0" rIns="0" bIns="0" rtlCol="0" anchor="t">
            <a:spAutoFit/>
          </a:bodyPr>
          <a:lstStyle/>
          <a:p>
            <a:pPr algn="ctr">
              <a:lnSpc>
                <a:spcPts val="9099"/>
              </a:lnSpc>
              <a:spcBef>
                <a:spcPct val="0"/>
              </a:spcBef>
            </a:pPr>
            <a:r>
              <a:rPr lang="sr-Latn-CS" sz="6600" b="1" dirty="0" smtClean="0"/>
              <a:t>Кретање по врсти употребе </a:t>
            </a:r>
            <a:endParaRPr lang="sr-Cyrl-RS" sz="6600" b="1" dirty="0" smtClean="0"/>
          </a:p>
          <a:p>
            <a:pPr algn="ctr">
              <a:lnSpc>
                <a:spcPts val="9099"/>
              </a:lnSpc>
              <a:spcBef>
                <a:spcPct val="0"/>
              </a:spcBef>
            </a:pPr>
            <a:r>
              <a:rPr lang="sr-Latn-CS" sz="6600" b="1" dirty="0" smtClean="0"/>
              <a:t>Кретање </a:t>
            </a:r>
            <a:r>
              <a:rPr lang="sr-Latn-CS" sz="6600" b="1" dirty="0" smtClean="0"/>
              <a:t>коња за јахање</a:t>
            </a:r>
            <a:endParaRPr lang="en-US" sz="5899" b="1" dirty="0">
              <a:solidFill>
                <a:srgbClr val="000000"/>
              </a:solidFill>
              <a:latin typeface="Emblema One"/>
              <a:ea typeface="Emblema One"/>
              <a:cs typeface="Emblema One"/>
              <a:sym typeface="Emblema One"/>
            </a:endParaRPr>
          </a:p>
        </p:txBody>
      </p:sp>
      <p:sp>
        <p:nvSpPr>
          <p:cNvPr id="7" name="TextBox 7"/>
          <p:cNvSpPr txBox="1"/>
          <p:nvPr/>
        </p:nvSpPr>
        <p:spPr>
          <a:xfrm>
            <a:off x="4292268" y="3353501"/>
            <a:ext cx="9685593" cy="3745256"/>
          </a:xfrm>
          <a:prstGeom prst="rect">
            <a:avLst/>
          </a:prstGeom>
        </p:spPr>
        <p:txBody>
          <a:bodyPr lIns="0" tIns="0" rIns="0" bIns="0" rtlCol="0" anchor="t">
            <a:spAutoFit/>
          </a:bodyPr>
          <a:lstStyle/>
          <a:p>
            <a:pPr marL="0" lvl="1" algn="just">
              <a:lnSpc>
                <a:spcPts val="4177"/>
              </a:lnSpc>
              <a:spcBef>
                <a:spcPct val="0"/>
              </a:spcBef>
            </a:pPr>
            <a:r>
              <a:rPr lang="sr-Latn-CS" sz="3200" b="1" dirty="0" smtClean="0">
                <a:solidFill>
                  <a:schemeClr val="bg1"/>
                </a:solidFill>
              </a:rPr>
              <a:t>За коње који се користе за јахање, вежбање може имати различите облике: слободно кретање у падоку или под заклоном, коришћење машине за ходање, трчање, рад под јахачем, што може бити тренинг, гимнастика са скакањем или крос-кантри јахање. Разноврсност помаже у равномерном развоју мишића и одржава менталну свежину коња.</a:t>
            </a:r>
            <a:endParaRPr lang="en-US" sz="2983" b="1" u="none" strike="noStrike" dirty="0">
              <a:solidFill>
                <a:schemeClr val="bg1"/>
              </a:solidFill>
              <a:latin typeface="Emblema One"/>
              <a:ea typeface="Emblema One"/>
              <a:cs typeface="Emblema One"/>
              <a:sym typeface="Emblema On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132C17">
                <a:alpha val="100000"/>
              </a:srgbClr>
            </a:gs>
            <a:gs pos="40000">
              <a:srgbClr val="4D6528">
                <a:alpha val="100000"/>
              </a:srgbClr>
            </a:gs>
            <a:gs pos="60000">
              <a:srgbClr val="A1AE1C">
                <a:alpha val="100000"/>
              </a:srgbClr>
            </a:gs>
            <a:gs pos="85000">
              <a:srgbClr val="EDDB80">
                <a:alpha val="100000"/>
              </a:srgbClr>
            </a:gs>
          </a:gsLst>
          <a:lin ang="18900000"/>
        </a:gra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 xmlns:p14="http://schemas.microsoft.com/office/powerpoint/2010/main" r:embed="rId4">
                  <p14:trim st="0.0000" end="1696.6660"/>
                </p14:media>
              </p:ext>
            </p:extLst>
          </p:nvPr>
        </p:nvPicPr>
        <p:blipFill>
          <a:blip r:embed="rId5"/>
          <a:srcRect t="24654" b="22408"/>
          <a:stretch>
            <a:fillRect/>
          </a:stretch>
        </p:blipFill>
        <p:spPr>
          <a:xfrm>
            <a:off x="10376208" y="2004787"/>
            <a:ext cx="6883092" cy="7894671"/>
          </a:xfrm>
          <a:prstGeom prst="rect">
            <a:avLst/>
          </a:prstGeom>
        </p:spPr>
      </p:pic>
      <p:sp>
        <p:nvSpPr>
          <p:cNvPr id="3" name="TextBox 3"/>
          <p:cNvSpPr txBox="1"/>
          <p:nvPr/>
        </p:nvSpPr>
        <p:spPr>
          <a:xfrm>
            <a:off x="2610466" y="411161"/>
            <a:ext cx="12588598" cy="1166986"/>
          </a:xfrm>
          <a:prstGeom prst="rect">
            <a:avLst/>
          </a:prstGeom>
        </p:spPr>
        <p:txBody>
          <a:bodyPr lIns="0" tIns="0" rIns="0" bIns="0" rtlCol="0" anchor="t">
            <a:spAutoFit/>
          </a:bodyPr>
          <a:lstStyle/>
          <a:p>
            <a:pPr algn="ctr">
              <a:lnSpc>
                <a:spcPts val="9099"/>
              </a:lnSpc>
              <a:spcBef>
                <a:spcPct val="0"/>
              </a:spcBef>
            </a:pPr>
            <a:r>
              <a:rPr lang="sr-Cyrl-RS" sz="6499" b="1" dirty="0" smtClean="0">
                <a:solidFill>
                  <a:srgbClr val="000000"/>
                </a:solidFill>
                <a:latin typeface="Emblema One"/>
                <a:ea typeface="Emblema One"/>
                <a:cs typeface="Emblema One"/>
                <a:sym typeface="Emblema One"/>
              </a:rPr>
              <a:t>Кретање запрежног коња</a:t>
            </a:r>
            <a:endParaRPr lang="en-US" sz="6499" dirty="0">
              <a:solidFill>
                <a:srgbClr val="000000"/>
              </a:solidFill>
              <a:latin typeface="Emblema One"/>
              <a:ea typeface="Emblema One"/>
              <a:cs typeface="Emblema One"/>
              <a:sym typeface="Emblema One"/>
            </a:endParaRPr>
          </a:p>
        </p:txBody>
      </p:sp>
      <p:sp>
        <p:nvSpPr>
          <p:cNvPr id="4" name="TextBox 4"/>
          <p:cNvSpPr txBox="1"/>
          <p:nvPr/>
        </p:nvSpPr>
        <p:spPr>
          <a:xfrm>
            <a:off x="571440" y="4643434"/>
            <a:ext cx="9245977" cy="2693045"/>
          </a:xfrm>
          <a:prstGeom prst="rect">
            <a:avLst/>
          </a:prstGeom>
        </p:spPr>
        <p:txBody>
          <a:bodyPr lIns="0" tIns="0" rIns="0" bIns="0" rtlCol="0" anchor="t">
            <a:spAutoFit/>
          </a:bodyPr>
          <a:lstStyle/>
          <a:p>
            <a:pPr marL="0" lvl="1">
              <a:lnSpc>
                <a:spcPts val="4237"/>
              </a:lnSpc>
              <a:spcBef>
                <a:spcPct val="0"/>
              </a:spcBef>
            </a:pPr>
            <a:r>
              <a:rPr lang="sr-Latn-CS" sz="3200" b="1" dirty="0" smtClean="0">
                <a:solidFill>
                  <a:schemeClr val="bg1"/>
                </a:solidFill>
              </a:rPr>
              <a:t>Код </a:t>
            </a:r>
            <a:r>
              <a:rPr lang="sr-Cyrl-RS" sz="3200" b="1" dirty="0" smtClean="0">
                <a:solidFill>
                  <a:schemeClr val="bg1"/>
                </a:solidFill>
              </a:rPr>
              <a:t>запрежног</a:t>
            </a:r>
            <a:r>
              <a:rPr lang="sr-Latn-CS" sz="3200" b="1" dirty="0" smtClean="0">
                <a:solidFill>
                  <a:schemeClr val="bg1"/>
                </a:solidFill>
              </a:rPr>
              <a:t> </a:t>
            </a:r>
            <a:r>
              <a:rPr lang="sr-Latn-CS" sz="3200" b="1" dirty="0" smtClean="0">
                <a:solidFill>
                  <a:schemeClr val="bg1"/>
                </a:solidFill>
              </a:rPr>
              <a:t>коња, кретање се може одвијати: слободно у падоку, у наткривеном тору, у машини за ходање, на тркачком привезу, радом у кочији. Важно је да се пре терета у кочији изврши правилно загревање.</a:t>
            </a:r>
            <a:endParaRPr lang="en-US" sz="3026" b="1" u="none" strike="noStrike" dirty="0">
              <a:solidFill>
                <a:schemeClr val="bg1"/>
              </a:solidFill>
              <a:latin typeface="Emblema One"/>
              <a:ea typeface="Emblema One"/>
              <a:cs typeface="Emblema One"/>
              <a:sym typeface="Emblema One"/>
            </a:endParaRPr>
          </a:p>
        </p:txBody>
      </p:sp>
    </p:spTree>
  </p:cSld>
  <p:clrMapOvr>
    <a:masterClrMapping/>
  </p:clrMapOvr>
  <p:timing>
    <p:tnLst>
      <p:par>
        <p:cTn id="1" dur="indefinite" restart="never" nodeType="tmRoot">
          <p:childTnLst>
            <p:video>
              <p:cMediaNode vol="0">
                <p:cTn id="2"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905</Words>
  <Application>Microsoft Office PowerPoint</Application>
  <PresentationFormat>Custom</PresentationFormat>
  <Paragraphs>44</Paragraphs>
  <Slides>15</Slides>
  <Notes>0</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Emblema One</vt:lpstr>
      <vt:lpstr>Open Sans 1 Bold</vt:lpstr>
      <vt:lpstr>Cardo Bold</vt:lpstr>
      <vt:lpstr>Open Sans 2</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Lovak jártatása, edzése</dc:title>
  <dc:creator>User</dc:creator>
  <cp:lastModifiedBy>User</cp:lastModifiedBy>
  <cp:revision>5</cp:revision>
  <dcterms:created xsi:type="dcterms:W3CDTF">2006-08-16T00:00:00Z</dcterms:created>
  <dcterms:modified xsi:type="dcterms:W3CDTF">2026-04-10T12:37:22Z</dcterms:modified>
  <dc:identifier>DAG_-px0Ihw</dc:identifier>
</cp:coreProperties>
</file>